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8"/>
  </p:notesMasterIdLst>
  <p:sldIdLst>
    <p:sldId id="531" r:id="rId2"/>
    <p:sldId id="530" r:id="rId3"/>
    <p:sldId id="543" r:id="rId4"/>
    <p:sldId id="426" r:id="rId5"/>
    <p:sldId id="540" r:id="rId6"/>
    <p:sldId id="541" r:id="rId7"/>
    <p:sldId id="542" r:id="rId8"/>
    <p:sldId id="544" r:id="rId9"/>
    <p:sldId id="427" r:id="rId10"/>
    <p:sldId id="546" r:id="rId11"/>
    <p:sldId id="547" r:id="rId12"/>
    <p:sldId id="399" r:id="rId13"/>
    <p:sldId id="371" r:id="rId14"/>
    <p:sldId id="545" r:id="rId15"/>
    <p:sldId id="370" r:id="rId16"/>
    <p:sldId id="466" r:id="rId17"/>
    <p:sldId id="467" r:id="rId18"/>
    <p:sldId id="425" r:id="rId19"/>
    <p:sldId id="424" r:id="rId20"/>
    <p:sldId id="538" r:id="rId21"/>
    <p:sldId id="432" r:id="rId22"/>
    <p:sldId id="423" r:id="rId23"/>
    <p:sldId id="422" r:id="rId24"/>
    <p:sldId id="437" r:id="rId25"/>
    <p:sldId id="436" r:id="rId26"/>
    <p:sldId id="438" r:id="rId27"/>
    <p:sldId id="439" r:id="rId28"/>
    <p:sldId id="443" r:id="rId29"/>
    <p:sldId id="548" r:id="rId30"/>
    <p:sldId id="442" r:id="rId31"/>
    <p:sldId id="441" r:id="rId32"/>
    <p:sldId id="446" r:id="rId33"/>
    <p:sldId id="447" r:id="rId34"/>
    <p:sldId id="445" r:id="rId35"/>
    <p:sldId id="463" r:id="rId36"/>
    <p:sldId id="471" r:id="rId37"/>
    <p:sldId id="470" r:id="rId38"/>
    <p:sldId id="472" r:id="rId39"/>
    <p:sldId id="473" r:id="rId40"/>
    <p:sldId id="460" r:id="rId41"/>
    <p:sldId id="550" r:id="rId42"/>
    <p:sldId id="452" r:id="rId43"/>
    <p:sldId id="454" r:id="rId44"/>
    <p:sldId id="456" r:id="rId45"/>
    <p:sldId id="552" r:id="rId46"/>
    <p:sldId id="517" r:id="rId47"/>
    <p:sldId id="553" r:id="rId48"/>
    <p:sldId id="516" r:id="rId49"/>
    <p:sldId id="475" r:id="rId50"/>
    <p:sldId id="476" r:id="rId51"/>
    <p:sldId id="477" r:id="rId52"/>
    <p:sldId id="478" r:id="rId53"/>
    <p:sldId id="520" r:id="rId54"/>
    <p:sldId id="480" r:id="rId55"/>
    <p:sldId id="481" r:id="rId56"/>
    <p:sldId id="484" r:id="rId57"/>
    <p:sldId id="483" r:id="rId58"/>
    <p:sldId id="482" r:id="rId59"/>
    <p:sldId id="479" r:id="rId60"/>
    <p:sldId id="521" r:id="rId61"/>
    <p:sldId id="487" r:id="rId62"/>
    <p:sldId id="488" r:id="rId63"/>
    <p:sldId id="486" r:id="rId64"/>
    <p:sldId id="489" r:id="rId65"/>
    <p:sldId id="524" r:id="rId66"/>
    <p:sldId id="525" r:id="rId67"/>
    <p:sldId id="526" r:id="rId68"/>
    <p:sldId id="527" r:id="rId69"/>
    <p:sldId id="523" r:id="rId70"/>
    <p:sldId id="528" r:id="rId71"/>
    <p:sldId id="485" r:id="rId72"/>
    <p:sldId id="492" r:id="rId73"/>
    <p:sldId id="491" r:id="rId74"/>
    <p:sldId id="495" r:id="rId75"/>
    <p:sldId id="494" r:id="rId76"/>
    <p:sldId id="496" r:id="rId77"/>
    <p:sldId id="493" r:id="rId78"/>
    <p:sldId id="503" r:id="rId79"/>
    <p:sldId id="502" r:id="rId80"/>
    <p:sldId id="504" r:id="rId81"/>
    <p:sldId id="501" r:id="rId82"/>
    <p:sldId id="505" r:id="rId83"/>
    <p:sldId id="506" r:id="rId84"/>
    <p:sldId id="507" r:id="rId85"/>
    <p:sldId id="535" r:id="rId86"/>
    <p:sldId id="536" r:id="rId87"/>
    <p:sldId id="490" r:id="rId88"/>
    <p:sldId id="512" r:id="rId89"/>
    <p:sldId id="515" r:id="rId90"/>
    <p:sldId id="514" r:id="rId91"/>
    <p:sldId id="518" r:id="rId92"/>
    <p:sldId id="537" r:id="rId93"/>
    <p:sldId id="539" r:id="rId94"/>
    <p:sldId id="554" r:id="rId95"/>
    <p:sldId id="529" r:id="rId96"/>
    <p:sldId id="273"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408" autoAdjust="0"/>
  </p:normalViewPr>
  <p:slideViewPr>
    <p:cSldViewPr snapToGrid="0">
      <p:cViewPr>
        <p:scale>
          <a:sx n="73" d="100"/>
          <a:sy n="73" d="100"/>
        </p:scale>
        <p:origin x="-126" y="78"/>
      </p:cViewPr>
      <p:guideLst>
        <p:guide orient="horz" pos="2160"/>
        <p:guide pos="3840"/>
      </p:guideLst>
    </p:cSldViewPr>
  </p:slideViewPr>
  <p:outlineViewPr>
    <p:cViewPr>
      <p:scale>
        <a:sx n="33" d="100"/>
        <a:sy n="33" d="100"/>
      </p:scale>
      <p:origin x="0" y="7531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5E05B-C92C-44E2-8607-E2A81F66295D}" type="datetimeFigureOut">
              <a:rPr lang="en-US" smtClean="0"/>
              <a:t>11/21/2024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092E7-ED4E-42BF-8054-B57E728360DA}" type="slidenum">
              <a:rPr lang="en-US" smtClean="0"/>
              <a:t>‹#›</a:t>
            </a:fld>
            <a:endParaRPr lang="en-US" dirty="0"/>
          </a:p>
        </p:txBody>
      </p:sp>
    </p:spTree>
    <p:extLst>
      <p:ext uri="{BB962C8B-B14F-4D97-AF65-F5344CB8AC3E}">
        <p14:creationId xmlns:p14="http://schemas.microsoft.com/office/powerpoint/2010/main" val="3318110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092E7-ED4E-42BF-8054-B57E728360DA}" type="slidenum">
              <a:rPr lang="en-US" smtClean="0"/>
              <a:t>27</a:t>
            </a:fld>
            <a:endParaRPr lang="en-US" dirty="0"/>
          </a:p>
        </p:txBody>
      </p:sp>
    </p:spTree>
    <p:extLst>
      <p:ext uri="{BB962C8B-B14F-4D97-AF65-F5344CB8AC3E}">
        <p14:creationId xmlns:p14="http://schemas.microsoft.com/office/powerpoint/2010/main" val="380819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092E7-ED4E-42BF-8054-B57E728360DA}" type="slidenum">
              <a:rPr lang="en-US" smtClean="0">
                <a:solidFill>
                  <a:prstClr val="black"/>
                </a:solidFill>
              </a:rPr>
              <a:pPr/>
              <a:t>85</a:t>
            </a:fld>
            <a:endParaRPr lang="en-US" dirty="0">
              <a:solidFill>
                <a:prstClr val="black"/>
              </a:solidFill>
            </a:endParaRPr>
          </a:p>
        </p:txBody>
      </p:sp>
    </p:spTree>
    <p:extLst>
      <p:ext uri="{BB962C8B-B14F-4D97-AF65-F5344CB8AC3E}">
        <p14:creationId xmlns:p14="http://schemas.microsoft.com/office/powerpoint/2010/main" val="3851794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BEEE1633-43B1-451B-A604-DED02FA7FFAC}" type="datetimeFigureOut">
              <a:rPr lang="en-US" smtClean="0">
                <a:solidFill>
                  <a:srgbClr val="465E9C"/>
                </a:solidFill>
              </a:rPr>
              <a:pPr/>
              <a:t>11/21/2024</a:t>
            </a:fld>
            <a:endParaRPr lang="en-US" dirty="0">
              <a:solidFill>
                <a:srgbClr val="465E9C"/>
              </a:solidFill>
            </a:endParaRPr>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dirty="0">
              <a:solidFill>
                <a:srgbClr val="465E9C"/>
              </a:solidFill>
            </a:endParaRPr>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C0A0E02C-0445-4EB9-BE56-609D2BF02B9D}" type="slidenum">
              <a:rPr lang="en-US" smtClean="0">
                <a:solidFill>
                  <a:srgbClr val="465E9C"/>
                </a:solidFill>
              </a:rPr>
              <a:pPr/>
              <a:t>‹#›</a:t>
            </a:fld>
            <a:endParaRPr lang="en-US" dirty="0">
              <a:solidFill>
                <a:srgbClr val="465E9C"/>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EE1633-43B1-451B-A604-DED02FA7FFAC}" type="datetimeFigureOut">
              <a:rPr lang="en-US" smtClean="0">
                <a:solidFill>
                  <a:srgbClr val="465E9C"/>
                </a:solidFill>
              </a:rPr>
              <a:pPr/>
              <a:t>11/21/2024</a:t>
            </a:fld>
            <a:endParaRPr lang="en-US" dirty="0">
              <a:solidFill>
                <a:srgbClr val="465E9C"/>
              </a:solidFill>
            </a:endParaRPr>
          </a:p>
        </p:txBody>
      </p:sp>
      <p:sp>
        <p:nvSpPr>
          <p:cNvPr id="5" name="Footer Placeholder 4"/>
          <p:cNvSpPr>
            <a:spLocks noGrp="1"/>
          </p:cNvSpPr>
          <p:nvPr>
            <p:ph type="ftr" sz="quarter" idx="11"/>
          </p:nvPr>
        </p:nvSpPr>
        <p:spPr/>
        <p:txBody>
          <a:bodyPr/>
          <a:lstStyle>
            <a:extLst/>
          </a:lstStyle>
          <a:p>
            <a:endParaRPr lang="en-US" dirty="0">
              <a:solidFill>
                <a:srgbClr val="465E9C"/>
              </a:solidFill>
            </a:endParaRPr>
          </a:p>
        </p:txBody>
      </p:sp>
      <p:sp>
        <p:nvSpPr>
          <p:cNvPr id="6" name="Slide Number Placeholder 5"/>
          <p:cNvSpPr>
            <a:spLocks noGrp="1"/>
          </p:cNvSpPr>
          <p:nvPr>
            <p:ph type="sldNum" sz="quarter" idx="12"/>
          </p:nvPr>
        </p:nvSpPr>
        <p:spPr/>
        <p:txBody>
          <a:bodyPr/>
          <a:lstStyle>
            <a:extLst/>
          </a:lstStyle>
          <a:p>
            <a:fld id="{C0A0E02C-0445-4EB9-BE56-609D2BF02B9D}" type="slidenum">
              <a:rPr lang="en-US" smtClean="0">
                <a:solidFill>
                  <a:srgbClr val="465E9C"/>
                </a:solidFill>
              </a:rPr>
              <a:pPr/>
              <a:t>‹#›</a:t>
            </a:fld>
            <a:endParaRPr lang="en-US" dirty="0">
              <a:solidFill>
                <a:srgbClr val="465E9C"/>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extLst/>
          </a:lstStyle>
          <a:p>
            <a:fld id="{BEEE1633-43B1-451B-A604-DED02FA7FFAC}" type="datetimeFigureOut">
              <a:rPr lang="en-US" smtClean="0">
                <a:solidFill>
                  <a:srgbClr val="465E9C"/>
                </a:solidFill>
              </a:rPr>
              <a:pPr/>
              <a:t>11/21/2024</a:t>
            </a:fld>
            <a:endParaRPr lang="en-US" dirty="0">
              <a:solidFill>
                <a:srgbClr val="465E9C"/>
              </a:solidFill>
            </a:endParaRPr>
          </a:p>
        </p:txBody>
      </p:sp>
      <p:sp>
        <p:nvSpPr>
          <p:cNvPr id="5" name="Footer Placeholder 4"/>
          <p:cNvSpPr>
            <a:spLocks noGrp="1"/>
          </p:cNvSpPr>
          <p:nvPr>
            <p:ph type="ftr" sz="quarter" idx="11"/>
          </p:nvPr>
        </p:nvSpPr>
        <p:spPr>
          <a:xfrm>
            <a:off x="609600" y="6556248"/>
            <a:ext cx="4876800" cy="228600"/>
          </a:xfrm>
        </p:spPr>
        <p:txBody>
          <a:bodyPr/>
          <a:lstStyle>
            <a:extLst/>
          </a:lstStyle>
          <a:p>
            <a:endParaRPr lang="en-US" dirty="0">
              <a:solidFill>
                <a:srgbClr val="465E9C"/>
              </a:solidFill>
            </a:endParaRPr>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C0A0E02C-0445-4EB9-BE56-609D2BF02B9D}" type="slidenum">
              <a:rPr lang="en-US" smtClean="0">
                <a:solidFill>
                  <a:srgbClr val="465E9C"/>
                </a:solidFill>
              </a:rPr>
              <a:pPr/>
              <a:t>‹#›</a:t>
            </a:fld>
            <a:endParaRPr lang="en-US" dirty="0">
              <a:solidFill>
                <a:srgbClr val="465E9C"/>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EE1633-43B1-451B-A604-DED02FA7FFAC}" type="datetimeFigureOut">
              <a:rPr lang="en-US" smtClean="0">
                <a:solidFill>
                  <a:srgbClr val="465E9C"/>
                </a:solidFill>
              </a:rPr>
              <a:pPr/>
              <a:t>11/21/2024</a:t>
            </a:fld>
            <a:endParaRPr lang="en-US" dirty="0">
              <a:solidFill>
                <a:srgbClr val="465E9C"/>
              </a:solidFill>
            </a:endParaRPr>
          </a:p>
        </p:txBody>
      </p:sp>
      <p:sp>
        <p:nvSpPr>
          <p:cNvPr id="5" name="Footer Placeholder 4"/>
          <p:cNvSpPr>
            <a:spLocks noGrp="1"/>
          </p:cNvSpPr>
          <p:nvPr>
            <p:ph type="ftr" sz="quarter" idx="11"/>
          </p:nvPr>
        </p:nvSpPr>
        <p:spPr/>
        <p:txBody>
          <a:bodyPr/>
          <a:lstStyle>
            <a:extLst/>
          </a:lstStyle>
          <a:p>
            <a:endParaRPr lang="en-US" dirty="0">
              <a:solidFill>
                <a:srgbClr val="465E9C"/>
              </a:solidFill>
            </a:endParaRPr>
          </a:p>
        </p:txBody>
      </p:sp>
      <p:sp>
        <p:nvSpPr>
          <p:cNvPr id="6" name="Slide Number Placeholder 5"/>
          <p:cNvSpPr>
            <a:spLocks noGrp="1"/>
          </p:cNvSpPr>
          <p:nvPr>
            <p:ph type="sldNum" sz="quarter" idx="12"/>
          </p:nvPr>
        </p:nvSpPr>
        <p:spPr/>
        <p:txBody>
          <a:bodyPr/>
          <a:lstStyle>
            <a:extLst/>
          </a:lstStyle>
          <a:p>
            <a:fld id="{C0A0E02C-0445-4EB9-BE56-609D2BF02B9D}" type="slidenum">
              <a:rPr lang="en-US" smtClean="0">
                <a:solidFill>
                  <a:srgbClr val="465E9C"/>
                </a:solidFill>
              </a:rPr>
              <a:pPr/>
              <a:t>‹#›</a:t>
            </a:fld>
            <a:endParaRPr lang="en-US" dirty="0">
              <a:solidFill>
                <a:srgbClr val="465E9C"/>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BEEE1633-43B1-451B-A604-DED02FA7FFAC}" type="datetimeFigureOut">
              <a:rPr lang="en-US" smtClean="0">
                <a:solidFill>
                  <a:srgbClr val="465E9C"/>
                </a:solidFill>
              </a:rPr>
              <a:pPr/>
              <a:t>11/21/2024</a:t>
            </a:fld>
            <a:endParaRPr lang="en-US" dirty="0">
              <a:solidFill>
                <a:srgbClr val="465E9C"/>
              </a:solidFill>
            </a:endParaRPr>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dirty="0">
              <a:solidFill>
                <a:srgbClr val="465E9C"/>
              </a:solidFill>
            </a:endParaRPr>
          </a:p>
        </p:txBody>
      </p:sp>
      <p:sp>
        <p:nvSpPr>
          <p:cNvPr id="6" name="Slide Number Placeholder 5"/>
          <p:cNvSpPr>
            <a:spLocks noGrp="1"/>
          </p:cNvSpPr>
          <p:nvPr>
            <p:ph type="sldNum" sz="quarter" idx="12"/>
          </p:nvPr>
        </p:nvSpPr>
        <p:spPr>
          <a:xfrm>
            <a:off x="8978603" y="6555112"/>
            <a:ext cx="784448" cy="228600"/>
          </a:xfrm>
        </p:spPr>
        <p:txBody>
          <a:bodyPr/>
          <a:lstStyle>
            <a:extLst/>
          </a:lstStyle>
          <a:p>
            <a:fld id="{C0A0E02C-0445-4EB9-BE56-609D2BF02B9D}" type="slidenum">
              <a:rPr lang="en-US" smtClean="0">
                <a:solidFill>
                  <a:srgbClr val="465E9C"/>
                </a:solidFill>
              </a:rPr>
              <a:pPr/>
              <a:t>‹#›</a:t>
            </a:fld>
            <a:endParaRPr lang="en-US" dirty="0">
              <a:solidFill>
                <a:srgbClr val="465E9C"/>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EEE1633-43B1-451B-A604-DED02FA7FFAC}" type="datetimeFigureOut">
              <a:rPr lang="en-US" smtClean="0">
                <a:solidFill>
                  <a:srgbClr val="465E9C"/>
                </a:solidFill>
              </a:rPr>
              <a:pPr/>
              <a:t>11/21/2024</a:t>
            </a:fld>
            <a:endParaRPr lang="en-US" dirty="0">
              <a:solidFill>
                <a:srgbClr val="465E9C"/>
              </a:solidFill>
            </a:endParaRPr>
          </a:p>
        </p:txBody>
      </p:sp>
      <p:sp>
        <p:nvSpPr>
          <p:cNvPr id="6" name="Footer Placeholder 5"/>
          <p:cNvSpPr>
            <a:spLocks noGrp="1"/>
          </p:cNvSpPr>
          <p:nvPr>
            <p:ph type="ftr" sz="quarter" idx="11"/>
          </p:nvPr>
        </p:nvSpPr>
        <p:spPr/>
        <p:txBody>
          <a:bodyPr/>
          <a:lstStyle>
            <a:extLst/>
          </a:lstStyle>
          <a:p>
            <a:endParaRPr lang="en-US" dirty="0">
              <a:solidFill>
                <a:srgbClr val="465E9C"/>
              </a:solidFill>
            </a:endParaRPr>
          </a:p>
        </p:txBody>
      </p:sp>
      <p:sp>
        <p:nvSpPr>
          <p:cNvPr id="7" name="Slide Number Placeholder 6"/>
          <p:cNvSpPr>
            <a:spLocks noGrp="1"/>
          </p:cNvSpPr>
          <p:nvPr>
            <p:ph type="sldNum" sz="quarter" idx="12"/>
          </p:nvPr>
        </p:nvSpPr>
        <p:spPr/>
        <p:txBody>
          <a:bodyPr/>
          <a:lstStyle>
            <a:extLst/>
          </a:lstStyle>
          <a:p>
            <a:fld id="{C0A0E02C-0445-4EB9-BE56-609D2BF02B9D}" type="slidenum">
              <a:rPr lang="en-US" smtClean="0">
                <a:solidFill>
                  <a:srgbClr val="465E9C"/>
                </a:solidFill>
              </a:rPr>
              <a:pPr/>
              <a:t>‹#›</a:t>
            </a:fld>
            <a:endParaRPr lang="en-US" dirty="0">
              <a:solidFill>
                <a:srgbClr val="465E9C"/>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EEE1633-43B1-451B-A604-DED02FA7FFAC}" type="datetimeFigureOut">
              <a:rPr lang="en-US" smtClean="0">
                <a:solidFill>
                  <a:srgbClr val="465E9C"/>
                </a:solidFill>
              </a:rPr>
              <a:pPr/>
              <a:t>11/21/2024</a:t>
            </a:fld>
            <a:endParaRPr lang="en-US" dirty="0">
              <a:solidFill>
                <a:srgbClr val="465E9C"/>
              </a:solidFill>
            </a:endParaRPr>
          </a:p>
        </p:txBody>
      </p:sp>
      <p:sp>
        <p:nvSpPr>
          <p:cNvPr id="8" name="Footer Placeholder 7"/>
          <p:cNvSpPr>
            <a:spLocks noGrp="1"/>
          </p:cNvSpPr>
          <p:nvPr>
            <p:ph type="ftr" sz="quarter" idx="11"/>
          </p:nvPr>
        </p:nvSpPr>
        <p:spPr/>
        <p:txBody>
          <a:bodyPr/>
          <a:lstStyle>
            <a:extLst/>
          </a:lstStyle>
          <a:p>
            <a:endParaRPr lang="en-US" dirty="0">
              <a:solidFill>
                <a:srgbClr val="465E9C"/>
              </a:solidFill>
            </a:endParaRPr>
          </a:p>
        </p:txBody>
      </p:sp>
      <p:sp>
        <p:nvSpPr>
          <p:cNvPr id="9" name="Slide Number Placeholder 8"/>
          <p:cNvSpPr>
            <a:spLocks noGrp="1"/>
          </p:cNvSpPr>
          <p:nvPr>
            <p:ph type="sldNum" sz="quarter" idx="12"/>
          </p:nvPr>
        </p:nvSpPr>
        <p:spPr/>
        <p:txBody>
          <a:bodyPr/>
          <a:lstStyle>
            <a:extLst/>
          </a:lstStyle>
          <a:p>
            <a:fld id="{C0A0E02C-0445-4EB9-BE56-609D2BF02B9D}" type="slidenum">
              <a:rPr lang="en-US" smtClean="0">
                <a:solidFill>
                  <a:srgbClr val="465E9C"/>
                </a:solidFill>
              </a:rPr>
              <a:pPr/>
              <a:t>‹#›</a:t>
            </a:fld>
            <a:endParaRPr lang="en-US" dirty="0">
              <a:solidFill>
                <a:srgbClr val="465E9C"/>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EEE1633-43B1-451B-A604-DED02FA7FFAC}" type="datetimeFigureOut">
              <a:rPr lang="en-US" smtClean="0">
                <a:solidFill>
                  <a:srgbClr val="465E9C"/>
                </a:solidFill>
              </a:rPr>
              <a:pPr/>
              <a:t>11/21/2024</a:t>
            </a:fld>
            <a:endParaRPr lang="en-US" dirty="0">
              <a:solidFill>
                <a:srgbClr val="465E9C"/>
              </a:solidFill>
            </a:endParaRPr>
          </a:p>
        </p:txBody>
      </p:sp>
      <p:sp>
        <p:nvSpPr>
          <p:cNvPr id="4" name="Footer Placeholder 3"/>
          <p:cNvSpPr>
            <a:spLocks noGrp="1"/>
          </p:cNvSpPr>
          <p:nvPr>
            <p:ph type="ftr" sz="quarter" idx="11"/>
          </p:nvPr>
        </p:nvSpPr>
        <p:spPr/>
        <p:txBody>
          <a:bodyPr/>
          <a:lstStyle>
            <a:extLst/>
          </a:lstStyle>
          <a:p>
            <a:endParaRPr lang="en-US" dirty="0">
              <a:solidFill>
                <a:srgbClr val="465E9C"/>
              </a:solidFill>
            </a:endParaRPr>
          </a:p>
        </p:txBody>
      </p:sp>
      <p:sp>
        <p:nvSpPr>
          <p:cNvPr id="5" name="Slide Number Placeholder 4"/>
          <p:cNvSpPr>
            <a:spLocks noGrp="1"/>
          </p:cNvSpPr>
          <p:nvPr>
            <p:ph type="sldNum" sz="quarter" idx="12"/>
          </p:nvPr>
        </p:nvSpPr>
        <p:spPr/>
        <p:txBody>
          <a:bodyPr/>
          <a:lstStyle>
            <a:extLst/>
          </a:lstStyle>
          <a:p>
            <a:fld id="{C0A0E02C-0445-4EB9-BE56-609D2BF02B9D}" type="slidenum">
              <a:rPr lang="en-US" smtClean="0">
                <a:solidFill>
                  <a:srgbClr val="465E9C"/>
                </a:solidFill>
              </a:rPr>
              <a:pPr/>
              <a:t>‹#›</a:t>
            </a:fld>
            <a:endParaRPr lang="en-US" dirty="0">
              <a:solidFill>
                <a:srgbClr val="465E9C"/>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BEEE1633-43B1-451B-A604-DED02FA7FFAC}" type="datetimeFigureOut">
              <a:rPr lang="en-US" smtClean="0">
                <a:solidFill>
                  <a:srgbClr val="465E9C"/>
                </a:solidFill>
              </a:rPr>
              <a:pPr/>
              <a:t>11/21/2024</a:t>
            </a:fld>
            <a:endParaRPr lang="en-US" dirty="0">
              <a:solidFill>
                <a:srgbClr val="465E9C"/>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solidFill>
                <a:srgbClr val="465E9C"/>
              </a:solidFill>
            </a:endParaRPr>
          </a:p>
        </p:txBody>
      </p:sp>
      <p:sp>
        <p:nvSpPr>
          <p:cNvPr id="4" name="Slide Number Placeholder 3"/>
          <p:cNvSpPr>
            <a:spLocks noGrp="1"/>
          </p:cNvSpPr>
          <p:nvPr>
            <p:ph type="sldNum" sz="quarter" idx="12"/>
          </p:nvPr>
        </p:nvSpPr>
        <p:spPr/>
        <p:txBody>
          <a:bodyPr/>
          <a:lstStyle>
            <a:extLst/>
          </a:lstStyle>
          <a:p>
            <a:fld id="{C0A0E02C-0445-4EB9-BE56-609D2BF02B9D}" type="slidenum">
              <a:rPr lang="en-US" smtClean="0">
                <a:solidFill>
                  <a:srgbClr val="465E9C"/>
                </a:solidFill>
              </a:rPr>
              <a:pPr/>
              <a:t>‹#›</a:t>
            </a:fld>
            <a:endParaRPr lang="en-US" dirty="0">
              <a:solidFill>
                <a:srgbClr val="465E9C"/>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EEE1633-43B1-451B-A604-DED02FA7FFAC}" type="datetimeFigureOut">
              <a:rPr lang="en-US" smtClean="0">
                <a:solidFill>
                  <a:srgbClr val="465E9C"/>
                </a:solidFill>
              </a:rPr>
              <a:pPr/>
              <a:t>11/21/2024</a:t>
            </a:fld>
            <a:endParaRPr lang="en-US" dirty="0">
              <a:solidFill>
                <a:srgbClr val="465E9C"/>
              </a:solidFill>
            </a:endParaRPr>
          </a:p>
        </p:txBody>
      </p:sp>
      <p:sp>
        <p:nvSpPr>
          <p:cNvPr id="6" name="Footer Placeholder 5"/>
          <p:cNvSpPr>
            <a:spLocks noGrp="1"/>
          </p:cNvSpPr>
          <p:nvPr>
            <p:ph type="ftr" sz="quarter" idx="11"/>
          </p:nvPr>
        </p:nvSpPr>
        <p:spPr/>
        <p:txBody>
          <a:bodyPr/>
          <a:lstStyle>
            <a:extLst/>
          </a:lstStyle>
          <a:p>
            <a:endParaRPr lang="en-US" dirty="0">
              <a:solidFill>
                <a:srgbClr val="465E9C"/>
              </a:solidFill>
            </a:endParaRPr>
          </a:p>
        </p:txBody>
      </p:sp>
      <p:sp>
        <p:nvSpPr>
          <p:cNvPr id="7" name="Slide Number Placeholder 6"/>
          <p:cNvSpPr>
            <a:spLocks noGrp="1"/>
          </p:cNvSpPr>
          <p:nvPr>
            <p:ph type="sldNum" sz="quarter" idx="12"/>
          </p:nvPr>
        </p:nvSpPr>
        <p:spPr/>
        <p:txBody>
          <a:bodyPr/>
          <a:lstStyle>
            <a:extLst/>
          </a:lstStyle>
          <a:p>
            <a:fld id="{C0A0E02C-0445-4EB9-BE56-609D2BF02B9D}" type="slidenum">
              <a:rPr lang="en-US" smtClean="0">
                <a:solidFill>
                  <a:srgbClr val="465E9C"/>
                </a:solidFill>
              </a:rPr>
              <a:pPr/>
              <a:t>‹#›</a:t>
            </a:fld>
            <a:endParaRPr lang="en-US" dirty="0">
              <a:solidFill>
                <a:srgbClr val="465E9C"/>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BEEE1633-43B1-451B-A604-DED02FA7FFAC}" type="datetimeFigureOut">
              <a:rPr lang="en-US" smtClean="0">
                <a:solidFill>
                  <a:srgbClr val="465E9C"/>
                </a:solidFill>
              </a:rPr>
              <a:pPr/>
              <a:t>11/21/2024</a:t>
            </a:fld>
            <a:endParaRPr lang="en-US" dirty="0">
              <a:solidFill>
                <a:srgbClr val="465E9C"/>
              </a:solidFill>
            </a:endParaRPr>
          </a:p>
        </p:txBody>
      </p:sp>
      <p:sp>
        <p:nvSpPr>
          <p:cNvPr id="6" name="Footer Placeholder 5"/>
          <p:cNvSpPr>
            <a:spLocks noGrp="1"/>
          </p:cNvSpPr>
          <p:nvPr>
            <p:ph type="ftr" sz="quarter" idx="11"/>
          </p:nvPr>
        </p:nvSpPr>
        <p:spPr/>
        <p:txBody>
          <a:bodyPr/>
          <a:lstStyle>
            <a:extLst/>
          </a:lstStyle>
          <a:p>
            <a:endParaRPr lang="en-US" dirty="0">
              <a:solidFill>
                <a:srgbClr val="465E9C"/>
              </a:solidFill>
            </a:endParaRPr>
          </a:p>
        </p:txBody>
      </p:sp>
      <p:sp>
        <p:nvSpPr>
          <p:cNvPr id="7" name="Slide Number Placeholder 6"/>
          <p:cNvSpPr>
            <a:spLocks noGrp="1"/>
          </p:cNvSpPr>
          <p:nvPr>
            <p:ph type="sldNum" sz="quarter" idx="12"/>
          </p:nvPr>
        </p:nvSpPr>
        <p:spPr/>
        <p:txBody>
          <a:bodyPr/>
          <a:lstStyle>
            <a:extLst/>
          </a:lstStyle>
          <a:p>
            <a:fld id="{C0A0E02C-0445-4EB9-BE56-609D2BF02B9D}" type="slidenum">
              <a:rPr lang="en-US" smtClean="0">
                <a:solidFill>
                  <a:srgbClr val="465E9C"/>
                </a:solidFill>
              </a:rPr>
              <a:pPr/>
              <a:t>‹#›</a:t>
            </a:fld>
            <a:endParaRPr lang="en-US" dirty="0">
              <a:solidFill>
                <a:srgbClr val="465E9C"/>
              </a:solidFill>
            </a:endParaRPr>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BEEE1633-43B1-451B-A604-DED02FA7FFAC}" type="datetimeFigureOut">
              <a:rPr lang="en-US" smtClean="0">
                <a:solidFill>
                  <a:srgbClr val="465E9C"/>
                </a:solidFill>
              </a:rPr>
              <a:pPr/>
              <a:t>11/21/2024</a:t>
            </a:fld>
            <a:endParaRPr lang="en-US" dirty="0">
              <a:solidFill>
                <a:srgbClr val="465E9C"/>
              </a:solidFill>
            </a:endParaRPr>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solidFill>
                <a:srgbClr val="465E9C"/>
              </a:solidFill>
            </a:endParaRPr>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0A0E02C-0445-4EB9-BE56-609D2BF02B9D}" type="slidenum">
              <a:rPr lang="en-US" smtClean="0">
                <a:solidFill>
                  <a:srgbClr val="465E9C"/>
                </a:solidFill>
              </a:rPr>
              <a:pPr/>
              <a:t>‹#›</a:t>
            </a:fld>
            <a:endParaRPr lang="en-US" dirty="0">
              <a:solidFill>
                <a:srgbClr val="465E9C"/>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800" y="177800"/>
            <a:ext cx="11829716" cy="6553200"/>
          </a:xfrm>
          <a:prstGeom prst="rect">
            <a:avLst/>
          </a:prstGeom>
          <a:ln>
            <a:noFill/>
          </a:ln>
          <a:effectLst>
            <a:softEdge rad="112500"/>
          </a:effec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294" y="311150"/>
            <a:ext cx="3680722" cy="3619500"/>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0491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258550" cy="1143000"/>
          </a:xfrm>
        </p:spPr>
        <p:txBody>
          <a:bodyPr>
            <a:noAutofit/>
          </a:bodyPr>
          <a:lstStyle/>
          <a:p>
            <a:pPr algn="ctr"/>
            <a:r>
              <a:rPr lang="en-GB" sz="8000" cap="none" dirty="0" err="1">
                <a:ln>
                  <a:noFill/>
                </a:ln>
                <a:solidFill>
                  <a:srgbClr val="00B050"/>
                </a:solidFill>
                <a:latin typeface="Power Geez Unicode1" pitchFamily="2" charset="0"/>
              </a:rPr>
              <a:t>የስልጠናው</a:t>
            </a:r>
            <a:r>
              <a:rPr lang="en-GB" sz="8000" cap="none" dirty="0">
                <a:ln>
                  <a:noFill/>
                </a:ln>
                <a:solidFill>
                  <a:srgbClr val="00B050"/>
                </a:solidFill>
                <a:latin typeface="Power Geez Unicode1" pitchFamily="2" charset="0"/>
              </a:rPr>
              <a:t> </a:t>
            </a:r>
            <a:r>
              <a:rPr lang="en-GB" sz="8000" cap="none" dirty="0" err="1">
                <a:ln>
                  <a:noFill/>
                </a:ln>
                <a:solidFill>
                  <a:srgbClr val="00B050"/>
                </a:solidFill>
                <a:latin typeface="Power Geez Unicode1" pitchFamily="2" charset="0"/>
              </a:rPr>
              <a:t>አሰጣጥ</a:t>
            </a:r>
            <a:r>
              <a:rPr lang="en-GB" sz="8000" cap="none" dirty="0">
                <a:ln>
                  <a:noFill/>
                </a:ln>
                <a:solidFill>
                  <a:srgbClr val="00B050"/>
                </a:solidFill>
                <a:latin typeface="Power Geez Unicode1" pitchFamily="2" charset="0"/>
              </a:rPr>
              <a:t> </a:t>
            </a:r>
            <a:r>
              <a:rPr lang="en-GB" sz="8000" cap="none" dirty="0" err="1">
                <a:ln>
                  <a:noFill/>
                </a:ln>
                <a:solidFill>
                  <a:srgbClr val="00B050"/>
                </a:solidFill>
                <a:latin typeface="Power Geez Unicode1" pitchFamily="2" charset="0"/>
              </a:rPr>
              <a:t>ዘዴ</a:t>
            </a:r>
            <a:endParaRPr lang="en-US" sz="7200" dirty="0"/>
          </a:p>
        </p:txBody>
      </p:sp>
      <p:sp>
        <p:nvSpPr>
          <p:cNvPr id="3" name="Content Placeholder 2"/>
          <p:cNvSpPr>
            <a:spLocks noGrp="1"/>
          </p:cNvSpPr>
          <p:nvPr>
            <p:ph idx="1"/>
          </p:nvPr>
        </p:nvSpPr>
        <p:spPr>
          <a:xfrm>
            <a:off x="609600" y="1609416"/>
            <a:ext cx="11391900" cy="4846320"/>
          </a:xfrm>
        </p:spPr>
        <p:txBody>
          <a:bodyPr>
            <a:normAutofit/>
          </a:bodyPr>
          <a:lstStyle/>
          <a:p>
            <a:pPr marL="0" lvl="0" indent="0" algn="ctr">
              <a:buNone/>
            </a:pPr>
            <a:r>
              <a:rPr lang="en-GB" sz="9600" b="1" dirty="0" smtClean="0">
                <a:solidFill>
                  <a:srgbClr val="002060"/>
                </a:solidFill>
                <a:latin typeface="Power Geez Unicode1" pitchFamily="2" charset="0"/>
              </a:rPr>
              <a:t>ANDRAGOGY </a:t>
            </a:r>
          </a:p>
          <a:p>
            <a:pPr marL="0" lvl="0" indent="0" algn="ctr">
              <a:buNone/>
            </a:pPr>
            <a:r>
              <a:rPr lang="en-GB" sz="9600" b="1" dirty="0" err="1" smtClean="0">
                <a:solidFill>
                  <a:srgbClr val="002060"/>
                </a:solidFill>
                <a:latin typeface="Power Geez Unicode1" pitchFamily="2" charset="0"/>
              </a:rPr>
              <a:t>Vs</a:t>
            </a:r>
            <a:r>
              <a:rPr lang="en-GB" sz="9600" b="1" dirty="0" smtClean="0">
                <a:solidFill>
                  <a:srgbClr val="002060"/>
                </a:solidFill>
                <a:latin typeface="Power Geez Unicode1" pitchFamily="2" charset="0"/>
              </a:rPr>
              <a:t> </a:t>
            </a:r>
          </a:p>
          <a:p>
            <a:pPr marL="0" lvl="0" indent="0" algn="ctr">
              <a:buNone/>
            </a:pPr>
            <a:r>
              <a:rPr lang="en-GB" sz="9600" b="1" dirty="0" smtClean="0">
                <a:solidFill>
                  <a:srgbClr val="002060"/>
                </a:solidFill>
                <a:latin typeface="Power Geez Unicode1" pitchFamily="2" charset="0"/>
              </a:rPr>
              <a:t>PEDAGOGY </a:t>
            </a:r>
            <a:endParaRPr lang="en-GB" sz="9600" b="1" dirty="0">
              <a:solidFill>
                <a:srgbClr val="002060"/>
              </a:solidFill>
              <a:latin typeface="Power Geez Unicode1" pitchFamily="2" charset="0"/>
            </a:endParaRPr>
          </a:p>
          <a:p>
            <a:pPr marL="0" indent="0">
              <a:buNone/>
            </a:pPr>
            <a:endParaRPr lang="en-US" sz="3600" dirty="0"/>
          </a:p>
        </p:txBody>
      </p:sp>
    </p:spTree>
    <p:extLst>
      <p:ext uri="{BB962C8B-B14F-4D97-AF65-F5344CB8AC3E}">
        <p14:creationId xmlns:p14="http://schemas.microsoft.com/office/powerpoint/2010/main" val="725808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353800" cy="1143000"/>
          </a:xfrm>
        </p:spPr>
        <p:txBody>
          <a:bodyPr>
            <a:noAutofit/>
          </a:bodyPr>
          <a:lstStyle/>
          <a:p>
            <a:pPr algn="ctr"/>
            <a:r>
              <a:rPr lang="en-US" sz="5400" dirty="0" err="1" smtClean="0">
                <a:latin typeface="Power Geez Unicode1" pitchFamily="2" charset="0"/>
              </a:rPr>
              <a:t>የአዋቂዎች</a:t>
            </a:r>
            <a:r>
              <a:rPr lang="en-US" sz="5400" dirty="0" smtClean="0">
                <a:latin typeface="Power Geez Unicode1" pitchFamily="2" charset="0"/>
              </a:rPr>
              <a:t> </a:t>
            </a:r>
            <a:r>
              <a:rPr lang="en-US" sz="5400" dirty="0" err="1" smtClean="0">
                <a:latin typeface="Power Geez Unicode1" pitchFamily="2" charset="0"/>
              </a:rPr>
              <a:t>ስልጠና</a:t>
            </a:r>
            <a:r>
              <a:rPr lang="en-US" sz="5400" dirty="0" smtClean="0">
                <a:latin typeface="Power Geez Unicode1" pitchFamily="2" charset="0"/>
              </a:rPr>
              <a:t> </a:t>
            </a:r>
            <a:r>
              <a:rPr lang="en-US" sz="5400" dirty="0" err="1" smtClean="0">
                <a:latin typeface="Power Geez Unicode1" pitchFamily="2" charset="0"/>
              </a:rPr>
              <a:t>አሰጣጥ</a:t>
            </a:r>
            <a:r>
              <a:rPr lang="en-US" sz="5400" dirty="0" smtClean="0">
                <a:latin typeface="Power Geez Unicode1" pitchFamily="2" charset="0"/>
              </a:rPr>
              <a:t> </a:t>
            </a:r>
            <a:r>
              <a:rPr lang="en-US" sz="5400" dirty="0" err="1" smtClean="0">
                <a:latin typeface="Power Geez Unicode1" pitchFamily="2" charset="0"/>
              </a:rPr>
              <a:t>ዘዴዎች</a:t>
            </a:r>
            <a:r>
              <a:rPr lang="en-US" sz="5400" dirty="0" smtClean="0">
                <a:latin typeface="Power Geez Unicode1" pitchFamily="2" charset="0"/>
              </a:rPr>
              <a:t> </a:t>
            </a:r>
            <a:endParaRPr lang="en-US" sz="5400" dirty="0">
              <a:latin typeface="Power Geez Unicode1" pitchFamily="2" charset="0"/>
            </a:endParaRPr>
          </a:p>
        </p:txBody>
      </p:sp>
      <p:sp>
        <p:nvSpPr>
          <p:cNvPr id="3" name="Content Placeholder 2"/>
          <p:cNvSpPr>
            <a:spLocks noGrp="1"/>
          </p:cNvSpPr>
          <p:nvPr>
            <p:ph idx="1"/>
          </p:nvPr>
        </p:nvSpPr>
        <p:spPr>
          <a:xfrm>
            <a:off x="609600" y="1609416"/>
            <a:ext cx="11410950" cy="4846320"/>
          </a:xfrm>
        </p:spPr>
        <p:txBody>
          <a:bodyPr/>
          <a:lstStyle/>
          <a:p>
            <a:pPr marL="342900" lvl="0" indent="-342900" algn="just">
              <a:spcBef>
                <a:spcPct val="20000"/>
              </a:spcBef>
              <a:buClrTx/>
              <a:buSzTx/>
              <a:buFont typeface="Arial" pitchFamily="34" charset="0"/>
              <a:buChar char="•"/>
            </a:pPr>
            <a:r>
              <a:rPr lang="en-GB" sz="3000" b="1" dirty="0" err="1" smtClean="0">
                <a:solidFill>
                  <a:srgbClr val="002060"/>
                </a:solidFill>
                <a:latin typeface="Power Geez Unicode1" pitchFamily="2" charset="0"/>
              </a:rPr>
              <a:t>የተሳታፊዎችን</a:t>
            </a:r>
            <a:r>
              <a:rPr lang="en-GB" sz="3000" b="1" dirty="0" smtClean="0">
                <a:solidFill>
                  <a:srgbClr val="002060"/>
                </a:solidFill>
                <a:latin typeface="Power Geez Unicode1" pitchFamily="2" charset="0"/>
              </a:rPr>
              <a:t> </a:t>
            </a:r>
            <a:r>
              <a:rPr lang="en-GB" sz="3000" b="1" dirty="0" err="1" smtClean="0">
                <a:solidFill>
                  <a:srgbClr val="002060"/>
                </a:solidFill>
                <a:latin typeface="Power Geez Unicode1" pitchFamily="2" charset="0"/>
              </a:rPr>
              <a:t>የግል</a:t>
            </a:r>
            <a:r>
              <a:rPr lang="en-GB" sz="3000" b="1" dirty="0" smtClean="0">
                <a:solidFill>
                  <a:srgbClr val="002060"/>
                </a:solidFill>
                <a:latin typeface="Power Geez Unicode1" pitchFamily="2" charset="0"/>
              </a:rPr>
              <a:t> </a:t>
            </a:r>
            <a:r>
              <a:rPr lang="en-GB" sz="3000" b="1" dirty="0" err="1">
                <a:solidFill>
                  <a:srgbClr val="002060"/>
                </a:solidFill>
                <a:latin typeface="Power Geez Unicode1" pitchFamily="2" charset="0"/>
              </a:rPr>
              <a:t>ተሞክሮና</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እውቀት</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ከግምት</a:t>
            </a:r>
            <a:r>
              <a:rPr lang="en-GB" sz="3000" b="1" dirty="0">
                <a:solidFill>
                  <a:srgbClr val="002060"/>
                </a:solidFill>
                <a:latin typeface="Power Geez Unicode1" pitchFamily="2" charset="0"/>
              </a:rPr>
              <a:t> </a:t>
            </a:r>
            <a:r>
              <a:rPr lang="en-GB" sz="3000" b="1" dirty="0" err="1" smtClean="0">
                <a:solidFill>
                  <a:srgbClr val="002060"/>
                </a:solidFill>
                <a:latin typeface="Power Geez Unicode1" pitchFamily="2" charset="0"/>
              </a:rPr>
              <a:t>ያስገባ</a:t>
            </a:r>
            <a:r>
              <a:rPr lang="en-GB" sz="3000" b="1" dirty="0">
                <a:solidFill>
                  <a:srgbClr val="002060"/>
                </a:solidFill>
                <a:latin typeface="Power Geez Unicode1" pitchFamily="2" charset="0"/>
              </a:rPr>
              <a:t> </a:t>
            </a:r>
            <a:r>
              <a:rPr lang="en-GB" sz="3000" b="1" dirty="0" err="1" smtClean="0">
                <a:solidFill>
                  <a:srgbClr val="002060"/>
                </a:solidFill>
                <a:latin typeface="Power Geez Unicode1" pitchFamily="2" charset="0"/>
              </a:rPr>
              <a:t>አንዲሁም</a:t>
            </a:r>
            <a:r>
              <a:rPr lang="en-GB" sz="3000" b="1" dirty="0" smtClean="0">
                <a:solidFill>
                  <a:srgbClr val="002060"/>
                </a:solidFill>
                <a:latin typeface="Power Geez Unicode1" pitchFamily="2" charset="0"/>
              </a:rPr>
              <a:t> </a:t>
            </a:r>
            <a:r>
              <a:rPr lang="en-GB" sz="3000" b="1" dirty="0" err="1" smtClean="0">
                <a:solidFill>
                  <a:srgbClr val="002060"/>
                </a:solidFill>
                <a:latin typeface="Power Geez Unicode1" pitchFamily="2" charset="0"/>
              </a:rPr>
              <a:t>አሳታፊና</a:t>
            </a:r>
            <a:r>
              <a:rPr lang="en-GB" sz="3000" b="1" dirty="0" smtClean="0">
                <a:solidFill>
                  <a:srgbClr val="002060"/>
                </a:solidFill>
                <a:latin typeface="Power Geez Unicode1" pitchFamily="2" charset="0"/>
              </a:rPr>
              <a:t> </a:t>
            </a:r>
            <a:r>
              <a:rPr lang="en-GB" sz="3000" b="1" dirty="0" err="1" smtClean="0">
                <a:solidFill>
                  <a:srgbClr val="002060"/>
                </a:solidFill>
                <a:latin typeface="Power Geez Unicode1" pitchFamily="2" charset="0"/>
              </a:rPr>
              <a:t>መስተጋብራዊ</a:t>
            </a:r>
            <a:r>
              <a:rPr lang="en-GB" sz="3000" b="1" dirty="0" smtClean="0">
                <a:solidFill>
                  <a:srgbClr val="002060"/>
                </a:solidFill>
                <a:latin typeface="Power Geez Unicode1" pitchFamily="2" charset="0"/>
              </a:rPr>
              <a:t> </a:t>
            </a:r>
            <a:r>
              <a:rPr lang="en-GB" sz="3000" b="1" dirty="0" err="1" smtClean="0">
                <a:solidFill>
                  <a:srgbClr val="002060"/>
                </a:solidFill>
                <a:latin typeface="Power Geez Unicode1" pitchFamily="2" charset="0"/>
              </a:rPr>
              <a:t>የሆነ</a:t>
            </a:r>
            <a:r>
              <a:rPr lang="en-GB" sz="3000" b="1" dirty="0" smtClean="0">
                <a:solidFill>
                  <a:srgbClr val="002060"/>
                </a:solidFill>
                <a:latin typeface="Power Geez Unicode1" pitchFamily="2" charset="0"/>
              </a:rPr>
              <a:t> </a:t>
            </a:r>
            <a:r>
              <a:rPr lang="en-GB" sz="3000" b="1" dirty="0" err="1" smtClean="0">
                <a:solidFill>
                  <a:srgbClr val="002060"/>
                </a:solidFill>
                <a:latin typeface="Power Geez Unicode1" pitchFamily="2" charset="0"/>
              </a:rPr>
              <a:t>ዘዴ</a:t>
            </a:r>
            <a:r>
              <a:rPr lang="en-GB" sz="3000" b="1" dirty="0" smtClean="0">
                <a:solidFill>
                  <a:srgbClr val="002060"/>
                </a:solidFill>
                <a:latin typeface="Power Geez Unicode1" pitchFamily="2" charset="0"/>
              </a:rPr>
              <a:t> </a:t>
            </a:r>
            <a:r>
              <a:rPr lang="en-GB" sz="3000" b="1" dirty="0" err="1" smtClean="0">
                <a:solidFill>
                  <a:srgbClr val="002060"/>
                </a:solidFill>
                <a:latin typeface="Power Geez Unicode1" pitchFamily="2" charset="0"/>
              </a:rPr>
              <a:t>እንከተላልን</a:t>
            </a:r>
            <a:r>
              <a:rPr lang="en-GB" sz="3000" b="1" dirty="0" smtClean="0">
                <a:solidFill>
                  <a:srgbClr val="002060"/>
                </a:solidFill>
                <a:latin typeface="Power Geez Unicode1" pitchFamily="2" charset="0"/>
              </a:rPr>
              <a:t>፡፡ </a:t>
            </a:r>
            <a:r>
              <a:rPr lang="en-GB" sz="3000" b="1" dirty="0" err="1" smtClean="0">
                <a:solidFill>
                  <a:srgbClr val="002060"/>
                </a:solidFill>
                <a:latin typeface="Power Geez Unicode1" pitchFamily="2" charset="0"/>
              </a:rPr>
              <a:t>ዘዴዎቹም</a:t>
            </a:r>
            <a:r>
              <a:rPr lang="en-GB" sz="3000" b="1" dirty="0" smtClean="0">
                <a:solidFill>
                  <a:srgbClr val="002060"/>
                </a:solidFill>
                <a:latin typeface="Power Geez Unicode1" pitchFamily="2" charset="0"/>
              </a:rPr>
              <a:t>፡-  </a:t>
            </a:r>
            <a:endParaRPr lang="en-GB" sz="3000" b="1" dirty="0">
              <a:solidFill>
                <a:srgbClr val="002060"/>
              </a:solidFill>
              <a:latin typeface="Power Geez Unicode1" pitchFamily="2" charset="0"/>
            </a:endParaRPr>
          </a:p>
          <a:p>
            <a:pPr marL="914400" lvl="1" indent="-457200" algn="just">
              <a:spcBef>
                <a:spcPct val="20000"/>
              </a:spcBef>
              <a:buClrTx/>
              <a:buSzTx/>
              <a:buFont typeface="Wingdings" pitchFamily="2" charset="2"/>
              <a:buChar char="q"/>
            </a:pPr>
            <a:r>
              <a:rPr lang="en-GB" sz="2600" b="1" dirty="0" err="1">
                <a:solidFill>
                  <a:srgbClr val="002060"/>
                </a:solidFill>
                <a:latin typeface="Power Geez Unicode1" pitchFamily="2" charset="0"/>
              </a:rPr>
              <a:t>መግለጫ</a:t>
            </a:r>
            <a:endParaRPr lang="en-GB" sz="2600" b="1" dirty="0">
              <a:solidFill>
                <a:srgbClr val="002060"/>
              </a:solidFill>
              <a:latin typeface="Power Geez Unicode1" pitchFamily="2" charset="0"/>
            </a:endParaRPr>
          </a:p>
          <a:p>
            <a:pPr marL="914400" lvl="1" indent="-457200" algn="just">
              <a:spcBef>
                <a:spcPct val="20000"/>
              </a:spcBef>
              <a:buClrTx/>
              <a:buSzTx/>
              <a:buFont typeface="Wingdings" pitchFamily="2" charset="2"/>
              <a:buChar char="q"/>
            </a:pPr>
            <a:r>
              <a:rPr lang="en-GB" sz="2600" b="1" dirty="0" err="1">
                <a:solidFill>
                  <a:srgbClr val="002060"/>
                </a:solidFill>
                <a:latin typeface="Power Geez Unicode1" pitchFamily="2" charset="0"/>
              </a:rPr>
              <a:t>ግለ</a:t>
            </a:r>
            <a:r>
              <a:rPr lang="en-GB" sz="2600" b="1" dirty="0">
                <a:solidFill>
                  <a:srgbClr val="002060"/>
                </a:solidFill>
                <a:latin typeface="Power Geez Unicode1" pitchFamily="2" charset="0"/>
              </a:rPr>
              <a:t> </a:t>
            </a:r>
            <a:r>
              <a:rPr lang="en-GB" sz="2600" b="1" dirty="0" err="1">
                <a:solidFill>
                  <a:srgbClr val="002060"/>
                </a:solidFill>
                <a:latin typeface="Power Geez Unicode1" pitchFamily="2" charset="0"/>
              </a:rPr>
              <a:t>ምልከታ</a:t>
            </a:r>
            <a:endParaRPr lang="en-GB" sz="2600" b="1" dirty="0">
              <a:solidFill>
                <a:srgbClr val="002060"/>
              </a:solidFill>
              <a:latin typeface="Power Geez Unicode1" pitchFamily="2" charset="0"/>
            </a:endParaRPr>
          </a:p>
          <a:p>
            <a:pPr marL="914400" lvl="1" indent="-457200" algn="just">
              <a:spcBef>
                <a:spcPct val="20000"/>
              </a:spcBef>
              <a:buClrTx/>
              <a:buSzTx/>
              <a:buFont typeface="Wingdings" pitchFamily="2" charset="2"/>
              <a:buChar char="q"/>
            </a:pPr>
            <a:r>
              <a:rPr lang="en-GB" sz="2600" b="1" dirty="0" err="1">
                <a:solidFill>
                  <a:srgbClr val="002060"/>
                </a:solidFill>
                <a:latin typeface="Power Geez Unicode1" pitchFamily="2" charset="0"/>
              </a:rPr>
              <a:t>ሃሳብ</a:t>
            </a:r>
            <a:r>
              <a:rPr lang="en-GB" sz="2600" b="1" dirty="0">
                <a:solidFill>
                  <a:srgbClr val="002060"/>
                </a:solidFill>
                <a:latin typeface="Power Geez Unicode1" pitchFamily="2" charset="0"/>
              </a:rPr>
              <a:t> </a:t>
            </a:r>
            <a:r>
              <a:rPr lang="en-GB" sz="2600" b="1" dirty="0" err="1">
                <a:solidFill>
                  <a:srgbClr val="002060"/>
                </a:solidFill>
                <a:latin typeface="Power Geez Unicode1" pitchFamily="2" charset="0"/>
              </a:rPr>
              <a:t>ማፍለቂያ</a:t>
            </a:r>
            <a:endParaRPr lang="en-GB" sz="2600" b="1" dirty="0">
              <a:solidFill>
                <a:srgbClr val="002060"/>
              </a:solidFill>
              <a:latin typeface="Power Geez Unicode1" pitchFamily="2" charset="0"/>
            </a:endParaRPr>
          </a:p>
          <a:p>
            <a:pPr marL="914400" lvl="1" indent="-457200" algn="just">
              <a:spcBef>
                <a:spcPct val="20000"/>
              </a:spcBef>
              <a:buClrTx/>
              <a:buSzTx/>
              <a:buFont typeface="Wingdings" pitchFamily="2" charset="2"/>
              <a:buChar char="q"/>
            </a:pPr>
            <a:r>
              <a:rPr lang="en-GB" sz="2600" b="1" dirty="0" err="1">
                <a:solidFill>
                  <a:srgbClr val="002060"/>
                </a:solidFill>
                <a:latin typeface="Power Geez Unicode1" pitchFamily="2" charset="0"/>
              </a:rPr>
              <a:t>ሚና</a:t>
            </a:r>
            <a:r>
              <a:rPr lang="en-GB" sz="2600" b="1" dirty="0">
                <a:solidFill>
                  <a:srgbClr val="002060"/>
                </a:solidFill>
                <a:latin typeface="Power Geez Unicode1" pitchFamily="2" charset="0"/>
              </a:rPr>
              <a:t> </a:t>
            </a:r>
            <a:r>
              <a:rPr lang="en-GB" sz="2600" b="1" dirty="0" err="1">
                <a:solidFill>
                  <a:srgbClr val="002060"/>
                </a:solidFill>
                <a:latin typeface="Power Geez Unicode1" pitchFamily="2" charset="0"/>
              </a:rPr>
              <a:t>ትወና</a:t>
            </a:r>
            <a:endParaRPr lang="en-GB" sz="2600" b="1" dirty="0">
              <a:solidFill>
                <a:srgbClr val="002060"/>
              </a:solidFill>
              <a:latin typeface="Power Geez Unicode1" pitchFamily="2" charset="0"/>
            </a:endParaRPr>
          </a:p>
          <a:p>
            <a:pPr marL="914400" lvl="1" indent="-457200" algn="just">
              <a:spcBef>
                <a:spcPct val="20000"/>
              </a:spcBef>
              <a:buClrTx/>
              <a:buSzTx/>
              <a:buFont typeface="Wingdings" pitchFamily="2" charset="2"/>
              <a:buChar char="q"/>
            </a:pPr>
            <a:r>
              <a:rPr lang="en-GB" sz="2600" b="1" dirty="0" err="1">
                <a:solidFill>
                  <a:srgbClr val="002060"/>
                </a:solidFill>
                <a:latin typeface="Power Geez Unicode1" pitchFamily="2" charset="0"/>
              </a:rPr>
              <a:t>የቡድን</a:t>
            </a:r>
            <a:r>
              <a:rPr lang="en-GB" sz="2600" b="1" dirty="0">
                <a:solidFill>
                  <a:srgbClr val="002060"/>
                </a:solidFill>
                <a:latin typeface="Power Geez Unicode1" pitchFamily="2" charset="0"/>
              </a:rPr>
              <a:t> </a:t>
            </a:r>
            <a:r>
              <a:rPr lang="en-GB" sz="2600" b="1" dirty="0" err="1">
                <a:solidFill>
                  <a:srgbClr val="002060"/>
                </a:solidFill>
                <a:latin typeface="Power Geez Unicode1" pitchFamily="2" charset="0"/>
              </a:rPr>
              <a:t>ውይይት</a:t>
            </a:r>
            <a:endParaRPr lang="en-GB" sz="2600" b="1" dirty="0">
              <a:solidFill>
                <a:srgbClr val="002060"/>
              </a:solidFill>
              <a:latin typeface="Power Geez Unicode1" pitchFamily="2" charset="0"/>
            </a:endParaRPr>
          </a:p>
          <a:p>
            <a:pPr marL="914400" lvl="1" indent="-457200" algn="just">
              <a:spcBef>
                <a:spcPct val="20000"/>
              </a:spcBef>
              <a:buClrTx/>
              <a:buSzTx/>
              <a:buFont typeface="Wingdings" pitchFamily="2" charset="2"/>
              <a:buChar char="q"/>
            </a:pPr>
            <a:r>
              <a:rPr lang="en-GB" sz="2600" b="1" dirty="0" err="1">
                <a:solidFill>
                  <a:srgbClr val="002060"/>
                </a:solidFill>
                <a:latin typeface="Power Geez Unicode1" pitchFamily="2" charset="0"/>
              </a:rPr>
              <a:t>ሕያው</a:t>
            </a:r>
            <a:r>
              <a:rPr lang="en-GB" sz="2600" b="1" dirty="0">
                <a:solidFill>
                  <a:srgbClr val="002060"/>
                </a:solidFill>
                <a:latin typeface="Power Geez Unicode1" pitchFamily="2" charset="0"/>
              </a:rPr>
              <a:t> </a:t>
            </a:r>
            <a:r>
              <a:rPr lang="en-GB" sz="2600" b="1" dirty="0" err="1">
                <a:solidFill>
                  <a:srgbClr val="002060"/>
                </a:solidFill>
                <a:latin typeface="Power Geez Unicode1" pitchFamily="2" charset="0"/>
              </a:rPr>
              <a:t>ቤተ-መፃሕፍት</a:t>
            </a:r>
            <a:r>
              <a:rPr lang="en-GB" sz="2600" b="1" dirty="0">
                <a:solidFill>
                  <a:srgbClr val="002060"/>
                </a:solidFill>
                <a:latin typeface="Power Geez Unicode1" pitchFamily="2" charset="0"/>
              </a:rPr>
              <a:t> </a:t>
            </a:r>
          </a:p>
          <a:p>
            <a:pPr marL="914400" lvl="1" indent="-457200" algn="just">
              <a:spcBef>
                <a:spcPct val="20000"/>
              </a:spcBef>
              <a:buClrTx/>
              <a:buSzTx/>
              <a:buFont typeface="Wingdings" pitchFamily="2" charset="2"/>
              <a:buChar char="q"/>
            </a:pPr>
            <a:r>
              <a:rPr lang="en-GB" sz="2600" b="1" dirty="0">
                <a:solidFill>
                  <a:srgbClr val="002060"/>
                </a:solidFill>
                <a:latin typeface="Power Geez Unicode1" pitchFamily="2" charset="0"/>
              </a:rPr>
              <a:t> </a:t>
            </a:r>
            <a:r>
              <a:rPr lang="en-GB" sz="2600" b="1" dirty="0" err="1">
                <a:solidFill>
                  <a:srgbClr val="002060"/>
                </a:solidFill>
                <a:latin typeface="Power Geez Unicode1" pitchFamily="2" charset="0"/>
              </a:rPr>
              <a:t>የተለያዩ</a:t>
            </a:r>
            <a:r>
              <a:rPr lang="en-GB" sz="2600" b="1" dirty="0">
                <a:solidFill>
                  <a:srgbClr val="002060"/>
                </a:solidFill>
                <a:latin typeface="Power Geez Unicode1" pitchFamily="2" charset="0"/>
              </a:rPr>
              <a:t> </a:t>
            </a:r>
            <a:r>
              <a:rPr lang="en-GB" sz="2600" b="1" dirty="0" err="1">
                <a:solidFill>
                  <a:srgbClr val="002060"/>
                </a:solidFill>
                <a:latin typeface="Power Geez Unicode1" pitchFamily="2" charset="0"/>
              </a:rPr>
              <a:t>ጨዋታዎችና</a:t>
            </a:r>
            <a:r>
              <a:rPr lang="en-GB" sz="2600" b="1" dirty="0">
                <a:solidFill>
                  <a:srgbClr val="002060"/>
                </a:solidFill>
                <a:latin typeface="Power Geez Unicode1" pitchFamily="2" charset="0"/>
              </a:rPr>
              <a:t>.. </a:t>
            </a:r>
            <a:r>
              <a:rPr lang="en-GB" sz="2600" b="1" dirty="0" err="1" smtClean="0">
                <a:solidFill>
                  <a:srgbClr val="002060"/>
                </a:solidFill>
                <a:latin typeface="Power Geez Unicode1" pitchFamily="2" charset="0"/>
              </a:rPr>
              <a:t>ወዘተርፈ</a:t>
            </a:r>
            <a:r>
              <a:rPr lang="en-GB" sz="2600" b="1" dirty="0">
                <a:solidFill>
                  <a:srgbClr val="002060"/>
                </a:solidFill>
                <a:latin typeface="Power Geez Unicode1" pitchFamily="2" charset="0"/>
              </a:rPr>
              <a:t> </a:t>
            </a:r>
            <a:r>
              <a:rPr lang="en-GB" sz="2600" b="1" dirty="0" err="1" smtClean="0">
                <a:solidFill>
                  <a:srgbClr val="002060"/>
                </a:solidFill>
                <a:latin typeface="Power Geez Unicode1" pitchFamily="2" charset="0"/>
              </a:rPr>
              <a:t>ናቸው</a:t>
            </a:r>
            <a:r>
              <a:rPr lang="en-GB" sz="2600" b="1" dirty="0" smtClean="0">
                <a:solidFill>
                  <a:srgbClr val="002060"/>
                </a:solidFill>
                <a:latin typeface="Power Geez Unicode1" pitchFamily="2" charset="0"/>
              </a:rPr>
              <a:t>፡፡ </a:t>
            </a:r>
            <a:endParaRPr lang="en-GB" sz="2600" b="1" dirty="0">
              <a:solidFill>
                <a:srgbClr val="002060"/>
              </a:solidFill>
              <a:latin typeface="Power Geez Unicode1" pitchFamily="2" charset="0"/>
            </a:endParaRPr>
          </a:p>
          <a:p>
            <a:endParaRPr lang="en-US" dirty="0"/>
          </a:p>
        </p:txBody>
      </p:sp>
    </p:spTree>
    <p:extLst>
      <p:ext uri="{BB962C8B-B14F-4D97-AF65-F5344CB8AC3E}">
        <p14:creationId xmlns:p14="http://schemas.microsoft.com/office/powerpoint/2010/main" val="2730880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20040"/>
            <a:ext cx="12054840" cy="1143000"/>
          </a:xfrm>
        </p:spPr>
        <p:txBody>
          <a:bodyPr>
            <a:normAutofit/>
          </a:bodyPr>
          <a:lstStyle/>
          <a:p>
            <a:pPr algn="ctr"/>
            <a:r>
              <a:rPr lang="en-US" sz="6600" dirty="0" err="1" smtClean="0">
                <a:ln w="500">
                  <a:solidFill>
                    <a:srgbClr val="B13F9A">
                      <a:shade val="20000"/>
                      <a:satMod val="120000"/>
                    </a:srgbClr>
                  </a:solidFill>
                </a:ln>
                <a:solidFill>
                  <a:srgbClr val="00B050"/>
                </a:solidFill>
                <a:latin typeface="Power Geez Unicode1" pitchFamily="2" charset="0"/>
              </a:rPr>
              <a:t>አካል</a:t>
            </a:r>
            <a:r>
              <a:rPr lang="en-US" sz="6600" dirty="0" smtClean="0">
                <a:ln w="500">
                  <a:solidFill>
                    <a:srgbClr val="B13F9A">
                      <a:shade val="20000"/>
                      <a:satMod val="120000"/>
                    </a:srgbClr>
                  </a:solidFill>
                </a:ln>
                <a:solidFill>
                  <a:srgbClr val="00B050"/>
                </a:solidFill>
                <a:latin typeface="Power Geez Unicode1" pitchFamily="2" charset="0"/>
              </a:rPr>
              <a:t> </a:t>
            </a:r>
            <a:r>
              <a:rPr lang="en-US" sz="6600" dirty="0" err="1" smtClean="0">
                <a:ln w="500">
                  <a:solidFill>
                    <a:srgbClr val="B13F9A">
                      <a:shade val="20000"/>
                      <a:satMod val="120000"/>
                    </a:srgbClr>
                  </a:solidFill>
                </a:ln>
                <a:solidFill>
                  <a:srgbClr val="00B050"/>
                </a:solidFill>
                <a:latin typeface="Power Geez Unicode1" pitchFamily="2" charset="0"/>
              </a:rPr>
              <a:t>ጉዳትና</a:t>
            </a:r>
            <a:r>
              <a:rPr lang="en-US" sz="6600" dirty="0" smtClean="0">
                <a:ln w="500">
                  <a:solidFill>
                    <a:srgbClr val="B13F9A">
                      <a:shade val="20000"/>
                      <a:satMod val="120000"/>
                    </a:srgbClr>
                  </a:solidFill>
                </a:ln>
                <a:solidFill>
                  <a:srgbClr val="00B050"/>
                </a:solidFill>
                <a:latin typeface="Power Geez Unicode1" pitchFamily="2" charset="0"/>
              </a:rPr>
              <a:t> አካል </a:t>
            </a:r>
            <a:r>
              <a:rPr lang="en-US" sz="6600" dirty="0" err="1" smtClean="0">
                <a:ln w="500">
                  <a:solidFill>
                    <a:srgbClr val="B13F9A">
                      <a:shade val="20000"/>
                      <a:satMod val="120000"/>
                    </a:srgbClr>
                  </a:solidFill>
                </a:ln>
                <a:solidFill>
                  <a:srgbClr val="00B050"/>
                </a:solidFill>
                <a:latin typeface="Power Geez Unicode1" pitchFamily="2" charset="0"/>
              </a:rPr>
              <a:t>ጉዳተኝነት</a:t>
            </a:r>
            <a:r>
              <a:rPr lang="en-US" sz="6600" dirty="0" smtClean="0">
                <a:ln w="500">
                  <a:solidFill>
                    <a:srgbClr val="B13F9A">
                      <a:shade val="20000"/>
                      <a:satMod val="120000"/>
                    </a:srgbClr>
                  </a:solidFill>
                </a:ln>
                <a:solidFill>
                  <a:srgbClr val="00B050"/>
                </a:solidFill>
                <a:latin typeface="Power Geez Unicode1" pitchFamily="2" charset="0"/>
              </a:rPr>
              <a:t>  </a:t>
            </a:r>
            <a:endParaRPr lang="en-US" sz="6000" dirty="0">
              <a:solidFill>
                <a:srgbClr val="00B050"/>
              </a:solidFill>
            </a:endParaRPr>
          </a:p>
        </p:txBody>
      </p:sp>
      <p:sp>
        <p:nvSpPr>
          <p:cNvPr id="3" name="Content Placeholder 2"/>
          <p:cNvSpPr>
            <a:spLocks noGrp="1"/>
          </p:cNvSpPr>
          <p:nvPr>
            <p:ph idx="1"/>
          </p:nvPr>
        </p:nvSpPr>
        <p:spPr>
          <a:xfrm>
            <a:off x="0" y="1609416"/>
            <a:ext cx="12192000" cy="5248584"/>
          </a:xfrm>
          <a:blipFill>
            <a:blip r:embed="rId2"/>
            <a:tile tx="0" ty="0" sx="100000" sy="100000" flip="none" algn="tl"/>
          </a:blipFill>
        </p:spPr>
        <p:txBody>
          <a:bodyPr/>
          <a:lstStyle/>
          <a:p>
            <a:pPr marL="0" indent="0" algn="just">
              <a:buNone/>
            </a:pPr>
            <a:endParaRPr lang="en-US" sz="2400" b="1" dirty="0" smtClean="0">
              <a:solidFill>
                <a:srgbClr val="002060"/>
              </a:solidFill>
              <a:latin typeface="Power Geez Unicode1"/>
              <a:ea typeface="Times New Roman"/>
              <a:cs typeface="Times New Roman"/>
            </a:endParaRPr>
          </a:p>
          <a:p>
            <a:pPr marL="0" indent="0" algn="just">
              <a:buNone/>
            </a:pPr>
            <a:r>
              <a:rPr lang="en-US" sz="4800" b="1" dirty="0" err="1" smtClean="0">
                <a:solidFill>
                  <a:srgbClr val="002060"/>
                </a:solidFill>
                <a:latin typeface="Power Geez Unicode1"/>
                <a:ea typeface="Times New Roman"/>
                <a:cs typeface="Times New Roman"/>
              </a:rPr>
              <a:t>አካል</a:t>
            </a:r>
            <a:r>
              <a:rPr lang="en-US" sz="4800" b="1" dirty="0" smtClean="0">
                <a:solidFill>
                  <a:srgbClr val="002060"/>
                </a:solidFill>
                <a:latin typeface="Power Geez Unicode1"/>
                <a:ea typeface="Times New Roman"/>
                <a:cs typeface="Times New Roman"/>
              </a:rPr>
              <a:t> </a:t>
            </a:r>
            <a:r>
              <a:rPr lang="en-US" sz="4800" b="1" dirty="0" err="1" smtClean="0">
                <a:solidFill>
                  <a:srgbClr val="002060"/>
                </a:solidFill>
                <a:latin typeface="Power Geez Unicode1"/>
                <a:ea typeface="Times New Roman"/>
                <a:cs typeface="Times New Roman"/>
              </a:rPr>
              <a:t>ጉዳት</a:t>
            </a:r>
            <a:r>
              <a:rPr lang="en-US" sz="4800" b="1" dirty="0" smtClean="0">
                <a:solidFill>
                  <a:srgbClr val="002060"/>
                </a:solidFill>
                <a:latin typeface="Power Geez Unicode1"/>
                <a:ea typeface="Times New Roman"/>
                <a:cs typeface="Times New Roman"/>
              </a:rPr>
              <a:t>/Impairment </a:t>
            </a:r>
            <a:r>
              <a:rPr lang="en-US" sz="4800" b="1" dirty="0" err="1" smtClean="0">
                <a:solidFill>
                  <a:srgbClr val="002060"/>
                </a:solidFill>
                <a:latin typeface="Power Geez Unicode1"/>
                <a:ea typeface="Times New Roman"/>
                <a:cs typeface="Times New Roman"/>
              </a:rPr>
              <a:t>ምንድነው</a:t>
            </a:r>
            <a:r>
              <a:rPr lang="en-US" sz="4800" b="1" dirty="0" smtClean="0">
                <a:solidFill>
                  <a:srgbClr val="002060"/>
                </a:solidFill>
                <a:latin typeface="Power Geez Unicode1"/>
                <a:ea typeface="Times New Roman"/>
                <a:cs typeface="Times New Roman"/>
              </a:rPr>
              <a:t> </a:t>
            </a:r>
          </a:p>
          <a:p>
            <a:pPr marL="0" indent="0" algn="just">
              <a:buNone/>
            </a:pPr>
            <a:r>
              <a:rPr lang="en-US" sz="4800" b="1" dirty="0" smtClean="0">
                <a:solidFill>
                  <a:srgbClr val="002060"/>
                </a:solidFill>
                <a:latin typeface="Power Geez Unicode1"/>
                <a:ea typeface="Times New Roman"/>
                <a:cs typeface="Times New Roman"/>
              </a:rPr>
              <a:t>አካል </a:t>
            </a:r>
            <a:r>
              <a:rPr lang="en-US" sz="4800" b="1" dirty="0" err="1" smtClean="0">
                <a:solidFill>
                  <a:srgbClr val="002060"/>
                </a:solidFill>
                <a:latin typeface="Power Geez Unicode1"/>
                <a:ea typeface="Times New Roman"/>
                <a:cs typeface="Times New Roman"/>
              </a:rPr>
              <a:t>ጉዳተኝነትስ</a:t>
            </a:r>
            <a:r>
              <a:rPr lang="en-US" sz="4800" b="1" dirty="0" smtClean="0">
                <a:solidFill>
                  <a:srgbClr val="002060"/>
                </a:solidFill>
                <a:latin typeface="Power Geez Unicode1"/>
                <a:ea typeface="Times New Roman"/>
                <a:cs typeface="Times New Roman"/>
              </a:rPr>
              <a:t>/Disability </a:t>
            </a:r>
          </a:p>
          <a:p>
            <a:pPr marL="0" indent="0" algn="just">
              <a:buNone/>
            </a:pPr>
            <a:r>
              <a:rPr lang="en-US" sz="4800" b="1" dirty="0" smtClean="0">
                <a:solidFill>
                  <a:srgbClr val="002060"/>
                </a:solidFill>
                <a:latin typeface="Power Geez Unicode1"/>
                <a:ea typeface="Times New Roman"/>
                <a:cs typeface="Times New Roman"/>
              </a:rPr>
              <a:t> </a:t>
            </a:r>
          </a:p>
          <a:p>
            <a:pPr marL="0" indent="0" algn="just">
              <a:buNone/>
            </a:pPr>
            <a:r>
              <a:rPr lang="en-US" sz="5400" b="1" dirty="0" smtClean="0">
                <a:solidFill>
                  <a:srgbClr val="002060"/>
                </a:solidFill>
                <a:latin typeface="Power Geez Unicode1"/>
                <a:ea typeface="Times New Roman"/>
                <a:cs typeface="Times New Roman"/>
              </a:rPr>
              <a:t> </a:t>
            </a:r>
          </a:p>
        </p:txBody>
      </p:sp>
      <p:pic>
        <p:nvPicPr>
          <p:cNvPr id="5" name="Picture 4" descr="http://www.creativeeducation.co.uk/blog/wp-content/uploads/2010/11/questions.jpg"/>
          <p:cNvPicPr>
            <a:picLocks noChangeAspect="1" noChangeArrowheads="1"/>
          </p:cNvPicPr>
          <p:nvPr/>
        </p:nvPicPr>
        <p:blipFill>
          <a:blip r:embed="rId3" cstate="print"/>
          <a:srcRect/>
          <a:stretch>
            <a:fillRect/>
          </a:stretch>
        </p:blipFill>
        <p:spPr bwMode="auto">
          <a:xfrm rot="877500">
            <a:off x="9208635" y="1798150"/>
            <a:ext cx="2413951" cy="4466331"/>
          </a:xfrm>
          <a:prstGeom prst="rect">
            <a:avLst/>
          </a:prstGeom>
          <a:noFill/>
        </p:spPr>
      </p:pic>
    </p:spTree>
    <p:extLst>
      <p:ext uri="{BB962C8B-B14F-4D97-AF65-F5344CB8AC3E}">
        <p14:creationId xmlns:p14="http://schemas.microsoft.com/office/powerpoint/2010/main" val="1379870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463040"/>
          </a:xfrm>
        </p:spPr>
        <p:txBody>
          <a:bodyPr>
            <a:normAutofit/>
          </a:bodyPr>
          <a:lstStyle/>
          <a:p>
            <a:pPr algn="ctr"/>
            <a:r>
              <a:rPr lang="en-US" sz="7200" dirty="0" err="1" smtClean="0">
                <a:solidFill>
                  <a:srgbClr val="00B050"/>
                </a:solidFill>
                <a:latin typeface="Power Geez Unicode1" pitchFamily="2" charset="0"/>
              </a:rPr>
              <a:t>አካል</a:t>
            </a:r>
            <a:r>
              <a:rPr lang="en-US" sz="7200" dirty="0" smtClean="0">
                <a:solidFill>
                  <a:srgbClr val="00B050"/>
                </a:solidFill>
                <a:latin typeface="Power Geez Unicode1" pitchFamily="2" charset="0"/>
              </a:rPr>
              <a:t> </a:t>
            </a:r>
            <a:r>
              <a:rPr lang="en-US" sz="7200" dirty="0" err="1" smtClean="0">
                <a:solidFill>
                  <a:srgbClr val="00B050"/>
                </a:solidFill>
                <a:latin typeface="Power Geez Unicode1" pitchFamily="2" charset="0"/>
              </a:rPr>
              <a:t>ጉዳት</a:t>
            </a:r>
            <a:r>
              <a:rPr lang="en-US" sz="7200" dirty="0" smtClean="0">
                <a:solidFill>
                  <a:srgbClr val="00B050"/>
                </a:solidFill>
                <a:latin typeface="Power Geez Unicode1" pitchFamily="2" charset="0"/>
              </a:rPr>
              <a:t>/IMPAIRMENT</a:t>
            </a:r>
            <a:r>
              <a:rPr lang="en-US" sz="7200" dirty="0" smtClean="0">
                <a:solidFill>
                  <a:srgbClr val="0070C0"/>
                </a:solidFill>
                <a:latin typeface="Power Geez Unicode1" pitchFamily="2" charset="0"/>
              </a:rPr>
              <a:t> </a:t>
            </a:r>
            <a:endParaRPr lang="en-US" sz="7200" dirty="0">
              <a:solidFill>
                <a:srgbClr val="0070C0"/>
              </a:solidFill>
              <a:latin typeface="Power Geez Unicode1" pitchFamily="2" charset="0"/>
            </a:endParaRPr>
          </a:p>
        </p:txBody>
      </p:sp>
      <p:sp>
        <p:nvSpPr>
          <p:cNvPr id="3" name="Content Placeholder 2"/>
          <p:cNvSpPr>
            <a:spLocks noGrp="1"/>
          </p:cNvSpPr>
          <p:nvPr>
            <p:ph idx="1"/>
          </p:nvPr>
        </p:nvSpPr>
        <p:spPr>
          <a:xfrm>
            <a:off x="482600" y="1609416"/>
            <a:ext cx="11188700" cy="4846320"/>
          </a:xfrm>
          <a:blipFill>
            <a:blip r:embed="rId2"/>
            <a:tile tx="0" ty="0" sx="100000" sy="100000" flip="none" algn="tl"/>
          </a:blipFill>
        </p:spPr>
        <p:txBody>
          <a:bodyPr>
            <a:normAutofit/>
          </a:bodyPr>
          <a:lstStyle/>
          <a:p>
            <a:pPr marL="0" indent="0" algn="just">
              <a:buNone/>
            </a:pPr>
            <a:r>
              <a:rPr lang="en-US" sz="4000" b="1" dirty="0" err="1" smtClean="0">
                <a:solidFill>
                  <a:srgbClr val="C00000"/>
                </a:solidFill>
                <a:latin typeface="Power Geez Unicode1" pitchFamily="2" charset="0"/>
              </a:rPr>
              <a:t>አካል</a:t>
            </a:r>
            <a:r>
              <a:rPr lang="en-US" sz="4000" b="1" dirty="0" smtClean="0">
                <a:solidFill>
                  <a:srgbClr val="C00000"/>
                </a:solidFill>
                <a:latin typeface="Power Geez Unicode1" pitchFamily="2" charset="0"/>
              </a:rPr>
              <a:t> </a:t>
            </a:r>
            <a:r>
              <a:rPr lang="en-US" sz="4000" b="1" dirty="0" err="1" smtClean="0">
                <a:solidFill>
                  <a:srgbClr val="C00000"/>
                </a:solidFill>
                <a:latin typeface="Power Geez Unicode1" pitchFamily="2" charset="0"/>
              </a:rPr>
              <a:t>ጉዳት</a:t>
            </a:r>
            <a:r>
              <a:rPr lang="en-US" sz="4000" b="1" dirty="0" smtClean="0">
                <a:solidFill>
                  <a:srgbClr val="C00000"/>
                </a:solidFill>
                <a:latin typeface="Power Geez Unicode1" pitchFamily="2" charset="0"/>
              </a:rPr>
              <a:t> </a:t>
            </a:r>
            <a:r>
              <a:rPr lang="en-US" sz="4000" b="1" dirty="0" err="1" smtClean="0">
                <a:solidFill>
                  <a:srgbClr val="002060"/>
                </a:solidFill>
                <a:latin typeface="Power Geez Unicode1" pitchFamily="2" charset="0"/>
              </a:rPr>
              <a:t>ማለት</a:t>
            </a:r>
            <a:r>
              <a:rPr lang="en-US" sz="4000" b="1" dirty="0" smtClean="0">
                <a:solidFill>
                  <a:srgbClr val="002060"/>
                </a:solidFill>
                <a:latin typeface="Power Geez Unicode1" pitchFamily="2" charset="0"/>
              </a:rPr>
              <a:t> በ</a:t>
            </a:r>
            <a:r>
              <a:rPr lang="am-ET" sz="4000" b="1" dirty="0" smtClean="0">
                <a:solidFill>
                  <a:srgbClr val="002060"/>
                </a:solidFill>
                <a:latin typeface="Power Geez Unicode1" pitchFamily="2" charset="0"/>
              </a:rPr>
              <a:t>ረጅም ጊዜ</a:t>
            </a:r>
            <a:r>
              <a:rPr lang="en-US" sz="4000" b="1" dirty="0" smtClean="0">
                <a:solidFill>
                  <a:srgbClr val="002060"/>
                </a:solidFill>
                <a:latin typeface="Power Geez Unicode1" pitchFamily="2" charset="0"/>
              </a:rPr>
              <a:t>/</a:t>
            </a:r>
            <a:r>
              <a:rPr lang="en-US" sz="4000" b="1" dirty="0" err="1" smtClean="0">
                <a:solidFill>
                  <a:srgbClr val="002060"/>
                </a:solidFill>
                <a:latin typeface="Power Geez Unicode1" pitchFamily="2" charset="0"/>
              </a:rPr>
              <a:t>ቁዋሚ</a:t>
            </a:r>
            <a:r>
              <a:rPr lang="am-ET" sz="4000" b="1" dirty="0" smtClean="0">
                <a:solidFill>
                  <a:srgbClr val="002060"/>
                </a:solidFill>
                <a:latin typeface="Power Geez Unicode1" pitchFamily="2" charset="0"/>
              </a:rPr>
              <a:t> ጉዳት</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ሳቢያ</a:t>
            </a:r>
            <a:r>
              <a:rPr lang="am-ET"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የአንድ</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ወይም</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ከአንድ</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በላይ</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የሆነ</a:t>
            </a:r>
            <a:r>
              <a:rPr lang="en-US" sz="4000" b="1" dirty="0" smtClean="0">
                <a:solidFill>
                  <a:srgbClr val="002060"/>
                </a:solidFill>
                <a:latin typeface="Power Geez Unicode1" pitchFamily="2" charset="0"/>
              </a:rPr>
              <a:t> አካል </a:t>
            </a:r>
            <a:r>
              <a:rPr lang="en-US" sz="4000" b="1" dirty="0" err="1" smtClean="0">
                <a:solidFill>
                  <a:srgbClr val="002060"/>
                </a:solidFill>
                <a:latin typeface="Power Geez Unicode1" pitchFamily="2" charset="0"/>
              </a:rPr>
              <a:t>ክፍል</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አለመኖር</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ወይም</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የሚጠበቅበትን</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አገልግሎት</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ሙሉ</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በሙሉ</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ወይም</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በከፊል</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አለመስጠት</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ማለት</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ነው</a:t>
            </a:r>
            <a:r>
              <a:rPr lang="en-US" sz="4000" b="1" dirty="0" smtClean="0">
                <a:solidFill>
                  <a:srgbClr val="002060"/>
                </a:solidFill>
                <a:latin typeface="Power Geez Unicode1" pitchFamily="2" charset="0"/>
              </a:rPr>
              <a:t>፡፡  </a:t>
            </a:r>
          </a:p>
          <a:p>
            <a:pPr marL="0" indent="0" algn="just">
              <a:buNone/>
            </a:pPr>
            <a:endParaRPr lang="en-US" sz="4000" dirty="0" smtClean="0">
              <a:solidFill>
                <a:srgbClr val="0070C0"/>
              </a:solidFill>
              <a:latin typeface="Power Geez Unicode1" pitchFamily="2" charset="0"/>
            </a:endParaRPr>
          </a:p>
        </p:txBody>
      </p:sp>
    </p:spTree>
    <p:extLst>
      <p:ext uri="{BB962C8B-B14F-4D97-AF65-F5344CB8AC3E}">
        <p14:creationId xmlns:p14="http://schemas.microsoft.com/office/powerpoint/2010/main" val="2000564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b="1" dirty="0" err="1" smtClean="0"/>
              <a:t>ማለትም</a:t>
            </a:r>
            <a:r>
              <a:rPr lang="en-US" sz="2400" b="1" dirty="0" smtClean="0"/>
              <a:t> </a:t>
            </a:r>
            <a:r>
              <a:rPr lang="en-US" sz="2400" b="1" dirty="0" err="1"/>
              <a:t>ከሚከተሉለት</a:t>
            </a:r>
            <a:r>
              <a:rPr lang="en-US" sz="2400" b="1" dirty="0"/>
              <a:t> </a:t>
            </a:r>
            <a:r>
              <a:rPr lang="en-US" sz="2400" b="1" dirty="0" err="1"/>
              <a:t>ጉዳቶች</a:t>
            </a:r>
            <a:r>
              <a:rPr lang="en-US" sz="2400" b="1" dirty="0"/>
              <a:t> </a:t>
            </a:r>
            <a:r>
              <a:rPr lang="en-US" sz="2400" b="1" dirty="0" err="1"/>
              <a:t>ላንዱ</a:t>
            </a:r>
            <a:r>
              <a:rPr lang="en-US" sz="2400" b="1" dirty="0"/>
              <a:t> </a:t>
            </a:r>
            <a:r>
              <a:rPr lang="en-US" sz="2400" b="1" dirty="0" err="1"/>
              <a:t>ወይም</a:t>
            </a:r>
            <a:r>
              <a:rPr lang="en-US" sz="2400" b="1" dirty="0"/>
              <a:t> </a:t>
            </a:r>
            <a:r>
              <a:rPr lang="en-US" sz="2400" b="1" dirty="0" err="1"/>
              <a:t>ከዛ</a:t>
            </a:r>
            <a:r>
              <a:rPr lang="en-US" sz="2400" b="1" dirty="0"/>
              <a:t> </a:t>
            </a:r>
            <a:r>
              <a:rPr lang="en-US" sz="2400" b="1" dirty="0" err="1"/>
              <a:t>በላይ</a:t>
            </a:r>
            <a:r>
              <a:rPr lang="en-US" sz="2400" b="1" dirty="0"/>
              <a:t> </a:t>
            </a:r>
            <a:r>
              <a:rPr lang="en-US" sz="2400" b="1" dirty="0" err="1"/>
              <a:t>ተጋለጭ</a:t>
            </a:r>
            <a:r>
              <a:rPr lang="en-US" sz="2400" b="1" dirty="0"/>
              <a:t> </a:t>
            </a:r>
            <a:r>
              <a:rPr lang="en-US" sz="2400" b="1" dirty="0" err="1"/>
              <a:t>መሆን</a:t>
            </a:r>
            <a:r>
              <a:rPr lang="en-US" sz="2400" b="1" dirty="0"/>
              <a:t> </a:t>
            </a:r>
            <a:r>
              <a:rPr lang="en-US" sz="2400" b="1" dirty="0" err="1"/>
              <a:t>ማለት</a:t>
            </a:r>
            <a:r>
              <a:rPr lang="en-US" sz="2400" b="1" dirty="0"/>
              <a:t> </a:t>
            </a:r>
            <a:r>
              <a:rPr lang="en-US" sz="2400" b="1" dirty="0" err="1"/>
              <a:t>ነው</a:t>
            </a:r>
            <a:r>
              <a:rPr lang="en-US" sz="2400" b="1" dirty="0"/>
              <a:t>፡፡ </a:t>
            </a:r>
          </a:p>
          <a:p>
            <a:pPr lvl="0"/>
            <a:r>
              <a:rPr lang="en-US" sz="2400" b="1" dirty="0" err="1"/>
              <a:t>የዕይታ</a:t>
            </a:r>
            <a:r>
              <a:rPr lang="en-US" sz="2400" b="1" dirty="0"/>
              <a:t> </a:t>
            </a:r>
          </a:p>
          <a:p>
            <a:pPr lvl="0"/>
            <a:r>
              <a:rPr lang="en-US" sz="2400" b="1" dirty="0" err="1"/>
              <a:t>የእንቅስቃሴ</a:t>
            </a:r>
            <a:r>
              <a:rPr lang="en-US" sz="2400" b="1" dirty="0"/>
              <a:t>  </a:t>
            </a:r>
          </a:p>
          <a:p>
            <a:pPr lvl="0"/>
            <a:r>
              <a:rPr lang="en-US" sz="2400" b="1" dirty="0" err="1"/>
              <a:t>የግንዛቤ</a:t>
            </a:r>
            <a:r>
              <a:rPr lang="en-US" sz="2400" b="1" dirty="0"/>
              <a:t>   </a:t>
            </a:r>
          </a:p>
          <a:p>
            <a:pPr lvl="0"/>
            <a:r>
              <a:rPr lang="en-US" sz="2400" b="1" dirty="0" err="1"/>
              <a:t>የማስታወስ</a:t>
            </a:r>
            <a:r>
              <a:rPr lang="en-US" sz="2400" b="1" dirty="0"/>
              <a:t>  </a:t>
            </a:r>
          </a:p>
          <a:p>
            <a:pPr lvl="0"/>
            <a:r>
              <a:rPr lang="en-US" sz="2400" b="1" dirty="0" err="1"/>
              <a:t>የትምህርት</a:t>
            </a:r>
            <a:endParaRPr lang="en-US" sz="2400" b="1" dirty="0"/>
          </a:p>
          <a:p>
            <a:pPr lvl="0"/>
            <a:r>
              <a:rPr lang="en-US" sz="2400" b="1" dirty="0" err="1"/>
              <a:t>የተግባቦት</a:t>
            </a:r>
            <a:r>
              <a:rPr lang="en-US" sz="2400" b="1" dirty="0"/>
              <a:t> </a:t>
            </a:r>
          </a:p>
          <a:p>
            <a:pPr lvl="0"/>
            <a:r>
              <a:rPr lang="en-US" sz="2400" b="1" dirty="0" err="1"/>
              <a:t>የመስማት</a:t>
            </a:r>
            <a:r>
              <a:rPr lang="en-US" sz="2400" b="1" dirty="0"/>
              <a:t> </a:t>
            </a:r>
          </a:p>
          <a:p>
            <a:pPr lvl="0"/>
            <a:r>
              <a:rPr lang="en-US" sz="2400" b="1" dirty="0" err="1"/>
              <a:t>የዓይምሮ</a:t>
            </a:r>
            <a:r>
              <a:rPr lang="en-US" sz="2400" b="1" dirty="0"/>
              <a:t> </a:t>
            </a:r>
            <a:r>
              <a:rPr lang="en-US" sz="2400" b="1" dirty="0" err="1"/>
              <a:t>ጤና</a:t>
            </a:r>
            <a:r>
              <a:rPr lang="en-US" sz="2400" b="1" dirty="0"/>
              <a:t> </a:t>
            </a:r>
            <a:r>
              <a:rPr lang="en-US" sz="2400" b="1" dirty="0" err="1"/>
              <a:t>እና</a:t>
            </a:r>
            <a:r>
              <a:rPr lang="en-US" sz="2400" b="1" dirty="0"/>
              <a:t>  </a:t>
            </a:r>
          </a:p>
          <a:p>
            <a:pPr lvl="0"/>
            <a:r>
              <a:rPr lang="en-US" sz="2400" b="1" dirty="0" err="1"/>
              <a:t>የማህበራዊ</a:t>
            </a:r>
            <a:r>
              <a:rPr lang="en-US" sz="2400" b="1" dirty="0"/>
              <a:t> </a:t>
            </a:r>
            <a:r>
              <a:rPr lang="en-US" sz="2400" b="1" dirty="0" err="1"/>
              <a:t>ግንኙነትን</a:t>
            </a:r>
            <a:r>
              <a:rPr lang="en-US" sz="2400" b="1" dirty="0"/>
              <a:t> </a:t>
            </a:r>
            <a:r>
              <a:rPr lang="en-US" sz="2400" b="1" dirty="0" err="1"/>
              <a:t>የሚያሳልጡ</a:t>
            </a:r>
            <a:r>
              <a:rPr lang="en-US" sz="2400" b="1" dirty="0"/>
              <a:t> </a:t>
            </a:r>
            <a:r>
              <a:rPr lang="en-US" sz="2400" b="1" dirty="0" err="1"/>
              <a:t>የአካል</a:t>
            </a:r>
            <a:r>
              <a:rPr lang="en-US" sz="2400" b="1" dirty="0"/>
              <a:t> </a:t>
            </a:r>
            <a:r>
              <a:rPr lang="en-US" sz="2400" b="1" dirty="0" err="1"/>
              <a:t>ክፍሎች</a:t>
            </a:r>
            <a:r>
              <a:rPr lang="en-US" sz="2400" b="1" dirty="0"/>
              <a:t> </a:t>
            </a:r>
            <a:r>
              <a:rPr lang="en-US" sz="2400" b="1" dirty="0" err="1"/>
              <a:t>በከፊል</a:t>
            </a:r>
            <a:r>
              <a:rPr lang="en-US" sz="2400" b="1" dirty="0"/>
              <a:t> </a:t>
            </a:r>
            <a:r>
              <a:rPr lang="en-US" sz="2400" b="1" dirty="0" err="1"/>
              <a:t>ወይም</a:t>
            </a:r>
            <a:r>
              <a:rPr lang="en-US" sz="2400" b="1" dirty="0"/>
              <a:t> </a:t>
            </a:r>
            <a:r>
              <a:rPr lang="en-US" sz="2400" b="1" dirty="0" err="1"/>
              <a:t>ሙሉ</a:t>
            </a:r>
            <a:r>
              <a:rPr lang="en-US" sz="2400" b="1" dirty="0"/>
              <a:t> </a:t>
            </a:r>
            <a:r>
              <a:rPr lang="en-US" sz="2400" b="1" dirty="0" err="1"/>
              <a:t>በሙሉ</a:t>
            </a:r>
            <a:r>
              <a:rPr lang="en-US" sz="2400" b="1" dirty="0"/>
              <a:t> </a:t>
            </a:r>
            <a:r>
              <a:rPr lang="en-US" sz="2400" b="1" dirty="0" err="1"/>
              <a:t>መጎዳት</a:t>
            </a:r>
            <a:r>
              <a:rPr lang="en-US" sz="2400" b="1" dirty="0"/>
              <a:t>      </a:t>
            </a:r>
          </a:p>
          <a:p>
            <a:endParaRPr lang="en-US" dirty="0"/>
          </a:p>
        </p:txBody>
      </p:sp>
    </p:spTree>
    <p:extLst>
      <p:ext uri="{BB962C8B-B14F-4D97-AF65-F5344CB8AC3E}">
        <p14:creationId xmlns:p14="http://schemas.microsoft.com/office/powerpoint/2010/main" val="196098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023600" cy="1143000"/>
          </a:xfrm>
        </p:spPr>
        <p:txBody>
          <a:bodyPr>
            <a:normAutofit fontScale="90000"/>
          </a:bodyPr>
          <a:lstStyle/>
          <a:p>
            <a:pPr marL="0" indent="0" algn="ctr"/>
            <a:r>
              <a:rPr lang="en-US" sz="5400" dirty="0" err="1" smtClean="0">
                <a:solidFill>
                  <a:srgbClr val="00B050"/>
                </a:solidFill>
                <a:latin typeface="Power Geez Unicode1" pitchFamily="2" charset="0"/>
              </a:rPr>
              <a:t>የአካል</a:t>
            </a:r>
            <a:r>
              <a:rPr lang="en-US" sz="5400" dirty="0" smtClean="0">
                <a:solidFill>
                  <a:srgbClr val="00B050"/>
                </a:solidFill>
                <a:latin typeface="Power Geez Unicode1" pitchFamily="2" charset="0"/>
              </a:rPr>
              <a:t> </a:t>
            </a:r>
            <a:r>
              <a:rPr lang="en-US" sz="5400" dirty="0" err="1" smtClean="0">
                <a:solidFill>
                  <a:srgbClr val="00B050"/>
                </a:solidFill>
                <a:latin typeface="Power Geez Unicode1" pitchFamily="2" charset="0"/>
              </a:rPr>
              <a:t>ጉዳት</a:t>
            </a:r>
            <a:r>
              <a:rPr lang="en-US" sz="5400" dirty="0" smtClean="0">
                <a:solidFill>
                  <a:srgbClr val="00B050"/>
                </a:solidFill>
                <a:latin typeface="Power Geez Unicode1" pitchFamily="2" charset="0"/>
              </a:rPr>
              <a:t>/</a:t>
            </a:r>
            <a:r>
              <a:rPr lang="en-US" sz="5400" dirty="0" err="1" smtClean="0">
                <a:solidFill>
                  <a:srgbClr val="00B050"/>
                </a:solidFill>
                <a:latin typeface="Power Geez Unicode1" pitchFamily="2" charset="0"/>
              </a:rPr>
              <a:t>Imairmenet</a:t>
            </a:r>
            <a:r>
              <a:rPr lang="en-US" sz="5400" dirty="0" smtClean="0">
                <a:solidFill>
                  <a:srgbClr val="00B050"/>
                </a:solidFill>
                <a:latin typeface="Power Geez Unicode1" pitchFamily="2" charset="0"/>
              </a:rPr>
              <a:t> </a:t>
            </a:r>
            <a:r>
              <a:rPr lang="en-US" sz="5400" dirty="0" err="1">
                <a:solidFill>
                  <a:srgbClr val="00B050"/>
                </a:solidFill>
                <a:latin typeface="Power Geez Unicode1" pitchFamily="2" charset="0"/>
              </a:rPr>
              <a:t>ዓይነቶች</a:t>
            </a:r>
            <a:r>
              <a:rPr lang="en-US" sz="5400" dirty="0">
                <a:solidFill>
                  <a:srgbClr val="00B050"/>
                </a:solidFill>
                <a:latin typeface="Power Geez Unicode1" pitchFamily="2" charset="0"/>
              </a:rPr>
              <a:t> </a:t>
            </a:r>
            <a:endParaRPr lang="en-US" sz="5400" dirty="0">
              <a:solidFill>
                <a:srgbClr val="00B050"/>
              </a:solidFill>
            </a:endParaRPr>
          </a:p>
        </p:txBody>
      </p:sp>
      <p:sp>
        <p:nvSpPr>
          <p:cNvPr id="3" name="Content Placeholder 2"/>
          <p:cNvSpPr>
            <a:spLocks noGrp="1"/>
          </p:cNvSpPr>
          <p:nvPr>
            <p:ph idx="1"/>
          </p:nvPr>
        </p:nvSpPr>
        <p:spPr>
          <a:xfrm>
            <a:off x="609600" y="1609416"/>
            <a:ext cx="11099800" cy="4846320"/>
          </a:xfrm>
          <a:blipFill>
            <a:blip r:embed="rId2"/>
            <a:tile tx="0" ty="0" sx="100000" sy="100000" flip="none" algn="tl"/>
          </a:blipFill>
        </p:spPr>
        <p:txBody>
          <a:bodyPr>
            <a:normAutofit fontScale="92500" lnSpcReduction="20000"/>
          </a:bodyPr>
          <a:lstStyle/>
          <a:p>
            <a:pPr>
              <a:buFont typeface="Wingdings" pitchFamily="2" charset="2"/>
              <a:buChar char="q"/>
            </a:pPr>
            <a:r>
              <a:rPr lang="en-US" b="1" dirty="0" smtClean="0">
                <a:solidFill>
                  <a:srgbClr val="002060"/>
                </a:solidFill>
                <a:latin typeface="Power Geez Unicode1" pitchFamily="2" charset="0"/>
              </a:rPr>
              <a:t>የእግር፣ </a:t>
            </a:r>
            <a:r>
              <a:rPr lang="en-US" b="1" dirty="0" err="1" smtClean="0">
                <a:solidFill>
                  <a:srgbClr val="002060"/>
                </a:solidFill>
                <a:latin typeface="Power Geez Unicode1" pitchFamily="2" charset="0"/>
              </a:rPr>
              <a:t>የእጅና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መሰል</a:t>
            </a:r>
            <a:r>
              <a:rPr lang="en-US" b="1" dirty="0">
                <a:solidFill>
                  <a:srgbClr val="002060"/>
                </a:solidFill>
                <a:latin typeface="Power Geez Unicode1" pitchFamily="2" charset="0"/>
              </a:rPr>
              <a:t>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/physical  </a:t>
            </a:r>
          </a:p>
          <a:p>
            <a:pPr>
              <a:buFont typeface="Wingdings" pitchFamily="2" charset="2"/>
              <a:buChar char="q"/>
            </a:pPr>
            <a:r>
              <a:rPr lang="en-US" b="1" dirty="0" err="1" smtClean="0">
                <a:solidFill>
                  <a:srgbClr val="002060"/>
                </a:solidFill>
                <a:latin typeface="Power Geez Unicode1" pitchFamily="2" charset="0"/>
              </a:rPr>
              <a:t>የስሜት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ሕዋሳት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/Sensory </a:t>
            </a:r>
          </a:p>
          <a:p>
            <a:pPr>
              <a:buFont typeface="Wingdings" pitchFamily="2" charset="2"/>
              <a:buChar char="q"/>
            </a:pPr>
            <a:r>
              <a:rPr lang="en-US" b="1" dirty="0" err="1" smtClean="0">
                <a:solidFill>
                  <a:srgbClr val="002060"/>
                </a:solidFill>
                <a:latin typeface="Power Geez Unicode1" pitchFamily="2" charset="0"/>
              </a:rPr>
              <a:t>የዓይምሮ</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ዕድገት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ውስንነት</a:t>
            </a:r>
            <a:r>
              <a:rPr lang="en-US" b="1" dirty="0" smtClean="0">
                <a:solidFill>
                  <a:srgbClr val="002060"/>
                </a:solidFill>
                <a:latin typeface="Power Geez Unicode1" pitchFamily="2" charset="0"/>
              </a:rPr>
              <a:t>/</a:t>
            </a:r>
            <a:r>
              <a:rPr lang="en-US" b="1" dirty="0" err="1" smtClean="0">
                <a:solidFill>
                  <a:srgbClr val="002060"/>
                </a:solidFill>
                <a:latin typeface="Power Geez Unicode1" pitchFamily="2" charset="0"/>
              </a:rPr>
              <a:t>Intelectual</a:t>
            </a:r>
            <a:r>
              <a:rPr lang="en-US" b="1" dirty="0" smtClean="0">
                <a:solidFill>
                  <a:srgbClr val="002060"/>
                </a:solidFill>
                <a:latin typeface="Power Geez Unicode1" pitchFamily="2" charset="0"/>
              </a:rPr>
              <a:t>   </a:t>
            </a:r>
          </a:p>
          <a:p>
            <a:pPr>
              <a:buFont typeface="Wingdings" pitchFamily="2" charset="2"/>
              <a:buChar char="q"/>
            </a:pPr>
            <a:r>
              <a:rPr lang="en-US" b="1" dirty="0" err="1" smtClean="0">
                <a:solidFill>
                  <a:srgbClr val="002060"/>
                </a:solidFill>
                <a:latin typeface="Power Geez Unicode1" pitchFamily="2" charset="0"/>
              </a:rPr>
              <a:t>የስነ-ልቦና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/Psychological</a:t>
            </a:r>
          </a:p>
          <a:p>
            <a:pPr>
              <a:buFont typeface="Wingdings" pitchFamily="2" charset="2"/>
              <a:buChar char="q"/>
            </a:pPr>
            <a:r>
              <a:rPr lang="en-US" b="1" dirty="0" err="1" smtClean="0">
                <a:solidFill>
                  <a:srgbClr val="002060"/>
                </a:solidFill>
                <a:latin typeface="Power Geez Unicode1" pitchFamily="2" charset="0"/>
              </a:rPr>
              <a:t>የዓይምሮ</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ሕመም</a:t>
            </a:r>
            <a:r>
              <a:rPr lang="en-US" b="1" dirty="0" smtClean="0">
                <a:solidFill>
                  <a:srgbClr val="002060"/>
                </a:solidFill>
                <a:latin typeface="Power Geez Unicode1" pitchFamily="2" charset="0"/>
              </a:rPr>
              <a:t>/Mental </a:t>
            </a:r>
            <a:r>
              <a:rPr lang="en-US" b="1" dirty="0" err="1" smtClean="0">
                <a:solidFill>
                  <a:srgbClr val="002060"/>
                </a:solidFill>
                <a:latin typeface="Power Geez Unicode1" pitchFamily="2" charset="0"/>
              </a:rPr>
              <a:t>Ilness</a:t>
            </a:r>
            <a:r>
              <a:rPr lang="en-US" b="1" dirty="0" smtClean="0">
                <a:solidFill>
                  <a:srgbClr val="002060"/>
                </a:solidFill>
                <a:latin typeface="Power Geez Unicode1" pitchFamily="2" charset="0"/>
              </a:rPr>
              <a:t>     </a:t>
            </a:r>
          </a:p>
          <a:p>
            <a:pPr marL="0" indent="0">
              <a:buNone/>
            </a:pPr>
            <a:endParaRPr lang="en-US" b="1" dirty="0" smtClean="0">
              <a:solidFill>
                <a:srgbClr val="002060"/>
              </a:solidFill>
              <a:latin typeface="Power Geez Unicode1" pitchFamily="2" charset="0"/>
            </a:endParaRPr>
          </a:p>
          <a:p>
            <a:pPr>
              <a:buFont typeface="Wingdings" pitchFamily="2" charset="2"/>
              <a:buChar char="v"/>
            </a:pPr>
            <a:r>
              <a:rPr lang="en-US" b="1" dirty="0" smtClean="0">
                <a:solidFill>
                  <a:srgbClr val="002060"/>
                </a:solidFill>
                <a:latin typeface="Power Geez Unicode1" pitchFamily="2" charset="0"/>
              </a:rPr>
              <a:t>ዓይነ-ስወርነት </a:t>
            </a:r>
          </a:p>
          <a:p>
            <a:pPr>
              <a:buFont typeface="Wingdings" pitchFamily="2" charset="2"/>
              <a:buChar char="v"/>
            </a:pPr>
            <a:r>
              <a:rPr lang="en-US" b="1" dirty="0" smtClean="0">
                <a:solidFill>
                  <a:srgbClr val="002060"/>
                </a:solidFill>
                <a:latin typeface="Power Geez Unicode1" pitchFamily="2" charset="0"/>
              </a:rPr>
              <a:t>መስማት </a:t>
            </a:r>
            <a:r>
              <a:rPr lang="en-US" b="1" dirty="0" err="1" smtClean="0">
                <a:solidFill>
                  <a:srgbClr val="002060"/>
                </a:solidFill>
                <a:latin typeface="Power Geez Unicode1" pitchFamily="2" charset="0"/>
              </a:rPr>
              <a:t>መሳን</a:t>
            </a:r>
            <a:endParaRPr lang="en-US" b="1" dirty="0" smtClean="0">
              <a:solidFill>
                <a:srgbClr val="002060"/>
              </a:solidFill>
              <a:latin typeface="Power Geez Unicode1" pitchFamily="2" charset="0"/>
            </a:endParaRPr>
          </a:p>
          <a:p>
            <a:pPr>
              <a:buFont typeface="Wingdings" pitchFamily="2" charset="2"/>
              <a:buChar char="v"/>
            </a:pPr>
            <a:r>
              <a:rPr lang="en-US" b="1" dirty="0" err="1" smtClean="0">
                <a:solidFill>
                  <a:srgbClr val="002060"/>
                </a:solidFill>
                <a:latin typeface="Power Geez Unicode1" pitchFamily="2" charset="0"/>
              </a:rPr>
              <a:t>የመማር</a:t>
            </a:r>
            <a:r>
              <a:rPr lang="en-US" b="1" dirty="0" smtClean="0">
                <a:solidFill>
                  <a:srgbClr val="002060"/>
                </a:solidFill>
                <a:latin typeface="Power Geez Unicode1" pitchFamily="2" charset="0"/>
              </a:rPr>
              <a:t> ስነት</a:t>
            </a:r>
          </a:p>
          <a:p>
            <a:pPr>
              <a:buFont typeface="Wingdings" pitchFamily="2" charset="2"/>
              <a:buChar char="v"/>
            </a:pPr>
            <a:r>
              <a:rPr lang="en-US" b="1" dirty="0" err="1" smtClean="0">
                <a:solidFill>
                  <a:srgbClr val="002060"/>
                </a:solidFill>
                <a:latin typeface="Power Geez Unicode1" pitchFamily="2" charset="0"/>
              </a:rPr>
              <a:t>የመናገር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ሰነት</a:t>
            </a:r>
            <a:r>
              <a:rPr lang="en-US" b="1" dirty="0" smtClean="0">
                <a:solidFill>
                  <a:srgbClr val="002060"/>
                </a:solidFill>
                <a:latin typeface="Power Geez Unicode1" pitchFamily="2" charset="0"/>
              </a:rPr>
              <a:t> </a:t>
            </a:r>
          </a:p>
          <a:p>
            <a:pPr>
              <a:buFont typeface="Wingdings" pitchFamily="2" charset="2"/>
              <a:buChar char="v"/>
            </a:pPr>
            <a:r>
              <a:rPr lang="en-US" b="1" dirty="0" err="1" smtClean="0">
                <a:solidFill>
                  <a:srgbClr val="002060"/>
                </a:solidFill>
                <a:latin typeface="Power Geez Unicode1" pitchFamily="2" charset="0"/>
              </a:rPr>
              <a:t>የስጋ</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ደዌ</a:t>
            </a:r>
            <a:r>
              <a:rPr lang="en-US" b="1" dirty="0" smtClean="0">
                <a:solidFill>
                  <a:srgbClr val="002060"/>
                </a:solidFill>
                <a:latin typeface="Power Geez Unicode1" pitchFamily="2" charset="0"/>
              </a:rPr>
              <a:t> አካል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   </a:t>
            </a:r>
          </a:p>
          <a:p>
            <a:pPr>
              <a:buFont typeface="Wingdings" pitchFamily="2" charset="2"/>
              <a:buChar char="v"/>
            </a:pPr>
            <a:r>
              <a:rPr lang="en-US" b="1" dirty="0" err="1" smtClean="0">
                <a:solidFill>
                  <a:srgbClr val="002060"/>
                </a:solidFill>
                <a:latin typeface="Power Geez Unicode1" pitchFamily="2" charset="0"/>
              </a:rPr>
              <a:t>ተደራራቢ</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ዓይነ-ስውርነትና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ማስማት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መሳን</a:t>
            </a:r>
            <a:r>
              <a:rPr lang="en-US" b="1" dirty="0" smtClean="0">
                <a:solidFill>
                  <a:srgbClr val="002060"/>
                </a:solidFill>
                <a:latin typeface="Power Geez Unicode1" pitchFamily="2" charset="0"/>
              </a:rPr>
              <a:t>)        </a:t>
            </a:r>
          </a:p>
          <a:p>
            <a:pPr>
              <a:buFont typeface="Wingdings" pitchFamily="2" charset="2"/>
              <a:buChar char="v"/>
            </a:pPr>
            <a:endParaRPr lang="en-US" dirty="0" smtClean="0"/>
          </a:p>
          <a:p>
            <a:pPr marL="0" indent="0">
              <a:buNone/>
            </a:pPr>
            <a:endParaRPr lang="en-US" dirty="0"/>
          </a:p>
        </p:txBody>
      </p:sp>
    </p:spTree>
    <p:extLst>
      <p:ext uri="{BB962C8B-B14F-4D97-AF65-F5344CB8AC3E}">
        <p14:creationId xmlns:p14="http://schemas.microsoft.com/office/powerpoint/2010/main" val="855504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201400" cy="1143000"/>
          </a:xfrm>
        </p:spPr>
        <p:txBody>
          <a:bodyPr>
            <a:normAutofit/>
          </a:bodyPr>
          <a:lstStyle/>
          <a:p>
            <a:pPr algn="ctr"/>
            <a:r>
              <a:rPr lang="en-US" sz="5400" dirty="0">
                <a:ln w="500">
                  <a:solidFill>
                    <a:srgbClr val="B13F9A">
                      <a:shade val="20000"/>
                      <a:satMod val="120000"/>
                    </a:srgbClr>
                  </a:solidFill>
                </a:ln>
                <a:solidFill>
                  <a:srgbClr val="00B050"/>
                </a:solidFill>
                <a:latin typeface="Power Geez Unicode1"/>
                <a:ea typeface="Times New Roman"/>
                <a:cs typeface="Times New Roman"/>
              </a:rPr>
              <a:t>አካል </a:t>
            </a:r>
            <a:r>
              <a:rPr lang="en-US" sz="5400" dirty="0" err="1" smtClean="0">
                <a:ln w="500">
                  <a:solidFill>
                    <a:srgbClr val="B13F9A">
                      <a:shade val="20000"/>
                      <a:satMod val="120000"/>
                    </a:srgbClr>
                  </a:solidFill>
                </a:ln>
                <a:solidFill>
                  <a:srgbClr val="00B050"/>
                </a:solidFill>
                <a:latin typeface="Power Geez Unicode1"/>
                <a:ea typeface="Times New Roman"/>
                <a:cs typeface="Times New Roman"/>
              </a:rPr>
              <a:t>ጉዳተኝነት</a:t>
            </a:r>
            <a:r>
              <a:rPr lang="en-US" sz="5400" dirty="0" smtClean="0">
                <a:ln w="500">
                  <a:solidFill>
                    <a:srgbClr val="B13F9A">
                      <a:shade val="20000"/>
                      <a:satMod val="120000"/>
                    </a:srgbClr>
                  </a:solidFill>
                </a:ln>
                <a:solidFill>
                  <a:srgbClr val="00B050"/>
                </a:solidFill>
                <a:latin typeface="Power Geez Unicode1"/>
                <a:ea typeface="Times New Roman"/>
                <a:cs typeface="Times New Roman"/>
              </a:rPr>
              <a:t>/Disability</a:t>
            </a:r>
            <a:endParaRPr lang="en-US" sz="4000" dirty="0"/>
          </a:p>
        </p:txBody>
      </p:sp>
      <p:sp>
        <p:nvSpPr>
          <p:cNvPr id="3" name="Content Placeholder 2"/>
          <p:cNvSpPr>
            <a:spLocks noGrp="1"/>
          </p:cNvSpPr>
          <p:nvPr>
            <p:ph idx="1"/>
          </p:nvPr>
        </p:nvSpPr>
        <p:spPr>
          <a:xfrm>
            <a:off x="609600" y="1609416"/>
            <a:ext cx="11262360" cy="4846320"/>
          </a:xfrm>
        </p:spPr>
        <p:txBody>
          <a:bodyPr/>
          <a:lstStyle/>
          <a:p>
            <a:pPr marL="0" lvl="0" indent="0" algn="just">
              <a:buClr>
                <a:srgbClr val="B13F9A"/>
              </a:buClr>
              <a:buNone/>
            </a:pPr>
            <a:r>
              <a:rPr lang="en-US" sz="2400" b="1" dirty="0">
                <a:solidFill>
                  <a:srgbClr val="FF0000"/>
                </a:solidFill>
                <a:latin typeface="Power Geez Unicode1"/>
                <a:ea typeface="Times New Roman"/>
                <a:cs typeface="Times New Roman"/>
              </a:rPr>
              <a:t>አካል </a:t>
            </a:r>
            <a:r>
              <a:rPr lang="en-US" sz="2400" b="1" dirty="0" err="1">
                <a:solidFill>
                  <a:srgbClr val="FF0000"/>
                </a:solidFill>
                <a:latin typeface="Power Geez Unicode1"/>
                <a:ea typeface="Times New Roman"/>
                <a:cs typeface="Times New Roman"/>
              </a:rPr>
              <a:t>ጉዳተኝነትስ</a:t>
            </a:r>
            <a:r>
              <a:rPr lang="en-US" sz="2400" b="1" dirty="0">
                <a:solidFill>
                  <a:srgbClr val="FF0000"/>
                </a:solidFill>
                <a:latin typeface="Power Geez Unicode1"/>
                <a:ea typeface="Times New Roman"/>
                <a:cs typeface="Times New Roman"/>
              </a:rPr>
              <a:t>/Disability </a:t>
            </a:r>
            <a:r>
              <a:rPr lang="en-US" sz="2400" b="1" dirty="0" err="1">
                <a:solidFill>
                  <a:srgbClr val="002060"/>
                </a:solidFill>
                <a:latin typeface="Power Geez Unicode1"/>
                <a:ea typeface="Times New Roman"/>
                <a:cs typeface="Times New Roman"/>
              </a:rPr>
              <a:t>ማለት</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ጉዳት</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ያለበት</a:t>
            </a:r>
            <a:r>
              <a:rPr lang="en-US" sz="2400" b="1" dirty="0">
                <a:solidFill>
                  <a:srgbClr val="002060"/>
                </a:solidFill>
                <a:latin typeface="Power Geez Unicode1"/>
                <a:ea typeface="Times New Roman"/>
                <a:cs typeface="Times New Roman"/>
              </a:rPr>
              <a:t> ሰው </a:t>
            </a:r>
            <a:r>
              <a:rPr lang="en-US" sz="2400" b="1" dirty="0" err="1">
                <a:solidFill>
                  <a:srgbClr val="002060"/>
                </a:solidFill>
                <a:latin typeface="Power Geez Unicode1"/>
                <a:ea typeface="Times New Roman"/>
                <a:cs typeface="Times New Roman"/>
              </a:rPr>
              <a:t>ከየዕለት</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ሕይወቱ</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ጋር</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በሚኖረው</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መስተጋብር</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ወቅት</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በሚገጥሙት</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የተለያዩ</a:t>
            </a:r>
            <a:r>
              <a:rPr lang="en-US" sz="2400" b="1" dirty="0">
                <a:solidFill>
                  <a:srgbClr val="002060"/>
                </a:solidFill>
                <a:latin typeface="Power Geez Unicode1"/>
                <a:ea typeface="Times New Roman"/>
                <a:cs typeface="Times New Roman"/>
              </a:rPr>
              <a:t> </a:t>
            </a:r>
            <a:r>
              <a:rPr lang="en-US" sz="2400" b="1" dirty="0" err="1" smtClean="0">
                <a:solidFill>
                  <a:srgbClr val="002060"/>
                </a:solidFill>
                <a:latin typeface="Power Geez Unicode1"/>
                <a:ea typeface="Times New Roman"/>
                <a:cs typeface="Times New Roman"/>
              </a:rPr>
              <a:t>አክሎችና</a:t>
            </a:r>
            <a:r>
              <a:rPr lang="en-US" sz="2400" b="1" dirty="0" smtClean="0">
                <a:solidFill>
                  <a:srgbClr val="002060"/>
                </a:solidFill>
                <a:latin typeface="Power Geez Unicode1"/>
                <a:ea typeface="Times New Roman"/>
                <a:cs typeface="Times New Roman"/>
              </a:rPr>
              <a:t> </a:t>
            </a:r>
            <a:r>
              <a:rPr lang="en-US" sz="2400" b="1" dirty="0" err="1" smtClean="0">
                <a:solidFill>
                  <a:srgbClr val="002060"/>
                </a:solidFill>
                <a:latin typeface="Power Geez Unicode1"/>
                <a:ea typeface="Times New Roman"/>
                <a:cs typeface="Times New Roman"/>
              </a:rPr>
              <a:t>መሰናክሎች</a:t>
            </a:r>
            <a:r>
              <a:rPr lang="en-US" sz="2400" b="1" dirty="0" smtClean="0">
                <a:solidFill>
                  <a:srgbClr val="002060"/>
                </a:solidFill>
                <a:latin typeface="Power Geez Unicode1"/>
                <a:ea typeface="Times New Roman"/>
                <a:cs typeface="Times New Roman"/>
              </a:rPr>
              <a:t> </a:t>
            </a:r>
            <a:r>
              <a:rPr lang="en-US" sz="2400" b="1" dirty="0" err="1" smtClean="0">
                <a:solidFill>
                  <a:srgbClr val="002060"/>
                </a:solidFill>
                <a:latin typeface="Power Geez Unicode1"/>
                <a:ea typeface="Times New Roman"/>
                <a:cs typeface="Times New Roman"/>
              </a:rPr>
              <a:t>የሚከሰት</a:t>
            </a:r>
            <a:r>
              <a:rPr lang="en-US" sz="2400" b="1" dirty="0" smtClean="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ጉዳተኛው</a:t>
            </a:r>
            <a:r>
              <a:rPr lang="en-US" sz="2400" b="1" dirty="0">
                <a:solidFill>
                  <a:srgbClr val="002060"/>
                </a:solidFill>
                <a:latin typeface="Power Geez Unicode1"/>
                <a:ea typeface="Times New Roman"/>
                <a:cs typeface="Times New Roman"/>
              </a:rPr>
              <a:t> </a:t>
            </a:r>
            <a:r>
              <a:rPr lang="en-US" sz="2400" b="1" dirty="0" err="1" smtClean="0">
                <a:solidFill>
                  <a:srgbClr val="002060"/>
                </a:solidFill>
                <a:latin typeface="Power Geez Unicode1"/>
                <a:ea typeface="Times New Roman"/>
                <a:cs typeface="Times New Roman"/>
              </a:rPr>
              <a:t>አንድን</a:t>
            </a:r>
            <a:r>
              <a:rPr lang="en-US" sz="2400" b="1" dirty="0" smtClean="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ነገር</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ሙሉ</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በሙሉ</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ወይም</a:t>
            </a:r>
            <a:r>
              <a:rPr lang="en-US" sz="2400" b="1" dirty="0">
                <a:solidFill>
                  <a:srgbClr val="002060"/>
                </a:solidFill>
                <a:latin typeface="Power Geez Unicode1"/>
                <a:ea typeface="Times New Roman"/>
                <a:cs typeface="Times New Roman"/>
              </a:rPr>
              <a:t> </a:t>
            </a:r>
            <a:r>
              <a:rPr lang="en-US" sz="2400" b="1" dirty="0" err="1" smtClean="0">
                <a:solidFill>
                  <a:srgbClr val="002060"/>
                </a:solidFill>
                <a:latin typeface="Power Geez Unicode1"/>
                <a:ea typeface="Times New Roman"/>
                <a:cs typeface="Times New Roman"/>
              </a:rPr>
              <a:t>በከፊል</a:t>
            </a:r>
            <a:r>
              <a:rPr lang="en-US" sz="2400" b="1" dirty="0" smtClean="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ማድረግ</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እንዳይችል</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የሚያደርግ</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ሲሆን</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ቀመሩም</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እንደሚከተለው</a:t>
            </a:r>
            <a:r>
              <a:rPr lang="en-US" sz="2400" b="1" dirty="0">
                <a:solidFill>
                  <a:srgbClr val="002060"/>
                </a:solidFill>
                <a:latin typeface="Power Geez Unicode1"/>
                <a:ea typeface="Times New Roman"/>
                <a:cs typeface="Times New Roman"/>
              </a:rPr>
              <a:t> </a:t>
            </a:r>
            <a:r>
              <a:rPr lang="en-US" sz="2400" b="1" dirty="0" err="1">
                <a:solidFill>
                  <a:srgbClr val="002060"/>
                </a:solidFill>
                <a:latin typeface="Power Geez Unicode1"/>
                <a:ea typeface="Times New Roman"/>
                <a:cs typeface="Times New Roman"/>
              </a:rPr>
              <a:t>ነው</a:t>
            </a:r>
            <a:r>
              <a:rPr lang="en-US" sz="2400" b="1" dirty="0">
                <a:solidFill>
                  <a:srgbClr val="002060"/>
                </a:solidFill>
                <a:latin typeface="Power Geez Unicode1"/>
                <a:ea typeface="Times New Roman"/>
                <a:cs typeface="Times New Roman"/>
              </a:rPr>
              <a:t>፡፡  </a:t>
            </a:r>
            <a:r>
              <a:rPr lang="en-US" sz="2400" b="1" dirty="0" smtClean="0">
                <a:solidFill>
                  <a:srgbClr val="002060"/>
                </a:solidFill>
                <a:latin typeface="Power Geez Unicode1"/>
                <a:ea typeface="Times New Roman"/>
                <a:cs typeface="Times New Roman"/>
              </a:rPr>
              <a:t>  </a:t>
            </a:r>
            <a:endParaRPr lang="en-US" sz="2400" b="1" dirty="0">
              <a:solidFill>
                <a:srgbClr val="002060"/>
              </a:solidFill>
              <a:latin typeface="Power Geez Unicode1"/>
              <a:ea typeface="Times New Roman"/>
              <a:cs typeface="Times New Roman"/>
            </a:endParaRPr>
          </a:p>
          <a:p>
            <a:pPr marL="0" lvl="0" indent="0" algn="just">
              <a:buClr>
                <a:srgbClr val="B13F9A"/>
              </a:buClr>
              <a:buNone/>
            </a:pPr>
            <a:endParaRPr lang="en-US" sz="2400" b="1" dirty="0">
              <a:solidFill>
                <a:srgbClr val="002060"/>
              </a:solidFill>
              <a:latin typeface="Power Geez Unicode1"/>
              <a:cs typeface="Times New Roman"/>
            </a:endParaRPr>
          </a:p>
          <a:p>
            <a:pPr marL="0" lvl="0" indent="0" algn="just">
              <a:buClr>
                <a:srgbClr val="B13F9A"/>
              </a:buClr>
              <a:buNone/>
            </a:pPr>
            <a:r>
              <a:rPr lang="en-US" sz="2400" b="1" dirty="0" err="1" smtClean="0">
                <a:solidFill>
                  <a:srgbClr val="0070C0"/>
                </a:solidFill>
                <a:latin typeface="Power Geez Unicode1"/>
                <a:cs typeface="Times New Roman"/>
              </a:rPr>
              <a:t>አካል</a:t>
            </a:r>
            <a:r>
              <a:rPr lang="en-US" sz="2400" b="1" dirty="0" smtClean="0">
                <a:solidFill>
                  <a:srgbClr val="0070C0"/>
                </a:solidFill>
                <a:latin typeface="Power Geez Unicode1"/>
                <a:cs typeface="Times New Roman"/>
              </a:rPr>
              <a:t> </a:t>
            </a:r>
            <a:r>
              <a:rPr lang="en-US" sz="2400" b="1" dirty="0" err="1" smtClean="0">
                <a:solidFill>
                  <a:srgbClr val="0070C0"/>
                </a:solidFill>
                <a:latin typeface="Power Geez Unicode1"/>
                <a:cs typeface="Times New Roman"/>
              </a:rPr>
              <a:t>ጉዳት</a:t>
            </a:r>
            <a:r>
              <a:rPr lang="en-US" sz="2400" b="1" dirty="0" smtClean="0">
                <a:solidFill>
                  <a:srgbClr val="0070C0"/>
                </a:solidFill>
                <a:latin typeface="Power Geez Unicode1"/>
                <a:cs typeface="Times New Roman"/>
              </a:rPr>
              <a:t>/Impairment</a:t>
            </a:r>
            <a:r>
              <a:rPr lang="en-US" sz="2400" b="1" dirty="0" smtClean="0">
                <a:solidFill>
                  <a:srgbClr val="002060"/>
                </a:solidFill>
                <a:latin typeface="Power Geez Unicode1"/>
                <a:cs typeface="Times New Roman"/>
              </a:rPr>
              <a:t>       </a:t>
            </a:r>
            <a:r>
              <a:rPr lang="en-US" sz="2400" b="1" dirty="0" err="1" smtClean="0">
                <a:solidFill>
                  <a:srgbClr val="C00000"/>
                </a:solidFill>
                <a:latin typeface="Power Geez Unicode1"/>
                <a:cs typeface="Times New Roman"/>
              </a:rPr>
              <a:t>መሰናክሎች</a:t>
            </a:r>
            <a:r>
              <a:rPr lang="en-US" sz="2400" b="1" dirty="0" smtClean="0">
                <a:solidFill>
                  <a:srgbClr val="C00000"/>
                </a:solidFill>
                <a:latin typeface="Power Geez Unicode1"/>
                <a:cs typeface="Times New Roman"/>
              </a:rPr>
              <a:t>/</a:t>
            </a:r>
            <a:r>
              <a:rPr lang="en-US" sz="2400" b="1" dirty="0" err="1" smtClean="0">
                <a:solidFill>
                  <a:srgbClr val="C00000"/>
                </a:solidFill>
                <a:latin typeface="Power Geez Unicode1"/>
                <a:cs typeface="Times New Roman"/>
              </a:rPr>
              <a:t>Bariers</a:t>
            </a:r>
            <a:r>
              <a:rPr lang="en-US" sz="2400" b="1" dirty="0" smtClean="0">
                <a:solidFill>
                  <a:srgbClr val="C00000"/>
                </a:solidFill>
                <a:latin typeface="Power Geez Unicode1"/>
                <a:cs typeface="Times New Roman"/>
              </a:rPr>
              <a:t> </a:t>
            </a:r>
            <a:r>
              <a:rPr lang="en-US" sz="2400" b="1" dirty="0" smtClean="0">
                <a:solidFill>
                  <a:srgbClr val="002060"/>
                </a:solidFill>
                <a:latin typeface="Power Geez Unicode1"/>
                <a:cs typeface="Times New Roman"/>
              </a:rPr>
              <a:t>           </a:t>
            </a:r>
            <a:r>
              <a:rPr lang="en-US" sz="2400" b="1" dirty="0">
                <a:solidFill>
                  <a:srgbClr val="FF0000"/>
                </a:solidFill>
                <a:latin typeface="Power Geez Unicode1"/>
                <a:cs typeface="Times New Roman"/>
              </a:rPr>
              <a:t>አካል </a:t>
            </a:r>
            <a:r>
              <a:rPr lang="en-US" sz="2400" b="1" dirty="0" err="1">
                <a:solidFill>
                  <a:srgbClr val="FF0000"/>
                </a:solidFill>
                <a:latin typeface="Power Geez Unicode1"/>
                <a:cs typeface="Times New Roman"/>
              </a:rPr>
              <a:t>ጉዳተኝነት</a:t>
            </a:r>
            <a:r>
              <a:rPr lang="en-US" sz="2400" b="1" dirty="0">
                <a:solidFill>
                  <a:srgbClr val="FF0000"/>
                </a:solidFill>
                <a:latin typeface="Power Geez Unicode1"/>
                <a:cs typeface="Times New Roman"/>
              </a:rPr>
              <a:t>/</a:t>
            </a:r>
          </a:p>
          <a:p>
            <a:pPr marL="0" lvl="0" indent="0" algn="just">
              <a:buClr>
                <a:srgbClr val="B13F9A"/>
              </a:buClr>
              <a:buNone/>
            </a:pPr>
            <a:r>
              <a:rPr lang="en-US" sz="2400" b="1" dirty="0">
                <a:solidFill>
                  <a:srgbClr val="002060"/>
                </a:solidFill>
                <a:latin typeface="Power Geez Unicode1"/>
                <a:cs typeface="Times New Roman"/>
              </a:rPr>
              <a:t>(</a:t>
            </a:r>
            <a:r>
              <a:rPr lang="en-US" sz="2400" b="1" dirty="0" err="1">
                <a:solidFill>
                  <a:srgbClr val="002060"/>
                </a:solidFill>
                <a:latin typeface="Power Geez Unicode1"/>
                <a:cs typeface="Times New Roman"/>
              </a:rPr>
              <a:t>ዓይነ-ስውርነት</a:t>
            </a:r>
            <a:r>
              <a:rPr lang="en-US" sz="2400" b="1" dirty="0">
                <a:solidFill>
                  <a:srgbClr val="002060"/>
                </a:solidFill>
                <a:latin typeface="Power Geez Unicode1"/>
                <a:cs typeface="Times New Roman"/>
              </a:rPr>
              <a:t>፣      </a:t>
            </a:r>
            <a:r>
              <a:rPr lang="en-US" sz="2400" b="1" dirty="0" smtClean="0">
                <a:solidFill>
                  <a:srgbClr val="002060"/>
                </a:solidFill>
                <a:latin typeface="Power Geez Unicode1"/>
                <a:cs typeface="Times New Roman"/>
              </a:rPr>
              <a:t>       </a:t>
            </a:r>
            <a:r>
              <a:rPr lang="en-US" sz="2400" b="1" dirty="0">
                <a:solidFill>
                  <a:srgbClr val="002060"/>
                </a:solidFill>
                <a:latin typeface="Power Geez Unicode1"/>
                <a:cs typeface="Times New Roman"/>
              </a:rPr>
              <a:t>(</a:t>
            </a:r>
            <a:r>
              <a:rPr lang="en-US" sz="2400" b="1" dirty="0" err="1">
                <a:solidFill>
                  <a:srgbClr val="002060"/>
                </a:solidFill>
                <a:latin typeface="Power Geez Unicode1"/>
                <a:cs typeface="Times New Roman"/>
              </a:rPr>
              <a:t>የአመለካከት</a:t>
            </a:r>
            <a:r>
              <a:rPr lang="en-US" sz="2400" b="1" dirty="0">
                <a:solidFill>
                  <a:srgbClr val="002060"/>
                </a:solidFill>
                <a:latin typeface="Power Geez Unicode1"/>
                <a:cs typeface="Times New Roman"/>
              </a:rPr>
              <a:t> </a:t>
            </a:r>
            <a:r>
              <a:rPr lang="en-US" sz="2400" b="1" dirty="0" err="1">
                <a:solidFill>
                  <a:srgbClr val="002060"/>
                </a:solidFill>
                <a:latin typeface="Power Geez Unicode1"/>
                <a:cs typeface="Times New Roman"/>
              </a:rPr>
              <a:t>ችግሮች</a:t>
            </a:r>
            <a:r>
              <a:rPr lang="en-US" sz="2400" b="1" dirty="0">
                <a:solidFill>
                  <a:srgbClr val="002060"/>
                </a:solidFill>
                <a:latin typeface="Power Geez Unicode1"/>
                <a:cs typeface="Times New Roman"/>
              </a:rPr>
              <a:t>፣          </a:t>
            </a:r>
            <a:r>
              <a:rPr lang="en-US" sz="2400" b="1" dirty="0" smtClean="0">
                <a:solidFill>
                  <a:srgbClr val="002060"/>
                </a:solidFill>
                <a:latin typeface="Power Geez Unicode1"/>
                <a:cs typeface="Times New Roman"/>
              </a:rPr>
              <a:t>     </a:t>
            </a:r>
            <a:r>
              <a:rPr lang="en-US" sz="2400" b="1" dirty="0" smtClean="0">
                <a:solidFill>
                  <a:srgbClr val="FF0000"/>
                </a:solidFill>
                <a:latin typeface="Power Geez Unicode1"/>
                <a:cs typeface="Times New Roman"/>
              </a:rPr>
              <a:t>Disability </a:t>
            </a:r>
            <a:endParaRPr lang="en-US" sz="2400" b="1" dirty="0">
              <a:solidFill>
                <a:srgbClr val="FF0000"/>
              </a:solidFill>
              <a:latin typeface="Power Geez Unicode1"/>
              <a:cs typeface="Times New Roman"/>
            </a:endParaRPr>
          </a:p>
          <a:p>
            <a:pPr marL="0" lvl="0" indent="0" algn="just">
              <a:buClr>
                <a:srgbClr val="B13F9A"/>
              </a:buClr>
              <a:buNone/>
            </a:pPr>
            <a:r>
              <a:rPr lang="en-US" sz="2400" b="1" dirty="0">
                <a:solidFill>
                  <a:srgbClr val="002060"/>
                </a:solidFill>
                <a:latin typeface="Power Geez Unicode1"/>
                <a:cs typeface="Times New Roman"/>
              </a:rPr>
              <a:t>መስማት </a:t>
            </a:r>
            <a:r>
              <a:rPr lang="en-US" sz="2400" b="1" dirty="0" err="1">
                <a:solidFill>
                  <a:srgbClr val="002060"/>
                </a:solidFill>
                <a:latin typeface="Power Geez Unicode1"/>
                <a:cs typeface="Times New Roman"/>
              </a:rPr>
              <a:t>መሳን</a:t>
            </a:r>
            <a:r>
              <a:rPr lang="en-US" sz="2400" b="1" dirty="0">
                <a:solidFill>
                  <a:srgbClr val="002060"/>
                </a:solidFill>
                <a:latin typeface="Power Geez Unicode1"/>
                <a:cs typeface="Times New Roman"/>
              </a:rPr>
              <a:t>…)    </a:t>
            </a:r>
            <a:r>
              <a:rPr lang="en-US" sz="2400" b="1" dirty="0" smtClean="0">
                <a:solidFill>
                  <a:srgbClr val="002060"/>
                </a:solidFill>
                <a:latin typeface="Power Geez Unicode1"/>
                <a:cs typeface="Times New Roman"/>
              </a:rPr>
              <a:t>          </a:t>
            </a:r>
            <a:r>
              <a:rPr lang="am-ET" sz="2400" b="1" dirty="0">
                <a:solidFill>
                  <a:srgbClr val="002060"/>
                </a:solidFill>
                <a:latin typeface="Power Geez Unicode1"/>
                <a:cs typeface="Times New Roman"/>
              </a:rPr>
              <a:t>ከባቢያዊ ችግሮች</a:t>
            </a:r>
            <a:r>
              <a:rPr lang="en-US" sz="2400" b="1" dirty="0">
                <a:solidFill>
                  <a:srgbClr val="002060"/>
                </a:solidFill>
                <a:latin typeface="Power Geez Unicode1"/>
                <a:cs typeface="Times New Roman"/>
              </a:rPr>
              <a:t>…</a:t>
            </a:r>
            <a:r>
              <a:rPr lang="am-ET" sz="2400" b="1" dirty="0">
                <a:solidFill>
                  <a:srgbClr val="002060"/>
                </a:solidFill>
                <a:latin typeface="Power Geez Unicode1"/>
                <a:cs typeface="Times New Roman"/>
              </a:rPr>
              <a:t> )</a:t>
            </a:r>
            <a:r>
              <a:rPr lang="en-US" sz="2400" b="1" dirty="0">
                <a:solidFill>
                  <a:srgbClr val="002060"/>
                </a:solidFill>
                <a:latin typeface="Power Geez Unicode1"/>
                <a:cs typeface="Times New Roman"/>
              </a:rPr>
              <a:t> </a:t>
            </a:r>
            <a:endParaRPr lang="am-ET" sz="2400" b="1" dirty="0">
              <a:solidFill>
                <a:srgbClr val="002060"/>
              </a:solidFill>
              <a:latin typeface="Power Geez Unicode1"/>
              <a:cs typeface="Times New Roman"/>
            </a:endParaRPr>
          </a:p>
          <a:p>
            <a:pPr marL="0" lvl="0" indent="0" algn="just">
              <a:buClr>
                <a:srgbClr val="B13F9A"/>
              </a:buClr>
              <a:buNone/>
            </a:pPr>
            <a:r>
              <a:rPr lang="en-US" sz="2800" b="1" dirty="0">
                <a:solidFill>
                  <a:srgbClr val="002060"/>
                </a:solidFill>
                <a:latin typeface="Power Geez Unicode1"/>
                <a:cs typeface="Times New Roman"/>
              </a:rPr>
              <a:t> </a:t>
            </a:r>
          </a:p>
          <a:p>
            <a:endParaRPr lang="en-US" dirty="0"/>
          </a:p>
        </p:txBody>
      </p:sp>
      <p:sp>
        <p:nvSpPr>
          <p:cNvPr id="4" name="Cross 3"/>
          <p:cNvSpPr/>
          <p:nvPr/>
        </p:nvSpPr>
        <p:spPr>
          <a:xfrm>
            <a:off x="3966210" y="3874770"/>
            <a:ext cx="777240" cy="792480"/>
          </a:xfrm>
          <a:prstGeom prst="plus">
            <a:avLst>
              <a:gd name="adj" fmla="val 4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Rectangle 4"/>
          <p:cNvSpPr/>
          <p:nvPr/>
        </p:nvSpPr>
        <p:spPr>
          <a:xfrm>
            <a:off x="8141970" y="3901440"/>
            <a:ext cx="914400" cy="16002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Rectangle 5"/>
          <p:cNvSpPr/>
          <p:nvPr/>
        </p:nvSpPr>
        <p:spPr>
          <a:xfrm>
            <a:off x="8103870" y="4461510"/>
            <a:ext cx="914400" cy="17526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925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262360" cy="1143000"/>
          </a:xfrm>
        </p:spPr>
        <p:txBody>
          <a:bodyPr>
            <a:noAutofit/>
          </a:bodyPr>
          <a:lstStyle/>
          <a:p>
            <a:pPr algn="ctr"/>
            <a:r>
              <a:rPr lang="en-US" sz="4800" dirty="0" err="1" smtClean="0">
                <a:ln w="500">
                  <a:solidFill>
                    <a:srgbClr val="B13F9A">
                      <a:shade val="20000"/>
                      <a:satMod val="120000"/>
                    </a:srgbClr>
                  </a:solidFill>
                </a:ln>
                <a:solidFill>
                  <a:srgbClr val="00B050"/>
                </a:solidFill>
                <a:latin typeface="Power Geez Unicode1"/>
                <a:ea typeface="Times New Roman"/>
                <a:cs typeface="Times New Roman"/>
              </a:rPr>
              <a:t>ለአካል</a:t>
            </a:r>
            <a:r>
              <a:rPr lang="en-US" sz="4800" dirty="0" smtClean="0">
                <a:ln w="500">
                  <a:solidFill>
                    <a:srgbClr val="B13F9A">
                      <a:shade val="20000"/>
                      <a:satMod val="120000"/>
                    </a:srgbClr>
                  </a:solidFill>
                </a:ln>
                <a:solidFill>
                  <a:srgbClr val="00B050"/>
                </a:solidFill>
                <a:latin typeface="Power Geez Unicode1"/>
                <a:ea typeface="Times New Roman"/>
                <a:cs typeface="Times New Roman"/>
              </a:rPr>
              <a:t> </a:t>
            </a:r>
            <a:r>
              <a:rPr lang="en-US" sz="4800" dirty="0" err="1" smtClean="0">
                <a:ln w="500">
                  <a:solidFill>
                    <a:srgbClr val="B13F9A">
                      <a:shade val="20000"/>
                      <a:satMod val="120000"/>
                    </a:srgbClr>
                  </a:solidFill>
                </a:ln>
                <a:solidFill>
                  <a:srgbClr val="00B050"/>
                </a:solidFill>
                <a:latin typeface="Power Geez Unicode1"/>
                <a:ea typeface="Times New Roman"/>
                <a:cs typeface="Times New Roman"/>
              </a:rPr>
              <a:t>ጉዳተኝነት</a:t>
            </a:r>
            <a:r>
              <a:rPr lang="en-US" sz="4800" dirty="0" smtClean="0">
                <a:ln w="500">
                  <a:solidFill>
                    <a:srgbClr val="B13F9A">
                      <a:shade val="20000"/>
                      <a:satMod val="120000"/>
                    </a:srgbClr>
                  </a:solidFill>
                </a:ln>
                <a:solidFill>
                  <a:srgbClr val="00B050"/>
                </a:solidFill>
                <a:latin typeface="Power Geez Unicode1"/>
                <a:ea typeface="Times New Roman"/>
                <a:cs typeface="Times New Roman"/>
              </a:rPr>
              <a:t> </a:t>
            </a:r>
            <a:r>
              <a:rPr lang="en-US" sz="4800" dirty="0" err="1" smtClean="0">
                <a:ln w="500">
                  <a:solidFill>
                    <a:srgbClr val="B13F9A">
                      <a:shade val="20000"/>
                      <a:satMod val="120000"/>
                    </a:srgbClr>
                  </a:solidFill>
                </a:ln>
                <a:solidFill>
                  <a:srgbClr val="00B050"/>
                </a:solidFill>
                <a:latin typeface="Power Geez Unicode1"/>
                <a:ea typeface="Times New Roman"/>
                <a:cs typeface="Times New Roman"/>
              </a:rPr>
              <a:t>አጋላጭ</a:t>
            </a:r>
            <a:r>
              <a:rPr lang="en-US" sz="4800" dirty="0" smtClean="0">
                <a:ln w="500">
                  <a:solidFill>
                    <a:srgbClr val="B13F9A">
                      <a:shade val="20000"/>
                      <a:satMod val="120000"/>
                    </a:srgbClr>
                  </a:solidFill>
                </a:ln>
                <a:solidFill>
                  <a:srgbClr val="00B050"/>
                </a:solidFill>
                <a:latin typeface="Power Geez Unicode1"/>
                <a:ea typeface="Times New Roman"/>
                <a:cs typeface="Times New Roman"/>
              </a:rPr>
              <a:t> </a:t>
            </a:r>
            <a:r>
              <a:rPr lang="en-US" sz="4800" dirty="0" err="1" smtClean="0">
                <a:ln w="500">
                  <a:solidFill>
                    <a:srgbClr val="B13F9A">
                      <a:shade val="20000"/>
                      <a:satMod val="120000"/>
                    </a:srgbClr>
                  </a:solidFill>
                </a:ln>
                <a:solidFill>
                  <a:srgbClr val="00B050"/>
                </a:solidFill>
                <a:latin typeface="Power Geez Unicode1"/>
                <a:ea typeface="Times New Roman"/>
                <a:cs typeface="Times New Roman"/>
              </a:rPr>
              <a:t>የሆኑ</a:t>
            </a:r>
            <a:r>
              <a:rPr lang="en-US" sz="4800" dirty="0">
                <a:ln w="500">
                  <a:solidFill>
                    <a:srgbClr val="B13F9A">
                      <a:shade val="20000"/>
                      <a:satMod val="120000"/>
                    </a:srgbClr>
                  </a:solidFill>
                </a:ln>
                <a:solidFill>
                  <a:srgbClr val="00B050"/>
                </a:solidFill>
                <a:latin typeface="Power Geez Unicode1"/>
                <a:ea typeface="Times New Roman"/>
                <a:cs typeface="Times New Roman"/>
              </a:rPr>
              <a:t> </a:t>
            </a:r>
            <a:r>
              <a:rPr lang="en-US" sz="4800" dirty="0" err="1" smtClean="0">
                <a:ln w="500">
                  <a:solidFill>
                    <a:srgbClr val="B13F9A">
                      <a:shade val="20000"/>
                      <a:satMod val="120000"/>
                    </a:srgbClr>
                  </a:solidFill>
                </a:ln>
                <a:solidFill>
                  <a:srgbClr val="00B050"/>
                </a:solidFill>
                <a:latin typeface="Power Geez Unicode1"/>
                <a:ea typeface="Times New Roman"/>
                <a:cs typeface="Times New Roman"/>
              </a:rPr>
              <a:t>መሰናክሎችና</a:t>
            </a:r>
            <a:r>
              <a:rPr lang="en-US" sz="4800" dirty="0" smtClean="0">
                <a:ln w="500">
                  <a:solidFill>
                    <a:srgbClr val="B13F9A">
                      <a:shade val="20000"/>
                      <a:satMod val="120000"/>
                    </a:srgbClr>
                  </a:solidFill>
                </a:ln>
                <a:solidFill>
                  <a:srgbClr val="00B050"/>
                </a:solidFill>
                <a:latin typeface="Power Geez Unicode1"/>
                <a:ea typeface="Times New Roman"/>
                <a:cs typeface="Times New Roman"/>
              </a:rPr>
              <a:t> </a:t>
            </a:r>
            <a:r>
              <a:rPr lang="en-US" sz="4800" dirty="0" err="1" smtClean="0">
                <a:ln w="500">
                  <a:solidFill>
                    <a:srgbClr val="B13F9A">
                      <a:shade val="20000"/>
                      <a:satMod val="120000"/>
                    </a:srgbClr>
                  </a:solidFill>
                </a:ln>
                <a:solidFill>
                  <a:srgbClr val="00B050"/>
                </a:solidFill>
                <a:latin typeface="Power Geez Unicode1"/>
                <a:ea typeface="Times New Roman"/>
                <a:cs typeface="Times New Roman"/>
              </a:rPr>
              <a:t>እክሎች</a:t>
            </a:r>
            <a:r>
              <a:rPr lang="en-US" sz="4800" dirty="0" smtClean="0">
                <a:ln w="500">
                  <a:solidFill>
                    <a:srgbClr val="B13F9A">
                      <a:shade val="20000"/>
                      <a:satMod val="120000"/>
                    </a:srgbClr>
                  </a:solidFill>
                </a:ln>
                <a:solidFill>
                  <a:srgbClr val="00B050"/>
                </a:solidFill>
                <a:latin typeface="Power Geez Unicode1"/>
                <a:ea typeface="Times New Roman"/>
                <a:cs typeface="Times New Roman"/>
              </a:rPr>
              <a:t>   </a:t>
            </a:r>
            <a:endParaRPr lang="en-US" sz="4000" dirty="0"/>
          </a:p>
        </p:txBody>
      </p:sp>
      <p:sp>
        <p:nvSpPr>
          <p:cNvPr id="3" name="Content Placeholder 2"/>
          <p:cNvSpPr>
            <a:spLocks noGrp="1"/>
          </p:cNvSpPr>
          <p:nvPr>
            <p:ph idx="1"/>
          </p:nvPr>
        </p:nvSpPr>
        <p:spPr>
          <a:xfrm>
            <a:off x="609600" y="1609416"/>
            <a:ext cx="11262360" cy="4846320"/>
          </a:xfrm>
        </p:spPr>
        <p:txBody>
          <a:bodyPr/>
          <a:lstStyle/>
          <a:p>
            <a:pPr marL="0" indent="0">
              <a:buNone/>
            </a:pPr>
            <a:endParaRPr lang="en-US" sz="2800" dirty="0" smtClean="0">
              <a:ln w="500">
                <a:solidFill>
                  <a:srgbClr val="B13F9A">
                    <a:shade val="20000"/>
                    <a:satMod val="120000"/>
                  </a:srgbClr>
                </a:solidFill>
              </a:ln>
              <a:solidFill>
                <a:srgbClr val="00B050"/>
              </a:solidFill>
              <a:latin typeface="Power Geez Unicode1"/>
              <a:ea typeface="Times New Roman"/>
              <a:cs typeface="Times New Roman"/>
            </a:endParaRPr>
          </a:p>
          <a:p>
            <a:pPr marL="0" indent="0" algn="ctr">
              <a:buNone/>
            </a:pPr>
            <a:r>
              <a:rPr lang="en-US" sz="4000" dirty="0" err="1" smtClean="0">
                <a:ln w="500">
                  <a:solidFill>
                    <a:srgbClr val="B13F9A">
                      <a:shade val="20000"/>
                      <a:satMod val="120000"/>
                    </a:srgbClr>
                  </a:solidFill>
                </a:ln>
                <a:solidFill>
                  <a:srgbClr val="002060"/>
                </a:solidFill>
                <a:latin typeface="Power Geez Unicode1"/>
                <a:ea typeface="Times New Roman"/>
                <a:cs typeface="Times New Roman"/>
              </a:rPr>
              <a:t>የቡደን</a:t>
            </a:r>
            <a:r>
              <a:rPr lang="en-US" sz="4000" dirty="0" smtClean="0">
                <a:ln w="500">
                  <a:solidFill>
                    <a:srgbClr val="B13F9A">
                      <a:shade val="20000"/>
                      <a:satMod val="120000"/>
                    </a:srgbClr>
                  </a:solidFill>
                </a:ln>
                <a:solidFill>
                  <a:srgbClr val="002060"/>
                </a:solidFill>
                <a:latin typeface="Power Geez Unicode1"/>
                <a:ea typeface="Times New Roman"/>
                <a:cs typeface="Times New Roman"/>
              </a:rPr>
              <a:t> </a:t>
            </a:r>
            <a:r>
              <a:rPr lang="en-US" sz="4000" dirty="0" err="1" smtClean="0">
                <a:ln w="500">
                  <a:solidFill>
                    <a:srgbClr val="B13F9A">
                      <a:shade val="20000"/>
                      <a:satMod val="120000"/>
                    </a:srgbClr>
                  </a:solidFill>
                </a:ln>
                <a:solidFill>
                  <a:srgbClr val="002060"/>
                </a:solidFill>
                <a:latin typeface="Power Geez Unicode1"/>
                <a:ea typeface="Times New Roman"/>
                <a:cs typeface="Times New Roman"/>
              </a:rPr>
              <a:t>ስራ</a:t>
            </a:r>
            <a:r>
              <a:rPr lang="en-US" sz="4000" dirty="0" smtClean="0">
                <a:ln w="500">
                  <a:solidFill>
                    <a:srgbClr val="B13F9A">
                      <a:shade val="20000"/>
                      <a:satMod val="120000"/>
                    </a:srgbClr>
                  </a:solidFill>
                </a:ln>
                <a:solidFill>
                  <a:srgbClr val="002060"/>
                </a:solidFill>
                <a:latin typeface="Power Geez Unicode1"/>
                <a:ea typeface="Times New Roman"/>
                <a:cs typeface="Times New Roman"/>
              </a:rPr>
              <a:t> </a:t>
            </a:r>
          </a:p>
          <a:p>
            <a:pPr marL="0" indent="0" algn="just">
              <a:buNone/>
            </a:pPr>
            <a:endParaRPr lang="en-US" sz="3600" dirty="0" smtClean="0">
              <a:ln w="500">
                <a:solidFill>
                  <a:srgbClr val="B13F9A">
                    <a:shade val="20000"/>
                    <a:satMod val="120000"/>
                  </a:srgbClr>
                </a:solidFill>
              </a:ln>
              <a:solidFill>
                <a:srgbClr val="002060"/>
              </a:solidFill>
              <a:latin typeface="Power Geez Unicode1"/>
              <a:ea typeface="Times New Roman"/>
              <a:cs typeface="Times New Roman"/>
            </a:endParaRPr>
          </a:p>
          <a:p>
            <a:pPr marL="0" indent="0" algn="just">
              <a:buNone/>
            </a:pPr>
            <a:r>
              <a:rPr lang="en-US" sz="3600" dirty="0" err="1" smtClean="0">
                <a:ln w="500">
                  <a:solidFill>
                    <a:srgbClr val="B13F9A">
                      <a:shade val="20000"/>
                      <a:satMod val="120000"/>
                    </a:srgbClr>
                  </a:solidFill>
                </a:ln>
                <a:solidFill>
                  <a:srgbClr val="002060"/>
                </a:solidFill>
                <a:latin typeface="Power Geez Unicode1"/>
                <a:ea typeface="Times New Roman"/>
                <a:cs typeface="Times New Roman"/>
              </a:rPr>
              <a:t>ለአካል</a:t>
            </a:r>
            <a:r>
              <a:rPr lang="en-US" sz="3600" dirty="0" smtClean="0">
                <a:ln w="500">
                  <a:solidFill>
                    <a:srgbClr val="B13F9A">
                      <a:shade val="20000"/>
                      <a:satMod val="120000"/>
                    </a:srgbClr>
                  </a:solidFill>
                </a:ln>
                <a:solidFill>
                  <a:srgbClr val="002060"/>
                </a:solidFill>
                <a:latin typeface="Power Geez Unicode1"/>
                <a:ea typeface="Times New Roman"/>
                <a:cs typeface="Times New Roman"/>
              </a:rPr>
              <a:t> </a:t>
            </a:r>
            <a:r>
              <a:rPr lang="en-US" sz="3600" dirty="0" err="1">
                <a:ln w="500">
                  <a:solidFill>
                    <a:srgbClr val="B13F9A">
                      <a:shade val="20000"/>
                      <a:satMod val="120000"/>
                    </a:srgbClr>
                  </a:solidFill>
                </a:ln>
                <a:solidFill>
                  <a:srgbClr val="002060"/>
                </a:solidFill>
                <a:latin typeface="Power Geez Unicode1"/>
                <a:ea typeface="Times New Roman"/>
                <a:cs typeface="Times New Roman"/>
              </a:rPr>
              <a:t>ጉዳተኝነት</a:t>
            </a:r>
            <a:r>
              <a:rPr lang="en-US" sz="3600" dirty="0">
                <a:ln w="500">
                  <a:solidFill>
                    <a:srgbClr val="B13F9A">
                      <a:shade val="20000"/>
                      <a:satMod val="120000"/>
                    </a:srgbClr>
                  </a:solidFill>
                </a:ln>
                <a:solidFill>
                  <a:srgbClr val="002060"/>
                </a:solidFill>
                <a:latin typeface="Power Geez Unicode1"/>
                <a:ea typeface="Times New Roman"/>
                <a:cs typeface="Times New Roman"/>
              </a:rPr>
              <a:t> </a:t>
            </a:r>
            <a:r>
              <a:rPr lang="en-US" sz="3600" dirty="0" err="1" smtClean="0">
                <a:ln w="500">
                  <a:solidFill>
                    <a:srgbClr val="B13F9A">
                      <a:shade val="20000"/>
                      <a:satMod val="120000"/>
                    </a:srgbClr>
                  </a:solidFill>
                </a:ln>
                <a:solidFill>
                  <a:srgbClr val="002060"/>
                </a:solidFill>
                <a:latin typeface="Power Geez Unicode1"/>
                <a:ea typeface="Times New Roman"/>
                <a:cs typeface="Times New Roman"/>
              </a:rPr>
              <a:t>የሚያጋልጡ</a:t>
            </a:r>
            <a:r>
              <a:rPr lang="en-US" sz="3600" dirty="0" smtClean="0">
                <a:ln w="500">
                  <a:solidFill>
                    <a:srgbClr val="B13F9A">
                      <a:shade val="20000"/>
                      <a:satMod val="120000"/>
                    </a:srgbClr>
                  </a:solidFill>
                </a:ln>
                <a:solidFill>
                  <a:srgbClr val="002060"/>
                </a:solidFill>
                <a:latin typeface="Power Geez Unicode1"/>
                <a:ea typeface="Times New Roman"/>
                <a:cs typeface="Times New Roman"/>
              </a:rPr>
              <a:t> </a:t>
            </a:r>
            <a:r>
              <a:rPr lang="en-US" sz="3600" dirty="0" err="1" smtClean="0">
                <a:ln w="500">
                  <a:solidFill>
                    <a:srgbClr val="B13F9A">
                      <a:shade val="20000"/>
                      <a:satMod val="120000"/>
                    </a:srgbClr>
                  </a:solidFill>
                </a:ln>
                <a:solidFill>
                  <a:srgbClr val="002060"/>
                </a:solidFill>
                <a:latin typeface="Power Geez Unicode1"/>
                <a:ea typeface="Times New Roman"/>
                <a:cs typeface="Times New Roman"/>
              </a:rPr>
              <a:t>መሰናክሎችን</a:t>
            </a:r>
            <a:r>
              <a:rPr lang="en-US" sz="3600" dirty="0" smtClean="0">
                <a:ln w="500">
                  <a:solidFill>
                    <a:srgbClr val="B13F9A">
                      <a:shade val="20000"/>
                      <a:satMod val="120000"/>
                    </a:srgbClr>
                  </a:solidFill>
                </a:ln>
                <a:solidFill>
                  <a:srgbClr val="002060"/>
                </a:solidFill>
                <a:latin typeface="Power Geez Unicode1"/>
                <a:ea typeface="Times New Roman"/>
                <a:cs typeface="Times New Roman"/>
              </a:rPr>
              <a:t> </a:t>
            </a:r>
            <a:r>
              <a:rPr lang="en-US" sz="3600" dirty="0" err="1" smtClean="0">
                <a:ln w="500">
                  <a:solidFill>
                    <a:srgbClr val="B13F9A">
                      <a:shade val="20000"/>
                      <a:satMod val="120000"/>
                    </a:srgbClr>
                  </a:solidFill>
                </a:ln>
                <a:solidFill>
                  <a:srgbClr val="002060"/>
                </a:solidFill>
                <a:latin typeface="Power Geez Unicode1"/>
                <a:ea typeface="Times New Roman"/>
                <a:cs typeface="Times New Roman"/>
              </a:rPr>
              <a:t>በመዘርዘር</a:t>
            </a:r>
            <a:r>
              <a:rPr lang="en-US" sz="3600" dirty="0" smtClean="0">
                <a:ln w="500">
                  <a:solidFill>
                    <a:srgbClr val="B13F9A">
                      <a:shade val="20000"/>
                      <a:satMod val="120000"/>
                    </a:srgbClr>
                  </a:solidFill>
                </a:ln>
                <a:solidFill>
                  <a:srgbClr val="002060"/>
                </a:solidFill>
                <a:latin typeface="Power Geez Unicode1"/>
                <a:ea typeface="Times New Roman"/>
                <a:cs typeface="Times New Roman"/>
              </a:rPr>
              <a:t> </a:t>
            </a:r>
            <a:r>
              <a:rPr lang="en-US" sz="3600" dirty="0" err="1" smtClean="0">
                <a:ln w="500">
                  <a:solidFill>
                    <a:srgbClr val="B13F9A">
                      <a:shade val="20000"/>
                      <a:satMod val="120000"/>
                    </a:srgbClr>
                  </a:solidFill>
                </a:ln>
                <a:solidFill>
                  <a:srgbClr val="002060"/>
                </a:solidFill>
                <a:latin typeface="Power Geez Unicode1"/>
                <a:ea typeface="Times New Roman"/>
                <a:cs typeface="Times New Roman"/>
              </a:rPr>
              <a:t>ለተሳታፊዎች</a:t>
            </a:r>
            <a:r>
              <a:rPr lang="en-US" sz="3600" dirty="0" smtClean="0">
                <a:ln w="500">
                  <a:solidFill>
                    <a:srgbClr val="B13F9A">
                      <a:shade val="20000"/>
                      <a:satMod val="120000"/>
                    </a:srgbClr>
                  </a:solidFill>
                </a:ln>
                <a:solidFill>
                  <a:srgbClr val="002060"/>
                </a:solidFill>
                <a:latin typeface="Power Geez Unicode1"/>
                <a:ea typeface="Times New Roman"/>
                <a:cs typeface="Times New Roman"/>
              </a:rPr>
              <a:t> </a:t>
            </a:r>
            <a:r>
              <a:rPr lang="en-US" sz="3600" dirty="0" err="1" smtClean="0">
                <a:ln w="500">
                  <a:solidFill>
                    <a:srgbClr val="B13F9A">
                      <a:shade val="20000"/>
                      <a:satMod val="120000"/>
                    </a:srgbClr>
                  </a:solidFill>
                </a:ln>
                <a:solidFill>
                  <a:srgbClr val="002060"/>
                </a:solidFill>
                <a:latin typeface="Power Geez Unicode1"/>
                <a:ea typeface="Times New Roman"/>
                <a:cs typeface="Times New Roman"/>
              </a:rPr>
              <a:t>አቅርቡ</a:t>
            </a:r>
            <a:r>
              <a:rPr lang="en-US" sz="3600" dirty="0" smtClean="0">
                <a:ln w="500">
                  <a:solidFill>
                    <a:srgbClr val="B13F9A">
                      <a:shade val="20000"/>
                      <a:satMod val="120000"/>
                    </a:srgbClr>
                  </a:solidFill>
                </a:ln>
                <a:solidFill>
                  <a:srgbClr val="002060"/>
                </a:solidFill>
                <a:latin typeface="Power Geez Unicode1"/>
                <a:ea typeface="Times New Roman"/>
                <a:cs typeface="Times New Roman"/>
              </a:rPr>
              <a:t> </a:t>
            </a:r>
            <a:endParaRPr lang="en-US" sz="3200" dirty="0">
              <a:solidFill>
                <a:srgbClr val="002060"/>
              </a:solidFill>
            </a:endParaRPr>
          </a:p>
        </p:txBody>
      </p:sp>
    </p:spTree>
    <p:extLst>
      <p:ext uri="{BB962C8B-B14F-4D97-AF65-F5344CB8AC3E}">
        <p14:creationId xmlns:p14="http://schemas.microsoft.com/office/powerpoint/2010/main" val="1481041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13662701"/>
              </p:ext>
            </p:extLst>
          </p:nvPr>
        </p:nvGraphicFramePr>
        <p:xfrm>
          <a:off x="609600" y="1609725"/>
          <a:ext cx="11205883" cy="4286110"/>
        </p:xfrm>
        <a:graphic>
          <a:graphicData uri="http://schemas.openxmlformats.org/drawingml/2006/table">
            <a:tbl>
              <a:tblPr firstRow="1" bandRow="1">
                <a:tableStyleId>{69012ECD-51FC-41F1-AA8D-1B2483CD663E}</a:tableStyleId>
              </a:tblPr>
              <a:tblGrid>
                <a:gridCol w="675180"/>
                <a:gridCol w="3251361"/>
                <a:gridCol w="7279342"/>
              </a:tblGrid>
              <a:tr h="542855">
                <a:tc>
                  <a:txBody>
                    <a:bodyPr/>
                    <a:lstStyle/>
                    <a:p>
                      <a:pPr algn="ctr"/>
                      <a:r>
                        <a:rPr lang="en-US" b="1" dirty="0" err="1" smtClean="0">
                          <a:solidFill>
                            <a:srgbClr val="002060"/>
                          </a:solidFill>
                          <a:latin typeface="Power Geez Unicode1" pitchFamily="2" charset="0"/>
                        </a:rPr>
                        <a:t>ተ.ቁ</a:t>
                      </a:r>
                      <a:endParaRPr lang="en-US" b="1" dirty="0">
                        <a:solidFill>
                          <a:srgbClr val="002060"/>
                        </a:solidFill>
                        <a:latin typeface="Power Geez Unicode1" pitchFamily="2" charset="0"/>
                      </a:endParaRPr>
                    </a:p>
                  </a:txBody>
                  <a:tcPr/>
                </a:tc>
                <a:tc>
                  <a:txBody>
                    <a:bodyPr/>
                    <a:lstStyle/>
                    <a:p>
                      <a:pPr algn="ctr"/>
                      <a:r>
                        <a:rPr lang="en-US" b="1" dirty="0" err="1" smtClean="0">
                          <a:solidFill>
                            <a:srgbClr val="002060"/>
                          </a:solidFill>
                          <a:latin typeface="Power Geez Unicode1" pitchFamily="2" charset="0"/>
                        </a:rPr>
                        <a:t>ለአካል</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ጉዳት</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አጋላጭ</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የሆኑ</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መሰናክሎች</a:t>
                      </a:r>
                      <a:r>
                        <a:rPr lang="en-US" b="1" baseline="0" dirty="0" smtClean="0">
                          <a:solidFill>
                            <a:srgbClr val="002060"/>
                          </a:solidFill>
                          <a:latin typeface="Power Geez Unicode1" pitchFamily="2" charset="0"/>
                        </a:rPr>
                        <a:t> </a:t>
                      </a:r>
                      <a:endParaRPr lang="en-US" b="1" dirty="0">
                        <a:solidFill>
                          <a:srgbClr val="002060"/>
                        </a:solidFill>
                        <a:latin typeface="Power Geez Unicode1" pitchFamily="2" charset="0"/>
                      </a:endParaRPr>
                    </a:p>
                  </a:txBody>
                  <a:tcPr/>
                </a:tc>
                <a:tc>
                  <a:txBody>
                    <a:bodyPr/>
                    <a:lstStyle/>
                    <a:p>
                      <a:pPr algn="ctr"/>
                      <a:r>
                        <a:rPr lang="en-US" b="1" dirty="0" err="1" smtClean="0">
                          <a:solidFill>
                            <a:srgbClr val="002060"/>
                          </a:solidFill>
                          <a:latin typeface="Power Geez Unicode1" pitchFamily="2" charset="0"/>
                        </a:rPr>
                        <a:t>የመፍትሔ</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ሀሳቦች</a:t>
                      </a:r>
                      <a:r>
                        <a:rPr lang="en-US" b="1" baseline="0" dirty="0" smtClean="0">
                          <a:solidFill>
                            <a:srgbClr val="002060"/>
                          </a:solidFill>
                          <a:latin typeface="Power Geez Unicode1" pitchFamily="2" charset="0"/>
                        </a:rPr>
                        <a:t> </a:t>
                      </a:r>
                      <a:endParaRPr lang="en-US" b="1" dirty="0">
                        <a:solidFill>
                          <a:srgbClr val="002060"/>
                        </a:solidFill>
                        <a:latin typeface="Power Geez Unicode1" pitchFamily="2" charset="0"/>
                      </a:endParaRPr>
                    </a:p>
                  </a:txBody>
                  <a:tcPr/>
                </a:tc>
              </a:tr>
              <a:tr h="542855">
                <a:tc>
                  <a:txBody>
                    <a:bodyPr/>
                    <a:lstStyle/>
                    <a:p>
                      <a:r>
                        <a:rPr lang="en-US" b="1" dirty="0" smtClean="0">
                          <a:solidFill>
                            <a:srgbClr val="002060"/>
                          </a:solidFill>
                          <a:latin typeface="Power Geez Unicode1" pitchFamily="2" charset="0"/>
                        </a:rPr>
                        <a:t>1</a:t>
                      </a:r>
                      <a:endParaRPr lang="en-US" b="1" dirty="0">
                        <a:solidFill>
                          <a:srgbClr val="002060"/>
                        </a:solidFill>
                        <a:latin typeface="Power Geez Unicode1" pitchFamily="2" charset="0"/>
                      </a:endParaRPr>
                    </a:p>
                  </a:txBody>
                  <a:tcPr/>
                </a:tc>
                <a:tc>
                  <a:txBody>
                    <a:bodyPr/>
                    <a:lstStyle/>
                    <a:p>
                      <a:r>
                        <a:rPr lang="en-US" b="1" dirty="0" err="1" smtClean="0">
                          <a:solidFill>
                            <a:srgbClr val="002060"/>
                          </a:solidFill>
                          <a:latin typeface="Power Geez Unicode1" pitchFamily="2" charset="0"/>
                        </a:rPr>
                        <a:t>የአመለካከት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ችግር</a:t>
                      </a:r>
                      <a:r>
                        <a:rPr lang="en-US" b="1" baseline="0" dirty="0" smtClean="0">
                          <a:solidFill>
                            <a:srgbClr val="002060"/>
                          </a:solidFill>
                          <a:latin typeface="Power Geez Unicode1" pitchFamily="2" charset="0"/>
                        </a:rPr>
                        <a:t> </a:t>
                      </a:r>
                      <a:endParaRPr lang="en-US" b="1" dirty="0">
                        <a:solidFill>
                          <a:srgbClr val="002060"/>
                        </a:solidFill>
                        <a:latin typeface="Power Geez Unicode1" pitchFamily="2" charset="0"/>
                      </a:endParaRPr>
                    </a:p>
                  </a:txBody>
                  <a:tcPr/>
                </a:tc>
                <a:tc>
                  <a:txBody>
                    <a:bodyPr/>
                    <a:lstStyle/>
                    <a:p>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የሰፊውን</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ማህበረሰብ</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አመለካከት</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በመለወጥ</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ቀና</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ማድረግ</a:t>
                      </a:r>
                      <a:r>
                        <a:rPr lang="en-US" b="1" baseline="0" dirty="0" smtClean="0">
                          <a:solidFill>
                            <a:srgbClr val="002060"/>
                          </a:solidFill>
                          <a:latin typeface="Power Geez Unicode1" pitchFamily="2" charset="0"/>
                        </a:rPr>
                        <a:t> </a:t>
                      </a:r>
                      <a:endParaRPr lang="en-US" b="1" dirty="0">
                        <a:solidFill>
                          <a:srgbClr val="002060"/>
                        </a:solidFill>
                        <a:latin typeface="Power Geez Unicode1" pitchFamily="2" charset="0"/>
                      </a:endParaRPr>
                    </a:p>
                  </a:txBody>
                  <a:tcPr/>
                </a:tc>
              </a:tr>
              <a:tr h="542855">
                <a:tc>
                  <a:txBody>
                    <a:bodyPr/>
                    <a:lstStyle/>
                    <a:p>
                      <a:r>
                        <a:rPr lang="en-US" b="1" dirty="0" smtClean="0">
                          <a:solidFill>
                            <a:srgbClr val="002060"/>
                          </a:solidFill>
                          <a:latin typeface="Power Geez Unicode1" pitchFamily="2" charset="0"/>
                        </a:rPr>
                        <a:t>2</a:t>
                      </a:r>
                      <a:endParaRPr lang="en-US" b="1" dirty="0">
                        <a:solidFill>
                          <a:srgbClr val="002060"/>
                        </a:solidFill>
                        <a:latin typeface="Power Geez Unicode1" pitchFamily="2" charset="0"/>
                      </a:endParaRPr>
                    </a:p>
                  </a:txBody>
                  <a:tcPr/>
                </a:tc>
                <a:tc>
                  <a:txBody>
                    <a:bodyPr/>
                    <a:lstStyle/>
                    <a:p>
                      <a:r>
                        <a:rPr lang="en-US" b="1" dirty="0" err="1" smtClean="0">
                          <a:solidFill>
                            <a:srgbClr val="002060"/>
                          </a:solidFill>
                          <a:latin typeface="Power Geez Unicode1" pitchFamily="2" charset="0"/>
                        </a:rPr>
                        <a:t>ምቹ</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ያልሆነ</a:t>
                      </a:r>
                      <a:r>
                        <a:rPr lang="en-US" b="1" baseline="0" dirty="0" smtClean="0">
                          <a:solidFill>
                            <a:srgbClr val="002060"/>
                          </a:solidFill>
                          <a:latin typeface="Power Geez Unicode1" pitchFamily="2" charset="0"/>
                        </a:rPr>
                        <a:t> </a:t>
                      </a:r>
                      <a:r>
                        <a:rPr lang="en-US" b="1" dirty="0" err="1" smtClean="0">
                          <a:solidFill>
                            <a:srgbClr val="002060"/>
                          </a:solidFill>
                          <a:latin typeface="Power Geez Unicode1" pitchFamily="2" charset="0"/>
                        </a:rPr>
                        <a:t>ከባቢ</a:t>
                      </a:r>
                      <a:r>
                        <a:rPr lang="en-US" b="1" baseline="0" dirty="0" smtClean="0">
                          <a:solidFill>
                            <a:srgbClr val="002060"/>
                          </a:solidFill>
                          <a:latin typeface="Power Geez Unicode1" pitchFamily="2" charset="0"/>
                        </a:rPr>
                        <a:t> </a:t>
                      </a:r>
                      <a:endParaRPr lang="en-US" b="1" dirty="0">
                        <a:solidFill>
                          <a:srgbClr val="002060"/>
                        </a:solidFill>
                        <a:latin typeface="Power Geez Unicode1" pitchFamily="2" charset="0"/>
                      </a:endParaRPr>
                    </a:p>
                  </a:txBody>
                  <a:tcPr/>
                </a:tc>
                <a:tc>
                  <a:txBody>
                    <a:bodyPr/>
                    <a:lstStyle/>
                    <a:p>
                      <a:r>
                        <a:rPr lang="en-US" b="1" dirty="0" err="1" smtClean="0">
                          <a:solidFill>
                            <a:srgbClr val="002060"/>
                          </a:solidFill>
                          <a:latin typeface="Power Geez Unicode1" pitchFamily="2" charset="0"/>
                        </a:rPr>
                        <a:t>መንገዶች</a:t>
                      </a:r>
                      <a:r>
                        <a:rPr lang="en-US" b="1" dirty="0" smtClean="0">
                          <a:solidFill>
                            <a:srgbClr val="002060"/>
                          </a:solidFill>
                          <a:latin typeface="Power Geez Unicode1" pitchFamily="2" charset="0"/>
                        </a:rPr>
                        <a:t>፣</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ሕንፃዎች</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በአጠቃላይ</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ሁሉም</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ካባቢ</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ለአካል</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ጉዳተኛ</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ወገኖቻችን</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ምቹ</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እንዲሆን</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ማድረግ</a:t>
                      </a:r>
                      <a:r>
                        <a:rPr lang="en-US" b="1" baseline="0" dirty="0" smtClean="0">
                          <a:solidFill>
                            <a:srgbClr val="002060"/>
                          </a:solidFill>
                          <a:latin typeface="Power Geez Unicode1" pitchFamily="2" charset="0"/>
                        </a:rPr>
                        <a:t> </a:t>
                      </a:r>
                      <a:endParaRPr lang="en-US" b="1" dirty="0">
                        <a:solidFill>
                          <a:srgbClr val="002060"/>
                        </a:solidFill>
                        <a:latin typeface="Power Geez Unicode1" pitchFamily="2" charset="0"/>
                      </a:endParaRPr>
                    </a:p>
                  </a:txBody>
                  <a:tcPr/>
                </a:tc>
              </a:tr>
              <a:tr h="542855">
                <a:tc>
                  <a:txBody>
                    <a:bodyPr/>
                    <a:lstStyle/>
                    <a:p>
                      <a:r>
                        <a:rPr lang="en-US" b="1" dirty="0" smtClean="0">
                          <a:solidFill>
                            <a:srgbClr val="002060"/>
                          </a:solidFill>
                          <a:latin typeface="Power Geez Unicode1" pitchFamily="2" charset="0"/>
                        </a:rPr>
                        <a:t>3</a:t>
                      </a:r>
                      <a:endParaRPr lang="en-US" b="1" dirty="0">
                        <a:solidFill>
                          <a:srgbClr val="002060"/>
                        </a:solidFill>
                        <a:latin typeface="Power Geez Unicode1" pitchFamily="2" charset="0"/>
                      </a:endParaRPr>
                    </a:p>
                  </a:txBody>
                  <a:tcPr/>
                </a:tc>
                <a:tc>
                  <a:txBody>
                    <a:bodyPr/>
                    <a:lstStyle/>
                    <a:p>
                      <a:r>
                        <a:rPr lang="en-US" b="1" dirty="0" err="1" smtClean="0">
                          <a:solidFill>
                            <a:srgbClr val="002060"/>
                          </a:solidFill>
                          <a:latin typeface="Power Geez Unicode1" pitchFamily="2" charset="0"/>
                        </a:rPr>
                        <a:t>የተግባቦት</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እክል</a:t>
                      </a:r>
                      <a:endParaRPr lang="en-US" b="1" dirty="0">
                        <a:solidFill>
                          <a:srgbClr val="002060"/>
                        </a:solidFill>
                        <a:latin typeface="Power Geez Unicode1" pitchFamily="2" charset="0"/>
                      </a:endParaRPr>
                    </a:p>
                  </a:txBody>
                  <a:tcPr/>
                </a:tc>
                <a:tc>
                  <a:txBody>
                    <a:bodyPr/>
                    <a:lstStyle/>
                    <a:p>
                      <a:r>
                        <a:rPr lang="en-US" b="1" dirty="0" err="1" smtClean="0">
                          <a:solidFill>
                            <a:srgbClr val="002060"/>
                          </a:solidFill>
                          <a:latin typeface="Power Geez Unicode1" pitchFamily="2" charset="0"/>
                        </a:rPr>
                        <a:t>የምልክት</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ቁዋንቁዋን</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ብሬልንና</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ሌሎች</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የቴክኖሎጂ</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አማራጮችን</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በመጠቀም</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ውጤታማ</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ተግባቦት</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እንዲኖር</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ማስቻል</a:t>
                      </a:r>
                      <a:r>
                        <a:rPr lang="en-US" b="1" baseline="0" dirty="0" smtClean="0">
                          <a:solidFill>
                            <a:srgbClr val="002060"/>
                          </a:solidFill>
                          <a:latin typeface="Power Geez Unicode1" pitchFamily="2" charset="0"/>
                        </a:rPr>
                        <a:t> </a:t>
                      </a:r>
                      <a:endParaRPr lang="en-US" b="1" dirty="0">
                        <a:solidFill>
                          <a:srgbClr val="002060"/>
                        </a:solidFill>
                        <a:latin typeface="Power Geez Unicode1" pitchFamily="2" charset="0"/>
                      </a:endParaRPr>
                    </a:p>
                  </a:txBody>
                  <a:tcPr/>
                </a:tc>
              </a:tr>
              <a:tr h="542855">
                <a:tc>
                  <a:txBody>
                    <a:bodyPr/>
                    <a:lstStyle/>
                    <a:p>
                      <a:r>
                        <a:rPr lang="en-US" b="1" dirty="0" smtClean="0">
                          <a:solidFill>
                            <a:srgbClr val="002060"/>
                          </a:solidFill>
                          <a:latin typeface="Power Geez Unicode1" pitchFamily="2" charset="0"/>
                        </a:rPr>
                        <a:t>4</a:t>
                      </a:r>
                      <a:endParaRPr lang="en-US" b="1" dirty="0">
                        <a:solidFill>
                          <a:srgbClr val="002060"/>
                        </a:solidFill>
                        <a:latin typeface="Power Geez Unicode1" pitchFamily="2" charset="0"/>
                      </a:endParaRPr>
                    </a:p>
                  </a:txBody>
                  <a:tcPr/>
                </a:tc>
                <a:tc>
                  <a:txBody>
                    <a:bodyPr/>
                    <a:lstStyle/>
                    <a:p>
                      <a:r>
                        <a:rPr lang="en-US" b="1" dirty="0" err="1" smtClean="0">
                          <a:solidFill>
                            <a:srgbClr val="002060"/>
                          </a:solidFill>
                          <a:latin typeface="Power Geez Unicode1" pitchFamily="2" charset="0"/>
                        </a:rPr>
                        <a:t>የቴክኖሎጂ</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መሰናክል</a:t>
                      </a:r>
                      <a:r>
                        <a:rPr lang="en-US" b="1" baseline="0" dirty="0" smtClean="0">
                          <a:solidFill>
                            <a:srgbClr val="002060"/>
                          </a:solidFill>
                          <a:latin typeface="Power Geez Unicode1" pitchFamily="2" charset="0"/>
                        </a:rPr>
                        <a:t> </a:t>
                      </a:r>
                      <a:endParaRPr lang="en-US" b="1" dirty="0">
                        <a:solidFill>
                          <a:srgbClr val="002060"/>
                        </a:solidFill>
                        <a:latin typeface="Power Geez Unicode1" pitchFamily="2" charset="0"/>
                      </a:endParaRPr>
                    </a:p>
                  </a:txBody>
                  <a:tcPr/>
                </a:tc>
                <a:tc>
                  <a:txBody>
                    <a:bodyPr/>
                    <a:lstStyle/>
                    <a:p>
                      <a:r>
                        <a:rPr lang="en-US" b="1" dirty="0" smtClean="0">
                          <a:solidFill>
                            <a:srgbClr val="002060"/>
                          </a:solidFill>
                          <a:latin typeface="Power Geez Unicode1" pitchFamily="2" charset="0"/>
                        </a:rPr>
                        <a:t>አካል</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ጉዳተኞችን</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ዘመኑን</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ከዋጀ</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ቴክኖሎጂ</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ጋር</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በማቀራረብ</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ተጠቃሚነታቸውን</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ማረጋገጥ</a:t>
                      </a:r>
                      <a:r>
                        <a:rPr lang="en-US" b="1" baseline="0" dirty="0" smtClean="0">
                          <a:solidFill>
                            <a:srgbClr val="002060"/>
                          </a:solidFill>
                          <a:latin typeface="Power Geez Unicode1" pitchFamily="2" charset="0"/>
                        </a:rPr>
                        <a:t> </a:t>
                      </a:r>
                      <a:endParaRPr lang="en-US" b="1" dirty="0">
                        <a:solidFill>
                          <a:srgbClr val="002060"/>
                        </a:solidFill>
                        <a:latin typeface="Power Geez Unicode1" pitchFamily="2" charset="0"/>
                      </a:endParaRPr>
                    </a:p>
                  </a:txBody>
                  <a:tcPr/>
                </a:tc>
              </a:tr>
              <a:tr h="542855">
                <a:tc>
                  <a:txBody>
                    <a:bodyPr/>
                    <a:lstStyle/>
                    <a:p>
                      <a:r>
                        <a:rPr lang="en-US" b="1" dirty="0" smtClean="0">
                          <a:solidFill>
                            <a:srgbClr val="002060"/>
                          </a:solidFill>
                          <a:latin typeface="Power Geez Unicode1" pitchFamily="2" charset="0"/>
                        </a:rPr>
                        <a:t>5</a:t>
                      </a:r>
                      <a:endParaRPr lang="en-US" b="1" dirty="0">
                        <a:solidFill>
                          <a:srgbClr val="002060"/>
                        </a:solidFill>
                        <a:latin typeface="Power Geez Unicode1" pitchFamily="2" charset="0"/>
                      </a:endParaRPr>
                    </a:p>
                  </a:txBody>
                  <a:tcPr/>
                </a:tc>
                <a:tc>
                  <a:txBody>
                    <a:bodyPr/>
                    <a:lstStyle/>
                    <a:p>
                      <a:r>
                        <a:rPr lang="en-US" b="1" dirty="0" err="1" smtClean="0">
                          <a:solidFill>
                            <a:srgbClr val="002060"/>
                          </a:solidFill>
                          <a:latin typeface="Power Geez Unicode1" pitchFamily="2" charset="0"/>
                        </a:rPr>
                        <a:t>ተቁዋማዊ</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አክል</a:t>
                      </a:r>
                      <a:r>
                        <a:rPr lang="en-US" b="1" baseline="0" dirty="0" smtClean="0">
                          <a:solidFill>
                            <a:srgbClr val="002060"/>
                          </a:solidFill>
                          <a:latin typeface="Power Geez Unicode1" pitchFamily="2" charset="0"/>
                        </a:rPr>
                        <a:t> </a:t>
                      </a:r>
                      <a:endParaRPr lang="en-US" b="1" dirty="0">
                        <a:solidFill>
                          <a:srgbClr val="002060"/>
                        </a:solidFill>
                        <a:latin typeface="Power Geez Unicode1" pitchFamily="2" charset="0"/>
                      </a:endParaRPr>
                    </a:p>
                  </a:txBody>
                  <a:tcPr/>
                </a:tc>
                <a:tc>
                  <a:txBody>
                    <a:bodyPr/>
                    <a:lstStyle/>
                    <a:p>
                      <a:r>
                        <a:rPr lang="en-US" b="1" dirty="0" err="1" smtClean="0">
                          <a:solidFill>
                            <a:srgbClr val="002060"/>
                          </a:solidFill>
                          <a:latin typeface="Power Geez Unicode1" pitchFamily="2" charset="0"/>
                        </a:rPr>
                        <a:t>የተቁዋማትን</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አደረጃጀትና</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አሰራር</a:t>
                      </a:r>
                      <a:r>
                        <a:rPr lang="en-US" b="1" baseline="0" dirty="0" smtClean="0">
                          <a:solidFill>
                            <a:srgbClr val="002060"/>
                          </a:solidFill>
                          <a:latin typeface="Power Geez Unicode1" pitchFamily="2" charset="0"/>
                        </a:rPr>
                        <a:t> አካል </a:t>
                      </a:r>
                      <a:r>
                        <a:rPr lang="en-US" b="1" baseline="0" dirty="0" err="1" smtClean="0">
                          <a:solidFill>
                            <a:srgbClr val="002060"/>
                          </a:solidFill>
                          <a:latin typeface="Power Geez Unicode1" pitchFamily="2" charset="0"/>
                        </a:rPr>
                        <a:t>ጉዳት</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ተስማሚ</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ማድረግ</a:t>
                      </a:r>
                      <a:r>
                        <a:rPr lang="en-US" b="1" baseline="0" dirty="0" smtClean="0">
                          <a:solidFill>
                            <a:srgbClr val="002060"/>
                          </a:solidFill>
                          <a:latin typeface="Power Geez Unicode1" pitchFamily="2" charset="0"/>
                        </a:rPr>
                        <a:t> </a:t>
                      </a:r>
                      <a:endParaRPr lang="en-US" b="1" dirty="0">
                        <a:solidFill>
                          <a:srgbClr val="002060"/>
                        </a:solidFill>
                        <a:latin typeface="Power Geez Unicode1" pitchFamily="2" charset="0"/>
                      </a:endParaRPr>
                    </a:p>
                  </a:txBody>
                  <a:tcPr/>
                </a:tc>
              </a:tr>
              <a:tr h="542855">
                <a:tc>
                  <a:txBody>
                    <a:bodyPr/>
                    <a:lstStyle/>
                    <a:p>
                      <a:r>
                        <a:rPr lang="en-US" b="1" dirty="0" smtClean="0">
                          <a:solidFill>
                            <a:srgbClr val="002060"/>
                          </a:solidFill>
                          <a:latin typeface="Power Geez Unicode1" pitchFamily="2" charset="0"/>
                        </a:rPr>
                        <a:t>6</a:t>
                      </a:r>
                      <a:endParaRPr lang="en-US" b="1" dirty="0">
                        <a:solidFill>
                          <a:srgbClr val="002060"/>
                        </a:solidFill>
                        <a:latin typeface="Power Geez Unicode1" pitchFamily="2" charset="0"/>
                      </a:endParaRPr>
                    </a:p>
                  </a:txBody>
                  <a:tcPr/>
                </a:tc>
                <a:tc>
                  <a:txBody>
                    <a:bodyPr/>
                    <a:lstStyle/>
                    <a:p>
                      <a:r>
                        <a:rPr lang="en-US" b="1" dirty="0" err="1" smtClean="0">
                          <a:solidFill>
                            <a:srgbClr val="002060"/>
                          </a:solidFill>
                          <a:latin typeface="Power Geez Unicode1" pitchFamily="2" charset="0"/>
                        </a:rPr>
                        <a:t>የሕግና</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ፖሊሲ</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መሰናክል</a:t>
                      </a:r>
                      <a:r>
                        <a:rPr lang="en-US" b="1" baseline="0" dirty="0" smtClean="0">
                          <a:solidFill>
                            <a:srgbClr val="002060"/>
                          </a:solidFill>
                          <a:latin typeface="Power Geez Unicode1" pitchFamily="2" charset="0"/>
                        </a:rPr>
                        <a:t> </a:t>
                      </a:r>
                      <a:endParaRPr lang="en-US" b="1" dirty="0">
                        <a:solidFill>
                          <a:srgbClr val="002060"/>
                        </a:solidFill>
                        <a:latin typeface="Power Geez Unicode1" pitchFamily="2" charset="0"/>
                      </a:endParaRPr>
                    </a:p>
                  </a:txBody>
                  <a:tcPr/>
                </a:tc>
                <a:tc>
                  <a:txBody>
                    <a:bodyPr/>
                    <a:lstStyle/>
                    <a:p>
                      <a:r>
                        <a:rPr lang="en-US" b="1" dirty="0" smtClean="0">
                          <a:solidFill>
                            <a:srgbClr val="002060"/>
                          </a:solidFill>
                          <a:latin typeface="Power Geez Unicode1" pitchFamily="2" charset="0"/>
                        </a:rPr>
                        <a:t>አካል</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ጉዳት</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ተስማሚ</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ሕጎችና</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ፖሊሲዎች</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እንዲኖሩና</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ተፈፃሚ</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አንዲሆኑ</a:t>
                      </a:r>
                      <a:r>
                        <a:rPr lang="en-US" b="1" baseline="0" dirty="0" smtClean="0">
                          <a:solidFill>
                            <a:srgbClr val="002060"/>
                          </a:solidFill>
                          <a:latin typeface="Power Geez Unicode1" pitchFamily="2" charset="0"/>
                        </a:rPr>
                        <a:t> </a:t>
                      </a:r>
                      <a:r>
                        <a:rPr lang="en-US" b="1" baseline="0" dirty="0" err="1" smtClean="0">
                          <a:solidFill>
                            <a:srgbClr val="002060"/>
                          </a:solidFill>
                          <a:latin typeface="Power Geez Unicode1" pitchFamily="2" charset="0"/>
                        </a:rPr>
                        <a:t>ማስቻል</a:t>
                      </a:r>
                      <a:r>
                        <a:rPr lang="en-US" b="1" baseline="0" dirty="0" smtClean="0">
                          <a:solidFill>
                            <a:srgbClr val="002060"/>
                          </a:solidFill>
                          <a:latin typeface="Power Geez Unicode1" pitchFamily="2" charset="0"/>
                        </a:rPr>
                        <a:t>  </a:t>
                      </a:r>
                      <a:endParaRPr lang="en-US" b="1" dirty="0">
                        <a:solidFill>
                          <a:srgbClr val="002060"/>
                        </a:solidFill>
                        <a:latin typeface="Power Geez Unicode1" pitchFamily="2" charset="0"/>
                      </a:endParaRPr>
                    </a:p>
                  </a:txBody>
                  <a:tcPr/>
                </a:tc>
              </a:tr>
            </a:tbl>
          </a:graphicData>
        </a:graphic>
      </p:graphicFrame>
      <p:sp>
        <p:nvSpPr>
          <p:cNvPr id="6" name="Title 1"/>
          <p:cNvSpPr>
            <a:spLocks noGrp="1"/>
          </p:cNvSpPr>
          <p:nvPr>
            <p:ph type="title"/>
          </p:nvPr>
        </p:nvSpPr>
        <p:spPr>
          <a:xfrm>
            <a:off x="609600" y="320040"/>
            <a:ext cx="11262360" cy="1143000"/>
          </a:xfrm>
        </p:spPr>
        <p:txBody>
          <a:bodyPr>
            <a:noAutofit/>
          </a:bodyPr>
          <a:lstStyle/>
          <a:p>
            <a:pPr algn="ctr"/>
            <a:r>
              <a:rPr lang="en-US" sz="4400" dirty="0" err="1" smtClean="0">
                <a:ln w="500">
                  <a:solidFill>
                    <a:srgbClr val="B13F9A">
                      <a:shade val="20000"/>
                      <a:satMod val="120000"/>
                    </a:srgbClr>
                  </a:solidFill>
                </a:ln>
                <a:solidFill>
                  <a:srgbClr val="00B050"/>
                </a:solidFill>
                <a:latin typeface="Power Geez Unicode1"/>
                <a:ea typeface="Times New Roman"/>
                <a:cs typeface="Times New Roman"/>
              </a:rPr>
              <a:t>ለአካል</a:t>
            </a:r>
            <a:r>
              <a:rPr lang="en-US" sz="4400" dirty="0" smtClean="0">
                <a:ln w="500">
                  <a:solidFill>
                    <a:srgbClr val="B13F9A">
                      <a:shade val="20000"/>
                      <a:satMod val="120000"/>
                    </a:srgbClr>
                  </a:solidFill>
                </a:ln>
                <a:solidFill>
                  <a:srgbClr val="00B050"/>
                </a:solidFill>
                <a:latin typeface="Power Geez Unicode1"/>
                <a:ea typeface="Times New Roman"/>
                <a:cs typeface="Times New Roman"/>
              </a:rPr>
              <a:t> </a:t>
            </a:r>
            <a:r>
              <a:rPr lang="en-US" sz="4400" dirty="0" err="1" smtClean="0">
                <a:ln w="500">
                  <a:solidFill>
                    <a:srgbClr val="B13F9A">
                      <a:shade val="20000"/>
                      <a:satMod val="120000"/>
                    </a:srgbClr>
                  </a:solidFill>
                </a:ln>
                <a:solidFill>
                  <a:srgbClr val="00B050"/>
                </a:solidFill>
                <a:latin typeface="Power Geez Unicode1"/>
                <a:ea typeface="Times New Roman"/>
                <a:cs typeface="Times New Roman"/>
              </a:rPr>
              <a:t>ጉዳተኝነት</a:t>
            </a:r>
            <a:r>
              <a:rPr lang="en-US" sz="4400" dirty="0" smtClean="0">
                <a:ln w="500">
                  <a:solidFill>
                    <a:srgbClr val="B13F9A">
                      <a:shade val="20000"/>
                      <a:satMod val="120000"/>
                    </a:srgbClr>
                  </a:solidFill>
                </a:ln>
                <a:solidFill>
                  <a:srgbClr val="00B050"/>
                </a:solidFill>
                <a:latin typeface="Power Geez Unicode1"/>
                <a:ea typeface="Times New Roman"/>
                <a:cs typeface="Times New Roman"/>
              </a:rPr>
              <a:t> </a:t>
            </a:r>
            <a:r>
              <a:rPr lang="en-US" sz="4400" dirty="0" err="1" smtClean="0">
                <a:ln w="500">
                  <a:solidFill>
                    <a:srgbClr val="B13F9A">
                      <a:shade val="20000"/>
                      <a:satMod val="120000"/>
                    </a:srgbClr>
                  </a:solidFill>
                </a:ln>
                <a:solidFill>
                  <a:srgbClr val="00B050"/>
                </a:solidFill>
                <a:latin typeface="Power Geez Unicode1"/>
                <a:ea typeface="Times New Roman"/>
                <a:cs typeface="Times New Roman"/>
              </a:rPr>
              <a:t>አጋላጭ</a:t>
            </a:r>
            <a:r>
              <a:rPr lang="en-US" sz="4400" dirty="0" smtClean="0">
                <a:ln w="500">
                  <a:solidFill>
                    <a:srgbClr val="B13F9A">
                      <a:shade val="20000"/>
                      <a:satMod val="120000"/>
                    </a:srgbClr>
                  </a:solidFill>
                </a:ln>
                <a:solidFill>
                  <a:srgbClr val="00B050"/>
                </a:solidFill>
                <a:latin typeface="Power Geez Unicode1"/>
                <a:ea typeface="Times New Roman"/>
                <a:cs typeface="Times New Roman"/>
              </a:rPr>
              <a:t> </a:t>
            </a:r>
            <a:r>
              <a:rPr lang="en-US" sz="4400" dirty="0" err="1" smtClean="0">
                <a:ln w="500">
                  <a:solidFill>
                    <a:srgbClr val="B13F9A">
                      <a:shade val="20000"/>
                      <a:satMod val="120000"/>
                    </a:srgbClr>
                  </a:solidFill>
                </a:ln>
                <a:solidFill>
                  <a:srgbClr val="00B050"/>
                </a:solidFill>
                <a:latin typeface="Power Geez Unicode1"/>
                <a:ea typeface="Times New Roman"/>
                <a:cs typeface="Times New Roman"/>
              </a:rPr>
              <a:t>የሆኑ</a:t>
            </a:r>
            <a:r>
              <a:rPr lang="en-US" sz="4400" dirty="0">
                <a:ln w="500">
                  <a:solidFill>
                    <a:srgbClr val="B13F9A">
                      <a:shade val="20000"/>
                      <a:satMod val="120000"/>
                    </a:srgbClr>
                  </a:solidFill>
                </a:ln>
                <a:solidFill>
                  <a:srgbClr val="00B050"/>
                </a:solidFill>
                <a:latin typeface="Power Geez Unicode1"/>
                <a:ea typeface="Times New Roman"/>
                <a:cs typeface="Times New Roman"/>
              </a:rPr>
              <a:t> </a:t>
            </a:r>
            <a:r>
              <a:rPr lang="en-US" sz="4400" dirty="0" err="1" smtClean="0">
                <a:ln w="500">
                  <a:solidFill>
                    <a:srgbClr val="B13F9A">
                      <a:shade val="20000"/>
                      <a:satMod val="120000"/>
                    </a:srgbClr>
                  </a:solidFill>
                </a:ln>
                <a:solidFill>
                  <a:srgbClr val="00B050"/>
                </a:solidFill>
                <a:latin typeface="Power Geez Unicode1"/>
                <a:ea typeface="Times New Roman"/>
                <a:cs typeface="Times New Roman"/>
              </a:rPr>
              <a:t>መሰናክሎችና</a:t>
            </a:r>
            <a:r>
              <a:rPr lang="en-US" sz="4400" dirty="0" smtClean="0">
                <a:ln w="500">
                  <a:solidFill>
                    <a:srgbClr val="B13F9A">
                      <a:shade val="20000"/>
                      <a:satMod val="120000"/>
                    </a:srgbClr>
                  </a:solidFill>
                </a:ln>
                <a:solidFill>
                  <a:srgbClr val="00B050"/>
                </a:solidFill>
                <a:latin typeface="Power Geez Unicode1"/>
                <a:ea typeface="Times New Roman"/>
                <a:cs typeface="Times New Roman"/>
              </a:rPr>
              <a:t> </a:t>
            </a:r>
            <a:r>
              <a:rPr lang="en-US" sz="4400" dirty="0" err="1" smtClean="0">
                <a:ln w="500">
                  <a:solidFill>
                    <a:srgbClr val="B13F9A">
                      <a:shade val="20000"/>
                      <a:satMod val="120000"/>
                    </a:srgbClr>
                  </a:solidFill>
                </a:ln>
                <a:solidFill>
                  <a:srgbClr val="00B050"/>
                </a:solidFill>
                <a:latin typeface="Power Geez Unicode1"/>
                <a:ea typeface="Times New Roman"/>
                <a:cs typeface="Times New Roman"/>
              </a:rPr>
              <a:t>መፍትሔዎቻቸው</a:t>
            </a:r>
            <a:r>
              <a:rPr lang="en-US" sz="4400" dirty="0" smtClean="0">
                <a:ln w="500">
                  <a:solidFill>
                    <a:srgbClr val="B13F9A">
                      <a:shade val="20000"/>
                      <a:satMod val="120000"/>
                    </a:srgbClr>
                  </a:solidFill>
                </a:ln>
                <a:solidFill>
                  <a:srgbClr val="00B050"/>
                </a:solidFill>
                <a:latin typeface="Power Geez Unicode1"/>
                <a:ea typeface="Times New Roman"/>
                <a:cs typeface="Times New Roman"/>
              </a:rPr>
              <a:t>     </a:t>
            </a:r>
            <a:endParaRPr lang="en-US" sz="3600" dirty="0"/>
          </a:p>
        </p:txBody>
      </p:sp>
    </p:spTree>
    <p:extLst>
      <p:ext uri="{BB962C8B-B14F-4D97-AF65-F5344CB8AC3E}">
        <p14:creationId xmlns:p14="http://schemas.microsoft.com/office/powerpoint/2010/main" val="2773264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292840" cy="1143000"/>
          </a:xfrm>
        </p:spPr>
        <p:txBody>
          <a:bodyPr>
            <a:noAutofit/>
          </a:bodyPr>
          <a:lstStyle/>
          <a:p>
            <a:pPr algn="ctr"/>
            <a:r>
              <a:rPr lang="en-US" sz="9600" dirty="0" err="1" smtClean="0">
                <a:solidFill>
                  <a:srgbClr val="00B050"/>
                </a:solidFill>
                <a:latin typeface="Power Geez Unicode1" pitchFamily="2" charset="0"/>
              </a:rPr>
              <a:t>ሰውን</a:t>
            </a:r>
            <a:r>
              <a:rPr lang="en-US" sz="9600" dirty="0" smtClean="0">
                <a:solidFill>
                  <a:srgbClr val="00B050"/>
                </a:solidFill>
                <a:latin typeface="Power Geez Unicode1" pitchFamily="2" charset="0"/>
              </a:rPr>
              <a:t> </a:t>
            </a:r>
            <a:r>
              <a:rPr lang="en-US" sz="9600" dirty="0" err="1" smtClean="0">
                <a:solidFill>
                  <a:srgbClr val="00B050"/>
                </a:solidFill>
                <a:latin typeface="Power Geez Unicode1" pitchFamily="2" charset="0"/>
              </a:rPr>
              <a:t>መረዳት</a:t>
            </a:r>
            <a:r>
              <a:rPr lang="en-US" sz="9600" dirty="0" smtClean="0">
                <a:solidFill>
                  <a:srgbClr val="00B050"/>
                </a:solidFill>
                <a:latin typeface="Power Geez Unicode1" pitchFamily="2" charset="0"/>
              </a:rPr>
              <a:t> </a:t>
            </a:r>
            <a:endParaRPr lang="en-US" sz="9600" dirty="0">
              <a:solidFill>
                <a:srgbClr val="00B050"/>
              </a:solidFill>
              <a:latin typeface="Power Geez Unicode1" pitchFamily="2" charset="0"/>
            </a:endParaRPr>
          </a:p>
        </p:txBody>
      </p:sp>
      <p:sp>
        <p:nvSpPr>
          <p:cNvPr id="3" name="Content Placeholder 2"/>
          <p:cNvSpPr>
            <a:spLocks noGrp="1"/>
          </p:cNvSpPr>
          <p:nvPr>
            <p:ph idx="1"/>
          </p:nvPr>
        </p:nvSpPr>
        <p:spPr>
          <a:xfrm>
            <a:off x="609600" y="1609416"/>
            <a:ext cx="11140440" cy="4846320"/>
          </a:xfrm>
        </p:spPr>
        <p:txBody>
          <a:bodyPr>
            <a:normAutofit/>
          </a:bodyPr>
          <a:lstStyle/>
          <a:p>
            <a:pPr marL="742950" indent="-742950">
              <a:buFont typeface="+mj-lt"/>
              <a:buAutoNum type="arabicPeriod"/>
            </a:pPr>
            <a:r>
              <a:rPr lang="en-US" sz="4800" b="1" dirty="0" smtClean="0">
                <a:solidFill>
                  <a:srgbClr val="002060"/>
                </a:solidFill>
                <a:latin typeface="Power Geez Unicode1" pitchFamily="2" charset="0"/>
              </a:rPr>
              <a:t>ሰውን </a:t>
            </a:r>
            <a:r>
              <a:rPr lang="en-US" sz="4800" b="1" dirty="0" err="1" smtClean="0">
                <a:solidFill>
                  <a:srgbClr val="002060"/>
                </a:solidFill>
                <a:latin typeface="Power Geez Unicode1" pitchFamily="2" charset="0"/>
              </a:rPr>
              <a:t>በአንድ</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ቃል</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ግለፁ</a:t>
            </a:r>
            <a:endParaRPr lang="en-US" sz="4800" b="1" dirty="0" smtClean="0">
              <a:solidFill>
                <a:srgbClr val="002060"/>
              </a:solidFill>
              <a:latin typeface="Power Geez Unicode1" pitchFamily="2" charset="0"/>
            </a:endParaRPr>
          </a:p>
          <a:p>
            <a:pPr marL="742950" indent="-742950">
              <a:buFont typeface="+mj-lt"/>
              <a:buAutoNum type="arabicPeriod"/>
            </a:pPr>
            <a:r>
              <a:rPr lang="am-ET" sz="4800" b="1" dirty="0" smtClean="0">
                <a:solidFill>
                  <a:srgbClr val="002060"/>
                </a:solidFill>
                <a:latin typeface="Power Geez Unicode1" pitchFamily="2" charset="0"/>
              </a:rPr>
              <a:t>አካል </a:t>
            </a:r>
            <a:r>
              <a:rPr lang="am-ET" sz="4800" b="1" dirty="0">
                <a:solidFill>
                  <a:srgbClr val="002060"/>
                </a:solidFill>
                <a:latin typeface="Power Geez Unicode1" pitchFamily="2" charset="0"/>
              </a:rPr>
              <a:t>ጉዳተኛን ሰው በአንድ ቃል </a:t>
            </a:r>
            <a:r>
              <a:rPr lang="am-ET" sz="4800" b="1" dirty="0" smtClean="0">
                <a:solidFill>
                  <a:srgbClr val="002060"/>
                </a:solidFill>
                <a:latin typeface="Power Geez Unicode1" pitchFamily="2" charset="0"/>
              </a:rPr>
              <a:t>ግለፁ</a:t>
            </a:r>
            <a:endParaRPr lang="en-US" sz="4800" b="1" dirty="0" smtClean="0">
              <a:solidFill>
                <a:srgbClr val="002060"/>
              </a:solidFill>
              <a:latin typeface="Power Geez Unicode1" pitchFamily="2" charset="0"/>
            </a:endParaRPr>
          </a:p>
          <a:p>
            <a:pPr marL="742950" indent="-742950">
              <a:buFont typeface="+mj-lt"/>
              <a:buAutoNum type="arabicPeriod"/>
            </a:pPr>
            <a:r>
              <a:rPr lang="am-ET" sz="4800" b="1" dirty="0" smtClean="0">
                <a:solidFill>
                  <a:srgbClr val="002060"/>
                </a:solidFill>
                <a:latin typeface="Power Geez Unicode1" pitchFamily="2" charset="0"/>
              </a:rPr>
              <a:t>ጉዳት </a:t>
            </a:r>
            <a:r>
              <a:rPr lang="am-ET" sz="4800" b="1" dirty="0">
                <a:solidFill>
                  <a:srgbClr val="002060"/>
                </a:solidFill>
                <a:latin typeface="Power Geez Unicode1" pitchFamily="2" charset="0"/>
              </a:rPr>
              <a:t>አልባን ሰው በአንድ </a:t>
            </a:r>
            <a:r>
              <a:rPr lang="am-ET" sz="4800" b="1" dirty="0" smtClean="0">
                <a:solidFill>
                  <a:srgbClr val="002060"/>
                </a:solidFill>
                <a:latin typeface="Power Geez Unicode1" pitchFamily="2" charset="0"/>
              </a:rPr>
              <a:t>ቃል</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ግለፁ</a:t>
            </a:r>
            <a:endParaRPr lang="en-US" sz="4800" b="1" dirty="0">
              <a:solidFill>
                <a:srgbClr val="002060"/>
              </a:solidFill>
              <a:latin typeface="Power Geez Unicode1" pitchFamily="2" charset="0"/>
            </a:endParaRPr>
          </a:p>
        </p:txBody>
      </p:sp>
    </p:spTree>
    <p:extLst>
      <p:ext uri="{BB962C8B-B14F-4D97-AF65-F5344CB8AC3E}">
        <p14:creationId xmlns:p14="http://schemas.microsoft.com/office/powerpoint/2010/main" val="2821883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121920"/>
            <a:ext cx="12070080" cy="6583680"/>
          </a:xfrm>
        </p:spPr>
        <p:style>
          <a:lnRef idx="0">
            <a:schemeClr val="accent4"/>
          </a:lnRef>
          <a:fillRef idx="3">
            <a:schemeClr val="accent4"/>
          </a:fillRef>
          <a:effectRef idx="3">
            <a:schemeClr val="accent4"/>
          </a:effectRef>
          <a:fontRef idx="minor">
            <a:schemeClr val="lt1"/>
          </a:fontRef>
        </p:style>
        <p:txBody>
          <a:bodyPr>
            <a:normAutofit fontScale="5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endPar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endParaRPr>
          </a:p>
          <a:p>
            <a:pPr marL="0" indent="0" algn="ctr">
              <a:buNone/>
            </a:pP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በአዲስ</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አበባ</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ሴቶች</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ሕፃናትና</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ማህበራዊ</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ጉዳይ</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ቢሮ</a:t>
            </a:r>
            <a:r>
              <a:rPr lang="en-US" sz="5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endPar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endParaRPr>
          </a:p>
          <a:p>
            <a:pPr marL="0" indent="0" algn="ctr">
              <a:buNone/>
            </a:pPr>
            <a:endPar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endParaRPr>
          </a:p>
          <a:p>
            <a:pPr marL="0" indent="0" algn="ctr">
              <a:buNone/>
            </a:pP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የአካል</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ጉዳተኞችና</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አረጋውያን</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ማስተባበሪያና</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መከታተያ</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ዳይሬክቶሬት</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የተዘጋጀ</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p>
          <a:p>
            <a:pPr marL="0" indent="0" algn="ctr">
              <a:buNone/>
            </a:pPr>
            <a:endParaRPr lang="en-US" sz="5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endParaRPr>
          </a:p>
          <a:p>
            <a:pPr marL="0" indent="0" algn="ctr">
              <a:buNone/>
            </a:pP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አካል</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ጉዳተኞችንና</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አረጋውያንን</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የተመለከቱ</a:t>
            </a:r>
            <a:r>
              <a:rPr lang="en-US" sz="5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የሕግ</a:t>
            </a:r>
            <a:r>
              <a:rPr lang="en-US" sz="5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ማዕቀፎችና</a:t>
            </a:r>
            <a:r>
              <a:rPr lang="en-US" sz="51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ፖሊሲዮች</a:t>
            </a:r>
            <a:endPar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endParaRPr>
          </a:p>
          <a:p>
            <a:pPr marL="0" indent="0" algn="ctr">
              <a:buNone/>
            </a:pPr>
            <a:endPar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endParaRPr>
          </a:p>
          <a:p>
            <a:pPr marL="0" indent="0" algn="ctr">
              <a:buNone/>
            </a:pP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የአሰልጣኞች</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ስልጠና</a:t>
            </a:r>
            <a:r>
              <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rPr>
              <a:t> </a:t>
            </a:r>
          </a:p>
          <a:p>
            <a:pPr marL="0" indent="0" algn="ctr">
              <a:buNone/>
            </a:pPr>
            <a:endParaRPr lang="en-US" sz="51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Power Geez Unicode1" pitchFamily="2" charset="0"/>
            </a:endParaRPr>
          </a:p>
          <a:p>
            <a:pPr marL="0" indent="0" algn="ctr">
              <a:buNone/>
            </a:pPr>
            <a:r>
              <a:rPr lang="en-US" sz="5100" b="1" spc="50" dirty="0" err="1" smtClean="0">
                <a:ln w="11430"/>
                <a:solidFill>
                  <a:srgbClr val="FF0000"/>
                </a:solidFill>
                <a:effectLst>
                  <a:outerShdw blurRad="76200" dist="50800" dir="5400000" algn="tl" rotWithShape="0">
                    <a:srgbClr val="000000">
                      <a:alpha val="65000"/>
                    </a:srgbClr>
                  </a:outerShdw>
                </a:effectLst>
                <a:latin typeface="Power Geez Unicode1" pitchFamily="2" charset="0"/>
              </a:rPr>
              <a:t>ሚያዚያ</a:t>
            </a:r>
            <a:r>
              <a:rPr lang="en-US" sz="5100" b="1" spc="50" dirty="0" smtClean="0">
                <a:ln w="11430"/>
                <a:solidFill>
                  <a:srgbClr val="FF0000"/>
                </a:solidFill>
                <a:effectLst>
                  <a:outerShdw blurRad="76200" dist="50800" dir="5400000" algn="tl" rotWithShape="0">
                    <a:srgbClr val="000000">
                      <a:alpha val="65000"/>
                    </a:srgbClr>
                  </a:outerShdw>
                </a:effectLst>
                <a:latin typeface="Power Geez Unicode1" pitchFamily="2" charset="0"/>
              </a:rPr>
              <a:t> 15 </a:t>
            </a:r>
            <a:r>
              <a:rPr lang="en-US" sz="5100" b="1" spc="50" dirty="0" err="1" smtClean="0">
                <a:ln w="11430"/>
                <a:solidFill>
                  <a:srgbClr val="FF0000"/>
                </a:solidFill>
                <a:effectLst>
                  <a:outerShdw blurRad="76200" dist="50800" dir="5400000" algn="tl" rotWithShape="0">
                    <a:srgbClr val="000000">
                      <a:alpha val="65000"/>
                    </a:srgbClr>
                  </a:outerShdw>
                </a:effectLst>
                <a:latin typeface="Power Geez Unicode1" pitchFamily="2" charset="0"/>
              </a:rPr>
              <a:t>ቀን</a:t>
            </a:r>
            <a:r>
              <a:rPr lang="en-US" sz="5100" b="1" spc="50" dirty="0" smtClean="0">
                <a:ln w="11430"/>
                <a:solidFill>
                  <a:srgbClr val="FF0000"/>
                </a:solidFill>
                <a:effectLst>
                  <a:outerShdw blurRad="76200" dist="50800" dir="5400000" algn="tl" rotWithShape="0">
                    <a:srgbClr val="000000">
                      <a:alpha val="65000"/>
                    </a:srgbClr>
                  </a:outerShdw>
                </a:effectLst>
                <a:latin typeface="Power Geez Unicode1" pitchFamily="2" charset="0"/>
              </a:rPr>
              <a:t> 2016 </a:t>
            </a:r>
            <a:r>
              <a:rPr lang="en-US" sz="5100" b="1" spc="50" dirty="0" err="1" smtClean="0">
                <a:ln w="11430"/>
                <a:solidFill>
                  <a:srgbClr val="FF0000"/>
                </a:solidFill>
                <a:effectLst>
                  <a:outerShdw blurRad="76200" dist="50800" dir="5400000" algn="tl" rotWithShape="0">
                    <a:srgbClr val="000000">
                      <a:alpha val="65000"/>
                    </a:srgbClr>
                  </a:outerShdw>
                </a:effectLst>
                <a:latin typeface="Power Geez Unicode1" pitchFamily="2" charset="0"/>
              </a:rPr>
              <a:t>ዓ.ም</a:t>
            </a:r>
            <a:endParaRPr lang="en-US" sz="5100" b="1" spc="50" dirty="0" smtClean="0">
              <a:ln w="11430"/>
              <a:solidFill>
                <a:srgbClr val="FF0000"/>
              </a:solidFill>
              <a:effectLst>
                <a:outerShdw blurRad="76200" dist="50800" dir="5400000" algn="tl" rotWithShape="0">
                  <a:srgbClr val="000000">
                    <a:alpha val="65000"/>
                  </a:srgbClr>
                </a:outerShdw>
              </a:effectLst>
              <a:latin typeface="Power Geez Unicode1" pitchFamily="2" charset="0"/>
            </a:endParaRPr>
          </a:p>
          <a:p>
            <a:pPr marL="0" indent="0" algn="ctr">
              <a:buNone/>
            </a:pPr>
            <a:r>
              <a:rPr lang="en-US" sz="5100" b="1" spc="50" dirty="0" smtClean="0">
                <a:ln w="11430"/>
                <a:solidFill>
                  <a:srgbClr val="FF0000"/>
                </a:solidFill>
                <a:effectLst>
                  <a:outerShdw blurRad="76200" dist="50800" dir="5400000" algn="tl" rotWithShape="0">
                    <a:srgbClr val="000000">
                      <a:alpha val="65000"/>
                    </a:srgbClr>
                  </a:outerShdw>
                </a:effectLst>
                <a:latin typeface="Power Geez Unicode1" pitchFamily="2" charset="0"/>
              </a:rPr>
              <a:t> </a:t>
            </a:r>
          </a:p>
          <a:p>
            <a:pPr marL="0" indent="0" algn="ctr">
              <a:buNone/>
            </a:pPr>
            <a:r>
              <a:rPr lang="en-US" sz="5100" b="1" spc="50" dirty="0" err="1" smtClean="0">
                <a:ln w="11430"/>
                <a:solidFill>
                  <a:srgbClr val="FF0000"/>
                </a:solidFill>
                <a:effectLst>
                  <a:outerShdw blurRad="76200" dist="50800" dir="5400000" algn="tl" rotWithShape="0">
                    <a:srgbClr val="000000">
                      <a:alpha val="65000"/>
                    </a:srgbClr>
                  </a:outerShdw>
                </a:effectLst>
                <a:latin typeface="Power Geez Unicode1" pitchFamily="2" charset="0"/>
              </a:rPr>
              <a:t>አዲስሰ</a:t>
            </a:r>
            <a:r>
              <a:rPr lang="en-US" sz="5100" b="1" spc="50" dirty="0" smtClean="0">
                <a:ln w="11430"/>
                <a:solidFill>
                  <a:srgbClr val="FF0000"/>
                </a:soli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solidFill>
                  <a:srgbClr val="FF0000"/>
                </a:solidFill>
                <a:effectLst>
                  <a:outerShdw blurRad="76200" dist="50800" dir="5400000" algn="tl" rotWithShape="0">
                    <a:srgbClr val="000000">
                      <a:alpha val="65000"/>
                    </a:srgbClr>
                  </a:outerShdw>
                </a:effectLst>
                <a:latin typeface="Power Geez Unicode1" pitchFamily="2" charset="0"/>
              </a:rPr>
              <a:t>አበባ</a:t>
            </a:r>
            <a:endParaRPr lang="en-US" sz="5100" b="1" spc="50" dirty="0" smtClean="0">
              <a:ln w="11430"/>
              <a:solidFill>
                <a:srgbClr val="FF0000"/>
              </a:solidFill>
              <a:effectLst>
                <a:outerShdw blurRad="76200" dist="50800" dir="5400000" algn="tl" rotWithShape="0">
                  <a:srgbClr val="000000">
                    <a:alpha val="65000"/>
                  </a:srgbClr>
                </a:outerShdw>
              </a:effectLst>
              <a:latin typeface="Power Geez Unicode1" pitchFamily="2" charset="0"/>
            </a:endParaRPr>
          </a:p>
          <a:p>
            <a:pPr marL="0" indent="0" algn="ctr">
              <a:buNone/>
            </a:pPr>
            <a:r>
              <a:rPr lang="en-US" sz="5100" b="1" spc="50" dirty="0" smtClean="0">
                <a:ln w="11430"/>
                <a:solidFill>
                  <a:srgbClr val="FF0000"/>
                </a:solidFill>
                <a:effectLst>
                  <a:outerShdw blurRad="76200" dist="50800" dir="5400000" algn="tl" rotWithShape="0">
                    <a:srgbClr val="000000">
                      <a:alpha val="65000"/>
                    </a:srgbClr>
                  </a:outerShdw>
                </a:effectLst>
                <a:latin typeface="Power Geez Unicode1" pitchFamily="2" charset="0"/>
              </a:rPr>
              <a:t> </a:t>
            </a:r>
          </a:p>
          <a:p>
            <a:pPr marL="0" indent="0" algn="ctr">
              <a:buNone/>
            </a:pPr>
            <a:r>
              <a:rPr lang="en-US" sz="5100" b="1" spc="50" dirty="0" err="1" smtClean="0">
                <a:ln w="11430"/>
                <a:solidFill>
                  <a:srgbClr val="FF0000"/>
                </a:solidFill>
                <a:effectLst>
                  <a:outerShdw blurRad="76200" dist="50800" dir="5400000" algn="tl" rotWithShape="0">
                    <a:srgbClr val="000000">
                      <a:alpha val="65000"/>
                    </a:srgbClr>
                  </a:outerShdw>
                </a:effectLst>
                <a:latin typeface="Power Geez Unicode1" pitchFamily="2" charset="0"/>
              </a:rPr>
              <a:t>ኮርሙ</a:t>
            </a:r>
            <a:r>
              <a:rPr lang="en-US" sz="5100" b="1" spc="50" dirty="0" smtClean="0">
                <a:ln w="11430"/>
                <a:solidFill>
                  <a:srgbClr val="FF0000"/>
                </a:solidFill>
                <a:effectLst>
                  <a:outerShdw blurRad="76200" dist="50800" dir="5400000" algn="tl" rotWithShape="0">
                    <a:srgbClr val="000000">
                      <a:alpha val="65000"/>
                    </a:srgbClr>
                  </a:outerShdw>
                </a:effectLst>
                <a:latin typeface="Power Geez Unicode1" pitchFamily="2" charset="0"/>
              </a:rPr>
              <a:t> </a:t>
            </a:r>
            <a:r>
              <a:rPr lang="en-US" sz="5100" b="1" spc="50" dirty="0" err="1" smtClean="0">
                <a:ln w="11430"/>
                <a:solidFill>
                  <a:srgbClr val="FF0000"/>
                </a:solidFill>
                <a:effectLst>
                  <a:outerShdw blurRad="76200" dist="50800" dir="5400000" algn="tl" rotWithShape="0">
                    <a:srgbClr val="000000">
                      <a:alpha val="65000"/>
                    </a:srgbClr>
                  </a:outerShdw>
                </a:effectLst>
                <a:latin typeface="Power Geez Unicode1" pitchFamily="2" charset="0"/>
              </a:rPr>
              <a:t>ኢደኤ</a:t>
            </a:r>
            <a:r>
              <a:rPr lang="en-US" sz="7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ras Bold ITC" pitchFamily="34" charset="0"/>
              </a:rPr>
              <a:t/>
            </a:r>
            <a:br>
              <a:rPr lang="en-US" sz="7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ras Bold ITC" pitchFamily="34" charset="0"/>
              </a:rPr>
            </a:br>
            <a:endParaRPr lang="en-US" sz="6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Eras Bold ITC" pitchFamily="34" charset="0"/>
            </a:endParaRPr>
          </a:p>
        </p:txBody>
      </p:sp>
    </p:spTree>
    <p:extLst>
      <p:ext uri="{BB962C8B-B14F-4D97-AF65-F5344CB8AC3E}">
        <p14:creationId xmlns:p14="http://schemas.microsoft.com/office/powerpoint/2010/main" val="671074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003280" cy="1143000"/>
          </a:xfrm>
        </p:spPr>
        <p:txBody>
          <a:bodyPr>
            <a:normAutofit/>
          </a:bodyPr>
          <a:lstStyle/>
          <a:p>
            <a:pPr algn="ctr"/>
            <a:r>
              <a:rPr lang="en-US" sz="7200" dirty="0" err="1" smtClean="0">
                <a:solidFill>
                  <a:srgbClr val="00B050"/>
                </a:solidFill>
                <a:latin typeface="Power Geez Unicode1" pitchFamily="2" charset="0"/>
              </a:rPr>
              <a:t>የቀጠለ</a:t>
            </a:r>
            <a:r>
              <a:rPr lang="en-US" sz="7200" dirty="0" smtClean="0">
                <a:solidFill>
                  <a:srgbClr val="00B050"/>
                </a:solidFill>
                <a:latin typeface="Power Geez Unicode1" pitchFamily="2" charset="0"/>
              </a:rPr>
              <a:t> </a:t>
            </a:r>
            <a:endParaRPr lang="en-US" sz="7200" dirty="0">
              <a:solidFill>
                <a:srgbClr val="00B050"/>
              </a:solidFill>
              <a:latin typeface="Power Geez Unicode1" pitchFamily="2" charset="0"/>
            </a:endParaRPr>
          </a:p>
        </p:txBody>
      </p:sp>
      <p:sp>
        <p:nvSpPr>
          <p:cNvPr id="3" name="Content Placeholder 2"/>
          <p:cNvSpPr>
            <a:spLocks noGrp="1"/>
          </p:cNvSpPr>
          <p:nvPr>
            <p:ph idx="1"/>
          </p:nvPr>
        </p:nvSpPr>
        <p:spPr>
          <a:xfrm>
            <a:off x="609600" y="1609416"/>
            <a:ext cx="11186160" cy="4846320"/>
          </a:xfrm>
        </p:spPr>
        <p:txBody>
          <a:bodyPr>
            <a:noAutofit/>
          </a:bodyPr>
          <a:lstStyle/>
          <a:p>
            <a:pPr marL="0" indent="0" algn="just">
              <a:buNone/>
            </a:pPr>
            <a:r>
              <a:rPr lang="en-US" sz="2000" b="1" dirty="0" err="1" smtClean="0">
                <a:solidFill>
                  <a:srgbClr val="002060"/>
                </a:solidFill>
                <a:latin typeface="Power Geez Unicode1" pitchFamily="2" charset="0"/>
              </a:rPr>
              <a:t>ሰው</a:t>
            </a:r>
            <a:r>
              <a:rPr lang="en-US" sz="2000" b="1" dirty="0" smtClean="0">
                <a:solidFill>
                  <a:srgbClr val="002060"/>
                </a:solidFill>
                <a:latin typeface="Power Geez Unicode1" pitchFamily="2" charset="0"/>
              </a:rPr>
              <a:t>፣ </a:t>
            </a:r>
            <a:r>
              <a:rPr lang="en-US" sz="2000" b="1" dirty="0" err="1" smtClean="0">
                <a:solidFill>
                  <a:srgbClr val="002060"/>
                </a:solidFill>
                <a:latin typeface="Power Geez Unicode1" pitchFamily="2" charset="0"/>
              </a:rPr>
              <a:t>አካል</a:t>
            </a:r>
            <a:r>
              <a:rPr lang="en-US" sz="2000" b="1" dirty="0" smtClean="0">
                <a:solidFill>
                  <a:srgbClr val="002060"/>
                </a:solidFill>
                <a:latin typeface="Power Geez Unicode1" pitchFamily="2" charset="0"/>
              </a:rPr>
              <a:t> </a:t>
            </a:r>
            <a:r>
              <a:rPr lang="en-US" sz="2000" b="1" dirty="0" err="1" smtClean="0">
                <a:solidFill>
                  <a:srgbClr val="002060"/>
                </a:solidFill>
                <a:latin typeface="Power Geez Unicode1" pitchFamily="2" charset="0"/>
              </a:rPr>
              <a:t>ጉዳተኛ</a:t>
            </a:r>
            <a:r>
              <a:rPr lang="en-US" sz="2000" b="1" dirty="0" smtClean="0">
                <a:solidFill>
                  <a:srgbClr val="002060"/>
                </a:solidFill>
                <a:latin typeface="Power Geez Unicode1" pitchFamily="2" charset="0"/>
              </a:rPr>
              <a:t> </a:t>
            </a:r>
            <a:r>
              <a:rPr lang="en-US" sz="2000" b="1" dirty="0" err="1" smtClean="0">
                <a:solidFill>
                  <a:srgbClr val="002060"/>
                </a:solidFill>
                <a:latin typeface="Power Geez Unicode1" pitchFamily="2" charset="0"/>
              </a:rPr>
              <a:t>ሰውና</a:t>
            </a:r>
            <a:r>
              <a:rPr lang="en-US" sz="2000" b="1" dirty="0" smtClean="0">
                <a:solidFill>
                  <a:srgbClr val="002060"/>
                </a:solidFill>
                <a:latin typeface="Power Geez Unicode1" pitchFamily="2" charset="0"/>
              </a:rPr>
              <a:t> </a:t>
            </a:r>
            <a:r>
              <a:rPr lang="en-US" sz="2000" b="1" dirty="0" err="1" smtClean="0">
                <a:solidFill>
                  <a:srgbClr val="002060"/>
                </a:solidFill>
                <a:latin typeface="Power Geez Unicode1" pitchFamily="2" charset="0"/>
              </a:rPr>
              <a:t>ጉዳት</a:t>
            </a:r>
            <a:r>
              <a:rPr lang="en-US" sz="2000" b="1" dirty="0" smtClean="0">
                <a:solidFill>
                  <a:srgbClr val="002060"/>
                </a:solidFill>
                <a:latin typeface="Power Geez Unicode1" pitchFamily="2" charset="0"/>
              </a:rPr>
              <a:t> </a:t>
            </a:r>
            <a:r>
              <a:rPr lang="en-US" sz="2000" b="1" dirty="0" err="1" smtClean="0">
                <a:solidFill>
                  <a:srgbClr val="002060"/>
                </a:solidFill>
                <a:latin typeface="Power Geez Unicode1" pitchFamily="2" charset="0"/>
              </a:rPr>
              <a:t>አልባ</a:t>
            </a:r>
            <a:r>
              <a:rPr lang="en-US" sz="2000" b="1" dirty="0" smtClean="0">
                <a:solidFill>
                  <a:srgbClr val="002060"/>
                </a:solidFill>
                <a:latin typeface="Power Geez Unicode1" pitchFamily="2" charset="0"/>
              </a:rPr>
              <a:t> </a:t>
            </a:r>
            <a:r>
              <a:rPr lang="en-US" sz="2000" b="1" dirty="0" err="1" smtClean="0">
                <a:solidFill>
                  <a:srgbClr val="002060"/>
                </a:solidFill>
                <a:latin typeface="Power Geez Unicode1" pitchFamily="2" charset="0"/>
              </a:rPr>
              <a:t>በአንድ</a:t>
            </a:r>
            <a:r>
              <a:rPr lang="en-US" sz="2000" b="1" dirty="0" smtClean="0">
                <a:solidFill>
                  <a:srgbClr val="002060"/>
                </a:solidFill>
                <a:latin typeface="Power Geez Unicode1" pitchFamily="2" charset="0"/>
              </a:rPr>
              <a:t> </a:t>
            </a:r>
            <a:r>
              <a:rPr lang="en-US" sz="2000" b="1" dirty="0" err="1" smtClean="0">
                <a:solidFill>
                  <a:srgbClr val="002060"/>
                </a:solidFill>
                <a:latin typeface="Power Geez Unicode1" pitchFamily="2" charset="0"/>
              </a:rPr>
              <a:t>ቃል</a:t>
            </a:r>
            <a:r>
              <a:rPr lang="en-US" sz="2000" b="1" dirty="0" smtClean="0">
                <a:solidFill>
                  <a:srgbClr val="002060"/>
                </a:solidFill>
                <a:latin typeface="Power Geez Unicode1" pitchFamily="2" charset="0"/>
              </a:rPr>
              <a:t> </a:t>
            </a:r>
            <a:r>
              <a:rPr lang="en-US" sz="2000" b="1" dirty="0" err="1" smtClean="0">
                <a:solidFill>
                  <a:srgbClr val="002060"/>
                </a:solidFill>
                <a:latin typeface="Power Geez Unicode1" pitchFamily="2" charset="0"/>
              </a:rPr>
              <a:t>ሲገለፁ</a:t>
            </a:r>
            <a:r>
              <a:rPr lang="en-US" sz="2000" b="1" dirty="0" smtClean="0">
                <a:solidFill>
                  <a:srgbClr val="002060"/>
                </a:solidFill>
                <a:latin typeface="Power Geez Unicode1" pitchFamily="2" charset="0"/>
              </a:rPr>
              <a:t> </a:t>
            </a:r>
            <a:r>
              <a:rPr lang="en-US" sz="2000" b="1" dirty="0" err="1" smtClean="0">
                <a:solidFill>
                  <a:srgbClr val="FF0000"/>
                </a:solidFill>
                <a:latin typeface="Power Geez Unicode1" pitchFamily="2" charset="0"/>
              </a:rPr>
              <a:t>ሰው</a:t>
            </a:r>
            <a:r>
              <a:rPr lang="en-US" sz="2000" b="1" dirty="0" smtClean="0">
                <a:solidFill>
                  <a:srgbClr val="002060"/>
                </a:solidFill>
                <a:latin typeface="Power Geez Unicode1" pitchFamily="2" charset="0"/>
              </a:rPr>
              <a:t> </a:t>
            </a:r>
            <a:r>
              <a:rPr lang="en-US" sz="2000" b="1" dirty="0" err="1" smtClean="0">
                <a:solidFill>
                  <a:srgbClr val="002060"/>
                </a:solidFill>
                <a:latin typeface="Power Geez Unicode1" pitchFamily="2" charset="0"/>
              </a:rPr>
              <a:t>ተብለው</a:t>
            </a:r>
            <a:r>
              <a:rPr lang="en-US" sz="2000" b="1" dirty="0" smtClean="0">
                <a:solidFill>
                  <a:srgbClr val="002060"/>
                </a:solidFill>
                <a:latin typeface="Power Geez Unicode1" pitchFamily="2" charset="0"/>
              </a:rPr>
              <a:t> </a:t>
            </a:r>
            <a:r>
              <a:rPr lang="en-US" sz="2000" b="1" dirty="0" err="1" smtClean="0">
                <a:solidFill>
                  <a:srgbClr val="002060"/>
                </a:solidFill>
                <a:latin typeface="Power Geez Unicode1" pitchFamily="2" charset="0"/>
              </a:rPr>
              <a:t>መሆኑን</a:t>
            </a:r>
            <a:r>
              <a:rPr lang="en-US" sz="2000" b="1" dirty="0" smtClean="0">
                <a:solidFill>
                  <a:srgbClr val="002060"/>
                </a:solidFill>
                <a:latin typeface="Power Geez Unicode1" pitchFamily="2" charset="0"/>
              </a:rPr>
              <a:t> </a:t>
            </a:r>
            <a:r>
              <a:rPr lang="en-US" sz="2000" b="1" dirty="0" err="1" smtClean="0">
                <a:solidFill>
                  <a:srgbClr val="002060"/>
                </a:solidFill>
                <a:latin typeface="Power Geez Unicode1" pitchFamily="2" charset="0"/>
              </a:rPr>
              <a:t>መረዳት</a:t>
            </a:r>
            <a:r>
              <a:rPr lang="en-US" sz="2000" b="1" dirty="0" smtClean="0">
                <a:solidFill>
                  <a:srgbClr val="002060"/>
                </a:solidFill>
                <a:latin typeface="Power Geez Unicode1" pitchFamily="2" charset="0"/>
              </a:rPr>
              <a:t> </a:t>
            </a:r>
            <a:r>
              <a:rPr lang="en-US" sz="2000" b="1" dirty="0" err="1" smtClean="0">
                <a:solidFill>
                  <a:srgbClr val="002060"/>
                </a:solidFill>
                <a:latin typeface="Power Geez Unicode1" pitchFamily="2" charset="0"/>
              </a:rPr>
              <a:t>ተገቢ</a:t>
            </a:r>
            <a:r>
              <a:rPr lang="en-US" sz="20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ነው</a:t>
            </a:r>
            <a:r>
              <a:rPr lang="en-US" sz="1800" b="1" dirty="0" smtClean="0">
                <a:solidFill>
                  <a:srgbClr val="002060"/>
                </a:solidFill>
                <a:latin typeface="Power Geez Unicode1" pitchFamily="2" charset="0"/>
              </a:rPr>
              <a:t>፡፡</a:t>
            </a:r>
          </a:p>
          <a:p>
            <a:pPr marL="0" indent="0" algn="just">
              <a:buNone/>
            </a:pPr>
            <a:endParaRPr lang="en-US" sz="1800" b="1" dirty="0">
              <a:solidFill>
                <a:srgbClr val="002060"/>
              </a:solidFill>
              <a:latin typeface="Power Geez Unicode1" pitchFamily="2" charset="0"/>
            </a:endParaRPr>
          </a:p>
          <a:p>
            <a:pPr marL="0" indent="0" algn="just">
              <a:buNone/>
            </a:pPr>
            <a:r>
              <a:rPr lang="en-US" sz="1800" b="1" dirty="0" err="1" smtClean="0">
                <a:solidFill>
                  <a:srgbClr val="002060"/>
                </a:solidFill>
                <a:latin typeface="Power Geez Unicode1" pitchFamily="2" charset="0"/>
              </a:rPr>
              <a:t>በሌሎች</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ቃላት</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መግለፅ</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አይቻልም</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ማለት</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ሳይሆን</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ሰውን</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ለመግለፅ</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ሰው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ከሚለው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ቃል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የሚበልጥ</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ግን</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የለም</a:t>
            </a:r>
            <a:r>
              <a:rPr lang="en-US" sz="1800" b="1" dirty="0" smtClean="0">
                <a:solidFill>
                  <a:srgbClr val="002060"/>
                </a:solidFill>
                <a:latin typeface="Power Geez Unicode1" pitchFamily="2" charset="0"/>
              </a:rPr>
              <a:t>፡፡</a:t>
            </a:r>
          </a:p>
          <a:p>
            <a:pPr marL="0" indent="0" algn="just">
              <a:buNone/>
            </a:pPr>
            <a:endParaRPr lang="en-US" sz="1800" b="1" dirty="0">
              <a:solidFill>
                <a:srgbClr val="002060"/>
              </a:solidFill>
              <a:latin typeface="Power Geez Unicode1" pitchFamily="2" charset="0"/>
            </a:endParaRPr>
          </a:p>
          <a:p>
            <a:pPr marL="0" indent="0" algn="just">
              <a:buNone/>
            </a:pPr>
            <a:r>
              <a:rPr lang="en-US" sz="1800" b="1" dirty="0" err="1" smtClean="0">
                <a:solidFill>
                  <a:srgbClr val="002060"/>
                </a:solidFill>
                <a:latin typeface="Power Geez Unicode1" pitchFamily="2" charset="0"/>
              </a:rPr>
              <a:t>ሰውን</a:t>
            </a:r>
            <a:r>
              <a:rPr lang="en-US" sz="1800" b="1" dirty="0">
                <a:solidFill>
                  <a:srgbClr val="002060"/>
                </a:solidFill>
                <a:latin typeface="Power Geez Unicode1" pitchFamily="2" charset="0"/>
              </a:rPr>
              <a:t> </a:t>
            </a:r>
            <a:r>
              <a:rPr lang="en-US" sz="1800" b="1" dirty="0" err="1" smtClean="0">
                <a:solidFill>
                  <a:srgbClr val="002060"/>
                </a:solidFill>
                <a:latin typeface="Power Geez Unicode1" pitchFamily="2" charset="0"/>
              </a:rPr>
              <a:t>ክብር</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ፍቅር</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ገዥ</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ባለአዕምሮ</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የሚያስብ</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የሚያሰላስል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የሚፈጥርና</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ወዘተ</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ብሎ</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መግለፅም</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ግን</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ይቻለላል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እነዚህ</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ቃላት</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ደግሞ</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አካል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ጉዳተኞችንም</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ጭምር</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ሚገልፁ</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መሆናቸውን</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ማስተዋል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ይገባል</a:t>
            </a:r>
            <a:r>
              <a:rPr lang="en-US" sz="1800" b="1" dirty="0" smtClean="0">
                <a:solidFill>
                  <a:srgbClr val="002060"/>
                </a:solidFill>
                <a:latin typeface="Power Geez Unicode1" pitchFamily="2" charset="0"/>
              </a:rPr>
              <a:t>፡፡ </a:t>
            </a:r>
          </a:p>
          <a:p>
            <a:pPr marL="0" indent="0" algn="just">
              <a:buNone/>
            </a:pPr>
            <a:endParaRPr lang="en-US" sz="1800" b="1" dirty="0">
              <a:solidFill>
                <a:srgbClr val="002060"/>
              </a:solidFill>
              <a:latin typeface="Power Geez Unicode1" pitchFamily="2" charset="0"/>
            </a:endParaRPr>
          </a:p>
          <a:p>
            <a:pPr marL="0" indent="0" algn="just">
              <a:buNone/>
            </a:pPr>
            <a:r>
              <a:rPr lang="en-US" sz="1800" b="1" dirty="0" err="1" smtClean="0">
                <a:solidFill>
                  <a:srgbClr val="002060"/>
                </a:solidFill>
                <a:latin typeface="Power Geez Unicode1" pitchFamily="2" charset="0"/>
              </a:rPr>
              <a:t>አነዚህ</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አገላለፆች</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ሰውን</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ከሌሎች</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እንሰሳት</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የምንለይባቸው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መሆናቸውን</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ማስተዋል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ያስፈልጋል</a:t>
            </a:r>
            <a:r>
              <a:rPr lang="en-US" sz="1800" b="1" dirty="0" smtClean="0">
                <a:solidFill>
                  <a:srgbClr val="002060"/>
                </a:solidFill>
                <a:latin typeface="Power Geez Unicode1" pitchFamily="2" charset="0"/>
              </a:rPr>
              <a:t>፡፡  </a:t>
            </a:r>
          </a:p>
          <a:p>
            <a:pPr marL="0" indent="0" algn="just">
              <a:buNone/>
            </a:pPr>
            <a:endParaRPr lang="en-US" sz="1800" b="1" dirty="0">
              <a:solidFill>
                <a:srgbClr val="002060"/>
              </a:solidFill>
              <a:latin typeface="Power Geez Unicode1" pitchFamily="2" charset="0"/>
            </a:endParaRPr>
          </a:p>
          <a:p>
            <a:pPr marL="0" indent="0" algn="just">
              <a:buNone/>
            </a:pPr>
            <a:r>
              <a:rPr lang="en-US" sz="1800" b="1" dirty="0" err="1" smtClean="0">
                <a:solidFill>
                  <a:srgbClr val="002060"/>
                </a:solidFill>
                <a:latin typeface="Power Geez Unicode1" pitchFamily="2" charset="0"/>
              </a:rPr>
              <a:t>ማህበረሰባችን</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ግን</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ባለው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የተዛባ</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አመለካከት</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ሳቢያ</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አካል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ጉዳተኛ</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ወገኖቻችንን</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የሚገልፅበት</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መንገድ</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ለሰው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ልጅ</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ስም</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አጠራር</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የማይገባ</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ክበረ-ነክ</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መሆኑ</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አገር</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ያወቀው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ፀሀይ</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የሞቀውሀቅ</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ስለሆነ</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የአመለካከት</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ለውጥ</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ማድረግ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ይጠበቃል</a:t>
            </a:r>
            <a:r>
              <a:rPr lang="en-US" sz="1800" b="1" dirty="0" smtClean="0">
                <a:solidFill>
                  <a:srgbClr val="002060"/>
                </a:solidFill>
                <a:latin typeface="Power Geez Unicode1" pitchFamily="2" charset="0"/>
              </a:rPr>
              <a:t>፡፡ </a:t>
            </a:r>
          </a:p>
          <a:p>
            <a:pPr marL="0" indent="0" algn="just">
              <a:buNone/>
            </a:pPr>
            <a:endParaRPr lang="en-US" sz="1800" b="1" dirty="0" smtClean="0">
              <a:solidFill>
                <a:srgbClr val="002060"/>
              </a:solidFill>
              <a:latin typeface="Power Geez Unicode1" pitchFamily="2" charset="0"/>
            </a:endParaRPr>
          </a:p>
          <a:p>
            <a:pPr marL="0" indent="0" algn="just">
              <a:buNone/>
            </a:pPr>
            <a:r>
              <a:rPr lang="en-US" sz="1800" b="1" dirty="0" err="1" smtClean="0">
                <a:solidFill>
                  <a:srgbClr val="002060"/>
                </a:solidFill>
                <a:latin typeface="Power Geez Unicode1" pitchFamily="2" charset="0"/>
              </a:rPr>
              <a:t>ዞሮ</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ዞሮ</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ስለአካልጉዳተኞች</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ስንነጋገር</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የምንነጋገረው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ስለሰው</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መሆኑን</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ልብ</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በማለት</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መጀመር</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ጠቃሚ</a:t>
            </a:r>
            <a:r>
              <a:rPr lang="en-US" sz="1800" b="1" dirty="0" smtClean="0">
                <a:solidFill>
                  <a:srgbClr val="002060"/>
                </a:solidFill>
                <a:latin typeface="Power Geez Unicode1" pitchFamily="2" charset="0"/>
              </a:rPr>
              <a:t> </a:t>
            </a:r>
            <a:r>
              <a:rPr lang="en-US" sz="1800" b="1" dirty="0" err="1" smtClean="0">
                <a:solidFill>
                  <a:srgbClr val="002060"/>
                </a:solidFill>
                <a:latin typeface="Power Geez Unicode1" pitchFamily="2" charset="0"/>
              </a:rPr>
              <a:t>ነው</a:t>
            </a:r>
            <a:r>
              <a:rPr lang="en-US" sz="1800" b="1" dirty="0" smtClean="0">
                <a:solidFill>
                  <a:srgbClr val="002060"/>
                </a:solidFill>
                <a:latin typeface="Power Geez Unicode1" pitchFamily="2" charset="0"/>
              </a:rPr>
              <a:t>፡፡ </a:t>
            </a:r>
          </a:p>
          <a:p>
            <a:pPr marL="0" indent="0" algn="just">
              <a:buNone/>
            </a:pPr>
            <a:endParaRPr lang="en-US" sz="1800" b="1" dirty="0">
              <a:solidFill>
                <a:srgbClr val="002060"/>
              </a:solidFill>
              <a:latin typeface="Power Geez Unicode1" pitchFamily="2" charset="0"/>
            </a:endParaRPr>
          </a:p>
          <a:p>
            <a:pPr marL="0" indent="0" algn="just">
              <a:buNone/>
            </a:pPr>
            <a:r>
              <a:rPr lang="en-US" sz="1800" b="1" dirty="0" smtClean="0">
                <a:solidFill>
                  <a:srgbClr val="002060"/>
                </a:solidFill>
                <a:latin typeface="Power Geez Unicode1" pitchFamily="2" charset="0"/>
              </a:rPr>
              <a:t>     </a:t>
            </a:r>
            <a:endParaRPr lang="en-US" sz="2000" b="1" dirty="0" smtClean="0">
              <a:solidFill>
                <a:srgbClr val="002060"/>
              </a:solidFill>
              <a:latin typeface="Power Geez Unicode1" pitchFamily="2" charset="0"/>
            </a:endParaRPr>
          </a:p>
        </p:txBody>
      </p:sp>
    </p:spTree>
    <p:extLst>
      <p:ext uri="{BB962C8B-B14F-4D97-AF65-F5344CB8AC3E}">
        <p14:creationId xmlns:p14="http://schemas.microsoft.com/office/powerpoint/2010/main" val="1502078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170920" cy="1143000"/>
          </a:xfrm>
        </p:spPr>
        <p:txBody>
          <a:bodyPr>
            <a:noAutofit/>
          </a:bodyPr>
          <a:lstStyle/>
          <a:p>
            <a:pPr algn="ctr"/>
            <a:r>
              <a:rPr lang="en-US" sz="8000" dirty="0" err="1" smtClean="0">
                <a:solidFill>
                  <a:srgbClr val="00B050"/>
                </a:solidFill>
                <a:latin typeface="Power Geez Unicode1" pitchFamily="2" charset="0"/>
              </a:rPr>
              <a:t>ሰውና</a:t>
            </a:r>
            <a:r>
              <a:rPr lang="en-US" sz="8000" dirty="0" smtClean="0">
                <a:solidFill>
                  <a:srgbClr val="00B050"/>
                </a:solidFill>
                <a:latin typeface="Power Geez Unicode1" pitchFamily="2" charset="0"/>
              </a:rPr>
              <a:t> </a:t>
            </a:r>
            <a:r>
              <a:rPr lang="en-US" sz="8000" dirty="0" err="1" smtClean="0">
                <a:solidFill>
                  <a:srgbClr val="00B050"/>
                </a:solidFill>
                <a:latin typeface="Power Geez Unicode1" pitchFamily="2" charset="0"/>
              </a:rPr>
              <a:t>ሌሎች</a:t>
            </a:r>
            <a:r>
              <a:rPr lang="en-US" sz="8000" dirty="0" smtClean="0">
                <a:solidFill>
                  <a:srgbClr val="00B050"/>
                </a:solidFill>
                <a:latin typeface="Power Geez Unicode1" pitchFamily="2" charset="0"/>
              </a:rPr>
              <a:t> </a:t>
            </a:r>
            <a:r>
              <a:rPr lang="en-US" sz="8000" dirty="0" err="1" smtClean="0">
                <a:solidFill>
                  <a:srgbClr val="00B050"/>
                </a:solidFill>
                <a:latin typeface="Power Geez Unicode1" pitchFamily="2" charset="0"/>
              </a:rPr>
              <a:t>እንስሳት</a:t>
            </a:r>
            <a:endParaRPr lang="en-US" sz="8000" dirty="0">
              <a:solidFill>
                <a:srgbClr val="00B050"/>
              </a:solidFill>
              <a:latin typeface="Power Geez Unicode1" pitchFamily="2" charset="0"/>
            </a:endParaRPr>
          </a:p>
        </p:txBody>
      </p:sp>
      <p:sp>
        <p:nvSpPr>
          <p:cNvPr id="3" name="Content Placeholder 2"/>
          <p:cNvSpPr>
            <a:spLocks noGrp="1"/>
          </p:cNvSpPr>
          <p:nvPr>
            <p:ph idx="1"/>
          </p:nvPr>
        </p:nvSpPr>
        <p:spPr>
          <a:xfrm>
            <a:off x="609600" y="1609416"/>
            <a:ext cx="11231880" cy="4846320"/>
          </a:xfrm>
        </p:spPr>
        <p:txBody>
          <a:bodyPr>
            <a:normAutofit fontScale="55000" lnSpcReduction="20000"/>
          </a:bodyPr>
          <a:lstStyle/>
          <a:p>
            <a:pPr marL="0" indent="0" algn="just">
              <a:buNone/>
            </a:pPr>
            <a:endParaRPr lang="en-US" sz="5100" dirty="0" smtClean="0">
              <a:latin typeface="Power Geez Unicode1" pitchFamily="2" charset="0"/>
            </a:endParaRPr>
          </a:p>
          <a:p>
            <a:pPr marL="0" indent="0" algn="just">
              <a:buNone/>
            </a:pPr>
            <a:r>
              <a:rPr lang="en-US" sz="5100" b="1" dirty="0" err="1" smtClean="0">
                <a:solidFill>
                  <a:srgbClr val="C00000"/>
                </a:solidFill>
                <a:latin typeface="Power Geez Unicode1" pitchFamily="2" charset="0"/>
              </a:rPr>
              <a:t>ቡድን</a:t>
            </a:r>
            <a:r>
              <a:rPr lang="en-US" sz="5100" b="1" dirty="0" smtClean="0">
                <a:solidFill>
                  <a:srgbClr val="C00000"/>
                </a:solidFill>
                <a:latin typeface="Power Geez Unicode1" pitchFamily="2" charset="0"/>
              </a:rPr>
              <a:t> 1፡- </a:t>
            </a:r>
            <a:r>
              <a:rPr lang="en-US" sz="5100" b="1" dirty="0" err="1" smtClean="0">
                <a:solidFill>
                  <a:srgbClr val="002060"/>
                </a:solidFill>
                <a:latin typeface="Power Geez Unicode1" pitchFamily="2" charset="0"/>
              </a:rPr>
              <a:t>በ</a:t>
            </a:r>
            <a:r>
              <a:rPr lang="en-US" sz="5100" b="1" dirty="0" err="1" smtClean="0">
                <a:solidFill>
                  <a:srgbClr val="C00000"/>
                </a:solidFill>
                <a:latin typeface="Power Geez Unicode1" pitchFamily="2" charset="0"/>
              </a:rPr>
              <a:t>ሰው</a:t>
            </a:r>
            <a:r>
              <a:rPr lang="en-US" sz="5100" b="1" dirty="0" err="1" smtClean="0">
                <a:solidFill>
                  <a:srgbClr val="002060"/>
                </a:solidFill>
                <a:latin typeface="Power Geez Unicode1" pitchFamily="2" charset="0"/>
              </a:rPr>
              <a:t>ና</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በ</a:t>
            </a:r>
            <a:r>
              <a:rPr lang="en-US" sz="5100" b="1" dirty="0" err="1" smtClean="0">
                <a:solidFill>
                  <a:srgbClr val="C00000"/>
                </a:solidFill>
                <a:latin typeface="Power Geez Unicode1" pitchFamily="2" charset="0"/>
              </a:rPr>
              <a:t>እባብ</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መካከል</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ያለውን</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ተመሳሳይነትና</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ልዩነት</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ዘርዝሩ</a:t>
            </a:r>
            <a:endParaRPr lang="en-US" sz="5100" b="1" dirty="0" smtClean="0">
              <a:solidFill>
                <a:srgbClr val="002060"/>
              </a:solidFill>
              <a:latin typeface="Power Geez Unicode1" pitchFamily="2" charset="0"/>
            </a:endParaRPr>
          </a:p>
          <a:p>
            <a:pPr marL="0" indent="0" algn="just">
              <a:buNone/>
            </a:pPr>
            <a:endParaRPr lang="en-US" sz="5100" b="1" dirty="0" smtClean="0">
              <a:solidFill>
                <a:srgbClr val="002060"/>
              </a:solidFill>
              <a:latin typeface="Power Geez Unicode1" pitchFamily="2" charset="0"/>
            </a:endParaRPr>
          </a:p>
          <a:p>
            <a:pPr marL="0" indent="0" algn="just">
              <a:buNone/>
            </a:pPr>
            <a:r>
              <a:rPr lang="en-US" sz="5100" b="1" dirty="0" err="1" smtClean="0">
                <a:solidFill>
                  <a:srgbClr val="C00000"/>
                </a:solidFill>
                <a:latin typeface="Power Geez Unicode1" pitchFamily="2" charset="0"/>
              </a:rPr>
              <a:t>ቡድነ</a:t>
            </a:r>
            <a:r>
              <a:rPr lang="en-US" sz="5100" b="1" dirty="0" smtClean="0">
                <a:solidFill>
                  <a:srgbClr val="C00000"/>
                </a:solidFill>
                <a:latin typeface="Power Geez Unicode1" pitchFamily="2" charset="0"/>
              </a:rPr>
              <a:t> 2፡- </a:t>
            </a:r>
            <a:r>
              <a:rPr lang="en-US" sz="5100" b="1" dirty="0" err="1" smtClean="0">
                <a:solidFill>
                  <a:srgbClr val="002060"/>
                </a:solidFill>
                <a:latin typeface="Power Geez Unicode1" pitchFamily="2" charset="0"/>
              </a:rPr>
              <a:t>በ</a:t>
            </a:r>
            <a:r>
              <a:rPr lang="en-US" sz="5100" b="1" dirty="0" err="1" smtClean="0">
                <a:solidFill>
                  <a:srgbClr val="C00000"/>
                </a:solidFill>
                <a:latin typeface="Power Geez Unicode1" pitchFamily="2" charset="0"/>
              </a:rPr>
              <a:t>ሰው</a:t>
            </a:r>
            <a:r>
              <a:rPr lang="en-US" sz="5100" b="1" dirty="0" err="1" smtClean="0">
                <a:solidFill>
                  <a:srgbClr val="002060"/>
                </a:solidFill>
                <a:latin typeface="Power Geez Unicode1" pitchFamily="2" charset="0"/>
              </a:rPr>
              <a:t>ና</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በ</a:t>
            </a:r>
            <a:r>
              <a:rPr lang="en-US" sz="5100" b="1" dirty="0" err="1" smtClean="0">
                <a:solidFill>
                  <a:srgbClr val="C00000"/>
                </a:solidFill>
                <a:latin typeface="Power Geez Unicode1" pitchFamily="2" charset="0"/>
              </a:rPr>
              <a:t>ጦጣ</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መካከል</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ያለውን</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ተመሳሳይነትና</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ልዩነት</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ዘርዝሩ</a:t>
            </a:r>
            <a:endParaRPr lang="en-US" sz="5100" b="1" dirty="0" smtClean="0">
              <a:solidFill>
                <a:srgbClr val="002060"/>
              </a:solidFill>
              <a:latin typeface="Power Geez Unicode1" pitchFamily="2" charset="0"/>
            </a:endParaRPr>
          </a:p>
          <a:p>
            <a:pPr marL="0" indent="0" algn="just">
              <a:buNone/>
            </a:pPr>
            <a:endParaRPr lang="en-US" sz="5100" b="1" dirty="0" smtClean="0">
              <a:solidFill>
                <a:srgbClr val="002060"/>
              </a:solidFill>
              <a:latin typeface="Power Geez Unicode1" pitchFamily="2" charset="0"/>
            </a:endParaRPr>
          </a:p>
          <a:p>
            <a:pPr marL="0" indent="0" algn="just">
              <a:buNone/>
            </a:pPr>
            <a:r>
              <a:rPr lang="en-US" sz="5100" b="1" dirty="0" err="1" smtClean="0">
                <a:solidFill>
                  <a:srgbClr val="C00000"/>
                </a:solidFill>
                <a:latin typeface="Power Geez Unicode1" pitchFamily="2" charset="0"/>
              </a:rPr>
              <a:t>ቡድን</a:t>
            </a:r>
            <a:r>
              <a:rPr lang="en-US" sz="5100" b="1" dirty="0" smtClean="0">
                <a:solidFill>
                  <a:srgbClr val="C00000"/>
                </a:solidFill>
                <a:latin typeface="Power Geez Unicode1" pitchFamily="2" charset="0"/>
              </a:rPr>
              <a:t> 3፡- </a:t>
            </a:r>
            <a:r>
              <a:rPr lang="en-US" sz="5100" b="1" dirty="0" err="1" smtClean="0">
                <a:solidFill>
                  <a:srgbClr val="002060"/>
                </a:solidFill>
                <a:latin typeface="Power Geez Unicode1" pitchFamily="2" charset="0"/>
              </a:rPr>
              <a:t>በ</a:t>
            </a:r>
            <a:r>
              <a:rPr lang="en-US" sz="5100" b="1" dirty="0" err="1" smtClean="0">
                <a:solidFill>
                  <a:srgbClr val="C00000"/>
                </a:solidFill>
                <a:latin typeface="Power Geez Unicode1" pitchFamily="2" charset="0"/>
              </a:rPr>
              <a:t>ሰው</a:t>
            </a:r>
            <a:r>
              <a:rPr lang="en-US" sz="5100" b="1" dirty="0" err="1" smtClean="0">
                <a:solidFill>
                  <a:srgbClr val="002060"/>
                </a:solidFill>
                <a:latin typeface="Power Geez Unicode1" pitchFamily="2" charset="0"/>
              </a:rPr>
              <a:t>ና</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በ</a:t>
            </a:r>
            <a:r>
              <a:rPr lang="en-US" sz="5100" b="1" dirty="0" err="1" smtClean="0">
                <a:solidFill>
                  <a:srgbClr val="C00000"/>
                </a:solidFill>
                <a:latin typeface="Power Geez Unicode1" pitchFamily="2" charset="0"/>
              </a:rPr>
              <a:t>አይጥ</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መካከል</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ያለውን</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ተመሳሳይነትና</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ልዩነት</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ዘርዝሩ</a:t>
            </a:r>
            <a:endParaRPr lang="en-US" sz="5100" b="1" dirty="0" smtClean="0">
              <a:solidFill>
                <a:srgbClr val="002060"/>
              </a:solidFill>
              <a:latin typeface="Power Geez Unicode1" pitchFamily="2" charset="0"/>
            </a:endParaRPr>
          </a:p>
          <a:p>
            <a:pPr marL="0" indent="0" algn="just">
              <a:buNone/>
            </a:pPr>
            <a:endParaRPr lang="en-US" sz="5100" b="1" dirty="0" smtClean="0">
              <a:solidFill>
                <a:srgbClr val="002060"/>
              </a:solidFill>
              <a:latin typeface="Power Geez Unicode1" pitchFamily="2" charset="0"/>
            </a:endParaRPr>
          </a:p>
          <a:p>
            <a:pPr marL="0" indent="0" algn="just">
              <a:buNone/>
            </a:pPr>
            <a:r>
              <a:rPr lang="en-US" sz="5100" b="1" dirty="0" err="1" smtClean="0">
                <a:solidFill>
                  <a:srgbClr val="C00000"/>
                </a:solidFill>
                <a:latin typeface="Power Geez Unicode1" pitchFamily="2" charset="0"/>
              </a:rPr>
              <a:t>ቡድነ</a:t>
            </a:r>
            <a:r>
              <a:rPr lang="en-US" sz="5100" b="1" dirty="0" smtClean="0">
                <a:solidFill>
                  <a:srgbClr val="C00000"/>
                </a:solidFill>
                <a:latin typeface="Power Geez Unicode1" pitchFamily="2" charset="0"/>
              </a:rPr>
              <a:t> 4፡- </a:t>
            </a:r>
            <a:r>
              <a:rPr lang="en-US" sz="5100" b="1" dirty="0" err="1" smtClean="0">
                <a:solidFill>
                  <a:srgbClr val="002060"/>
                </a:solidFill>
                <a:latin typeface="Power Geez Unicode1" pitchFamily="2" charset="0"/>
              </a:rPr>
              <a:t>በ</a:t>
            </a:r>
            <a:r>
              <a:rPr lang="en-US" sz="5100" b="1" dirty="0" err="1" smtClean="0">
                <a:solidFill>
                  <a:srgbClr val="C00000"/>
                </a:solidFill>
                <a:latin typeface="Power Geez Unicode1" pitchFamily="2" charset="0"/>
              </a:rPr>
              <a:t>ሰው</a:t>
            </a:r>
            <a:r>
              <a:rPr lang="en-US" sz="5100" b="1" dirty="0" err="1" smtClean="0">
                <a:solidFill>
                  <a:srgbClr val="002060"/>
                </a:solidFill>
                <a:latin typeface="Power Geez Unicode1" pitchFamily="2" charset="0"/>
              </a:rPr>
              <a:t>ና</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በ</a:t>
            </a:r>
            <a:r>
              <a:rPr lang="en-US" sz="5100" b="1" dirty="0" err="1" smtClean="0">
                <a:solidFill>
                  <a:srgbClr val="C00000"/>
                </a:solidFill>
                <a:latin typeface="Power Geez Unicode1" pitchFamily="2" charset="0"/>
              </a:rPr>
              <a:t>አንበሳ</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መካከል</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ያለውን</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ተመሳሳይነትና</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ልዩነት</a:t>
            </a:r>
            <a:r>
              <a:rPr lang="en-US" sz="5100" b="1" dirty="0" smtClean="0">
                <a:solidFill>
                  <a:srgbClr val="002060"/>
                </a:solidFill>
                <a:latin typeface="Power Geez Unicode1" pitchFamily="2" charset="0"/>
              </a:rPr>
              <a:t> </a:t>
            </a:r>
            <a:r>
              <a:rPr lang="en-US" sz="5100" b="1" dirty="0" err="1" smtClean="0">
                <a:solidFill>
                  <a:srgbClr val="002060"/>
                </a:solidFill>
                <a:latin typeface="Power Geez Unicode1" pitchFamily="2" charset="0"/>
              </a:rPr>
              <a:t>ዘርዝሩ</a:t>
            </a:r>
            <a:endParaRPr lang="en-US" sz="5100" b="1" dirty="0" smtClean="0">
              <a:solidFill>
                <a:srgbClr val="002060"/>
              </a:solidFill>
              <a:latin typeface="Power Geez Unicode1" pitchFamily="2" charset="0"/>
            </a:endParaRPr>
          </a:p>
          <a:p>
            <a:pPr marL="0" indent="0" algn="just">
              <a:buNone/>
            </a:pPr>
            <a:r>
              <a:rPr lang="en-US" sz="5100" b="1" dirty="0" smtClean="0">
                <a:solidFill>
                  <a:srgbClr val="002060"/>
                </a:solidFill>
                <a:latin typeface="Power Geez Unicode1" pitchFamily="2" charset="0"/>
              </a:rPr>
              <a:t> </a:t>
            </a:r>
          </a:p>
          <a:p>
            <a:pPr marL="0" indent="0" algn="just">
              <a:buNone/>
            </a:pPr>
            <a:r>
              <a:rPr lang="en-US" sz="4400" b="1" dirty="0" smtClean="0">
                <a:solidFill>
                  <a:srgbClr val="002060"/>
                </a:solidFill>
              </a:rPr>
              <a:t>	</a:t>
            </a:r>
            <a:endParaRPr lang="en-US" sz="4400" b="1" dirty="0">
              <a:solidFill>
                <a:srgbClr val="002060"/>
              </a:solidFill>
            </a:endParaRPr>
          </a:p>
        </p:txBody>
      </p:sp>
    </p:spTree>
    <p:extLst>
      <p:ext uri="{BB962C8B-B14F-4D97-AF65-F5344CB8AC3E}">
        <p14:creationId xmlns:p14="http://schemas.microsoft.com/office/powerpoint/2010/main" val="819398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140440" cy="1143000"/>
          </a:xfrm>
        </p:spPr>
        <p:txBody>
          <a:bodyPr>
            <a:normAutofit/>
          </a:bodyPr>
          <a:lstStyle/>
          <a:p>
            <a:pPr algn="ctr"/>
            <a:r>
              <a:rPr lang="en-US" sz="5400" dirty="0" smtClean="0">
                <a:solidFill>
                  <a:srgbClr val="00B050"/>
                </a:solidFill>
                <a:latin typeface="Power Geez Unicode1" pitchFamily="2" charset="0"/>
              </a:rPr>
              <a:t>ሰው </a:t>
            </a:r>
            <a:r>
              <a:rPr lang="en-US" sz="5400" dirty="0" err="1" smtClean="0">
                <a:solidFill>
                  <a:srgbClr val="00B050"/>
                </a:solidFill>
                <a:latin typeface="Power Geez Unicode1" pitchFamily="2" charset="0"/>
              </a:rPr>
              <a:t>ከሌሎች</a:t>
            </a:r>
            <a:r>
              <a:rPr lang="en-US" sz="5400" dirty="0" smtClean="0">
                <a:solidFill>
                  <a:srgbClr val="00B050"/>
                </a:solidFill>
                <a:latin typeface="Power Geez Unicode1" pitchFamily="2" charset="0"/>
              </a:rPr>
              <a:t> </a:t>
            </a:r>
            <a:r>
              <a:rPr lang="en-US" sz="5400" dirty="0" err="1" smtClean="0">
                <a:solidFill>
                  <a:srgbClr val="00B050"/>
                </a:solidFill>
                <a:latin typeface="Power Geez Unicode1" pitchFamily="2" charset="0"/>
              </a:rPr>
              <a:t>እንስሳት</a:t>
            </a:r>
            <a:r>
              <a:rPr lang="en-US" sz="5400" dirty="0" smtClean="0">
                <a:solidFill>
                  <a:srgbClr val="00B050"/>
                </a:solidFill>
                <a:latin typeface="Power Geez Unicode1" pitchFamily="2" charset="0"/>
              </a:rPr>
              <a:t> </a:t>
            </a:r>
            <a:r>
              <a:rPr lang="en-US" sz="5400" dirty="0" err="1" smtClean="0">
                <a:solidFill>
                  <a:srgbClr val="00B050"/>
                </a:solidFill>
                <a:latin typeface="Power Geez Unicode1" pitchFamily="2" charset="0"/>
              </a:rPr>
              <a:t>የሚለይባቸው</a:t>
            </a:r>
            <a:r>
              <a:rPr lang="en-US" sz="5400" dirty="0" smtClean="0">
                <a:solidFill>
                  <a:srgbClr val="00B050"/>
                </a:solidFill>
                <a:latin typeface="Power Geez Unicode1" pitchFamily="2" charset="0"/>
              </a:rPr>
              <a:t> </a:t>
            </a:r>
            <a:endParaRPr lang="en-US" sz="5400" dirty="0">
              <a:solidFill>
                <a:srgbClr val="00B050"/>
              </a:solidFill>
              <a:latin typeface="Power Geez Unicode1" pitchFamily="2" charset="0"/>
            </a:endParaRPr>
          </a:p>
        </p:txBody>
      </p:sp>
      <p:sp>
        <p:nvSpPr>
          <p:cNvPr id="3" name="Content Placeholder 2"/>
          <p:cNvSpPr>
            <a:spLocks noGrp="1"/>
          </p:cNvSpPr>
          <p:nvPr>
            <p:ph idx="1"/>
          </p:nvPr>
        </p:nvSpPr>
        <p:spPr>
          <a:xfrm>
            <a:off x="609600" y="1609416"/>
            <a:ext cx="11186160" cy="4846320"/>
          </a:xfrm>
        </p:spPr>
        <p:txBody>
          <a:bodyPr>
            <a:normAutofit/>
          </a:bodyPr>
          <a:lstStyle/>
          <a:p>
            <a:pPr marL="342900" lvl="0" indent="-342900">
              <a:spcBef>
                <a:spcPct val="20000"/>
              </a:spcBef>
              <a:buClrTx/>
              <a:buSzTx/>
              <a:buFont typeface="Arial" pitchFamily="34" charset="0"/>
              <a:buChar char="•"/>
            </a:pPr>
            <a:r>
              <a:rPr lang="en-GB" sz="4000" b="1" dirty="0" err="1">
                <a:solidFill>
                  <a:srgbClr val="002060"/>
                </a:solidFill>
                <a:latin typeface="Power Geez Unicode1" pitchFamily="2" charset="0"/>
              </a:rPr>
              <a:t>መሳሪያ</a:t>
            </a:r>
            <a:r>
              <a:rPr lang="en-GB" sz="4000" b="1" dirty="0">
                <a:solidFill>
                  <a:srgbClr val="002060"/>
                </a:solidFill>
                <a:latin typeface="Power Geez Unicode1" pitchFamily="2" charset="0"/>
              </a:rPr>
              <a:t> </a:t>
            </a:r>
            <a:r>
              <a:rPr lang="en-GB" sz="4000" b="1" dirty="0" err="1">
                <a:solidFill>
                  <a:srgbClr val="002060"/>
                </a:solidFill>
                <a:latin typeface="Power Geez Unicode1" pitchFamily="2" charset="0"/>
              </a:rPr>
              <a:t>መጠቀም</a:t>
            </a:r>
            <a:r>
              <a:rPr lang="en-GB" sz="4000" b="1" dirty="0">
                <a:solidFill>
                  <a:srgbClr val="002060"/>
                </a:solidFill>
                <a:latin typeface="Power Geez Unicode1" pitchFamily="2" charset="0"/>
              </a:rPr>
              <a:t> </a:t>
            </a:r>
            <a:r>
              <a:rPr lang="en-GB" sz="4000" b="1" dirty="0" err="1">
                <a:solidFill>
                  <a:srgbClr val="002060"/>
                </a:solidFill>
                <a:latin typeface="Power Geez Unicode1" pitchFamily="2" charset="0"/>
              </a:rPr>
              <a:t>እና</a:t>
            </a:r>
            <a:r>
              <a:rPr lang="en-GB" sz="4000" b="1" dirty="0">
                <a:solidFill>
                  <a:srgbClr val="002060"/>
                </a:solidFill>
                <a:latin typeface="Power Geez Unicode1" pitchFamily="2" charset="0"/>
              </a:rPr>
              <a:t> </a:t>
            </a:r>
            <a:r>
              <a:rPr lang="en-GB" sz="4000" b="1" dirty="0" err="1">
                <a:solidFill>
                  <a:srgbClr val="002060"/>
                </a:solidFill>
                <a:latin typeface="Power Geez Unicode1" pitchFamily="2" charset="0"/>
              </a:rPr>
              <a:t>የአመጋገብ</a:t>
            </a:r>
            <a:r>
              <a:rPr lang="en-GB" sz="4000" b="1" dirty="0">
                <a:solidFill>
                  <a:srgbClr val="002060"/>
                </a:solidFill>
                <a:latin typeface="Power Geez Unicode1" pitchFamily="2" charset="0"/>
              </a:rPr>
              <a:t> </a:t>
            </a:r>
            <a:r>
              <a:rPr lang="en-GB" sz="4000" b="1" dirty="0" err="1">
                <a:solidFill>
                  <a:srgbClr val="002060"/>
                </a:solidFill>
                <a:latin typeface="Power Geez Unicode1" pitchFamily="2" charset="0"/>
              </a:rPr>
              <a:t>ስረአት</a:t>
            </a:r>
            <a:r>
              <a:rPr lang="en-GB" sz="4000" b="1" dirty="0">
                <a:solidFill>
                  <a:srgbClr val="002060"/>
                </a:solidFill>
                <a:latin typeface="Power Geez Unicode1" pitchFamily="2" charset="0"/>
              </a:rPr>
              <a:t>፣</a:t>
            </a:r>
          </a:p>
          <a:p>
            <a:pPr marL="342900" lvl="0" indent="-342900">
              <a:spcBef>
                <a:spcPct val="20000"/>
              </a:spcBef>
              <a:buClrTx/>
              <a:buSzTx/>
              <a:buFont typeface="Arial" pitchFamily="34" charset="0"/>
              <a:buChar char="•"/>
            </a:pPr>
            <a:r>
              <a:rPr lang="en-GB" sz="4000" b="1" dirty="0" err="1" smtClean="0">
                <a:solidFill>
                  <a:srgbClr val="002060"/>
                </a:solidFill>
                <a:latin typeface="Power Geez Unicode1" pitchFamily="2" charset="0"/>
              </a:rPr>
              <a:t>ባለአዕምሮ</a:t>
            </a:r>
            <a:r>
              <a:rPr lang="en-GB" sz="4000" b="1" dirty="0" smtClean="0">
                <a:solidFill>
                  <a:srgbClr val="002060"/>
                </a:solidFill>
                <a:latin typeface="Power Geez Unicode1" pitchFamily="2" charset="0"/>
              </a:rPr>
              <a:t> </a:t>
            </a:r>
            <a:r>
              <a:rPr lang="en-GB" sz="4000" b="1" dirty="0" err="1" smtClean="0">
                <a:solidFill>
                  <a:srgbClr val="002060"/>
                </a:solidFill>
                <a:latin typeface="Power Geez Unicode1" pitchFamily="2" charset="0"/>
              </a:rPr>
              <a:t>መሆን</a:t>
            </a:r>
            <a:r>
              <a:rPr lang="en-GB" sz="4000" b="1" dirty="0" smtClean="0">
                <a:solidFill>
                  <a:srgbClr val="002060"/>
                </a:solidFill>
                <a:latin typeface="Power Geez Unicode1" pitchFamily="2" charset="0"/>
              </a:rPr>
              <a:t>፣ </a:t>
            </a:r>
            <a:endParaRPr lang="en-GB" sz="40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4000" b="1" dirty="0" err="1">
                <a:solidFill>
                  <a:srgbClr val="002060"/>
                </a:solidFill>
                <a:latin typeface="Power Geez Unicode1" pitchFamily="2" charset="0"/>
              </a:rPr>
              <a:t>ማህበራዊ</a:t>
            </a:r>
            <a:r>
              <a:rPr lang="en-GB" sz="4000" b="1" dirty="0">
                <a:solidFill>
                  <a:srgbClr val="002060"/>
                </a:solidFill>
                <a:latin typeface="Power Geez Unicode1" pitchFamily="2" charset="0"/>
              </a:rPr>
              <a:t> </a:t>
            </a:r>
            <a:r>
              <a:rPr lang="en-GB" sz="4000" b="1" dirty="0" err="1" smtClean="0">
                <a:solidFill>
                  <a:srgbClr val="002060"/>
                </a:solidFill>
                <a:latin typeface="Power Geez Unicode1" pitchFamily="2" charset="0"/>
              </a:rPr>
              <a:t>ህይወት</a:t>
            </a:r>
            <a:r>
              <a:rPr lang="en-GB" sz="4000" b="1" dirty="0" smtClean="0">
                <a:solidFill>
                  <a:srgbClr val="002060"/>
                </a:solidFill>
                <a:latin typeface="Power Geez Unicode1" pitchFamily="2" charset="0"/>
              </a:rPr>
              <a:t> </a:t>
            </a:r>
            <a:r>
              <a:rPr lang="en-GB" sz="4000" b="1" dirty="0" err="1" smtClean="0">
                <a:solidFill>
                  <a:srgbClr val="002060"/>
                </a:solidFill>
                <a:latin typeface="Power Geez Unicode1" pitchFamily="2" charset="0"/>
              </a:rPr>
              <a:t>ያለው</a:t>
            </a:r>
            <a:r>
              <a:rPr lang="en-GB" sz="4000" b="1" dirty="0" smtClean="0">
                <a:solidFill>
                  <a:srgbClr val="002060"/>
                </a:solidFill>
                <a:latin typeface="Power Geez Unicode1" pitchFamily="2" charset="0"/>
              </a:rPr>
              <a:t> </a:t>
            </a:r>
            <a:r>
              <a:rPr lang="en-GB" sz="4000" b="1" dirty="0" err="1" smtClean="0">
                <a:solidFill>
                  <a:srgbClr val="002060"/>
                </a:solidFill>
                <a:latin typeface="Power Geez Unicode1" pitchFamily="2" charset="0"/>
              </a:rPr>
              <a:t>መሆኑ</a:t>
            </a:r>
            <a:r>
              <a:rPr lang="en-GB" sz="4000" b="1" dirty="0" smtClean="0">
                <a:solidFill>
                  <a:srgbClr val="002060"/>
                </a:solidFill>
                <a:latin typeface="Power Geez Unicode1" pitchFamily="2" charset="0"/>
              </a:rPr>
              <a:t>፣ </a:t>
            </a:r>
            <a:endParaRPr lang="en-GB" sz="40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4000" b="1" dirty="0" err="1">
                <a:solidFill>
                  <a:srgbClr val="002060"/>
                </a:solidFill>
                <a:latin typeface="Power Geez Unicode1" pitchFamily="2" charset="0"/>
              </a:rPr>
              <a:t>የ</a:t>
            </a:r>
            <a:r>
              <a:rPr lang="en-GB" sz="4000" b="1" dirty="0" err="1" smtClean="0">
                <a:solidFill>
                  <a:srgbClr val="002060"/>
                </a:solidFill>
                <a:latin typeface="Power Geez Unicode1" pitchFamily="2" charset="0"/>
              </a:rPr>
              <a:t>ቋንቋ</a:t>
            </a:r>
            <a:r>
              <a:rPr lang="en-GB" sz="4000" b="1" dirty="0" smtClean="0">
                <a:solidFill>
                  <a:srgbClr val="002060"/>
                </a:solidFill>
                <a:latin typeface="Power Geez Unicode1" pitchFamily="2" charset="0"/>
              </a:rPr>
              <a:t> </a:t>
            </a:r>
            <a:r>
              <a:rPr lang="en-GB" sz="4000" b="1" dirty="0" err="1">
                <a:solidFill>
                  <a:srgbClr val="002060"/>
                </a:solidFill>
                <a:latin typeface="Power Geez Unicode1" pitchFamily="2" charset="0"/>
              </a:rPr>
              <a:t>እና</a:t>
            </a:r>
            <a:r>
              <a:rPr lang="en-GB" sz="4000" b="1" dirty="0">
                <a:solidFill>
                  <a:srgbClr val="002060"/>
                </a:solidFill>
                <a:latin typeface="Power Geez Unicode1" pitchFamily="2" charset="0"/>
              </a:rPr>
              <a:t> </a:t>
            </a:r>
            <a:r>
              <a:rPr lang="en-GB" sz="4000" b="1" dirty="0" err="1" smtClean="0">
                <a:solidFill>
                  <a:srgbClr val="002060"/>
                </a:solidFill>
                <a:latin typeface="Power Geez Unicode1" pitchFamily="2" charset="0"/>
              </a:rPr>
              <a:t>የምልክት</a:t>
            </a:r>
            <a:r>
              <a:rPr lang="en-GB" sz="4000" b="1" dirty="0" smtClean="0">
                <a:solidFill>
                  <a:srgbClr val="002060"/>
                </a:solidFill>
                <a:latin typeface="Power Geez Unicode1" pitchFamily="2" charset="0"/>
              </a:rPr>
              <a:t> </a:t>
            </a:r>
            <a:r>
              <a:rPr lang="en-GB" sz="4000" b="1" dirty="0" err="1" smtClean="0">
                <a:solidFill>
                  <a:srgbClr val="002060"/>
                </a:solidFill>
                <a:latin typeface="Power Geez Unicode1" pitchFamily="2" charset="0"/>
              </a:rPr>
              <a:t>ተጠቃሚ</a:t>
            </a:r>
            <a:r>
              <a:rPr lang="en-GB" sz="4000" b="1" dirty="0" smtClean="0">
                <a:solidFill>
                  <a:srgbClr val="002060"/>
                </a:solidFill>
                <a:latin typeface="Power Geez Unicode1" pitchFamily="2" charset="0"/>
              </a:rPr>
              <a:t> </a:t>
            </a:r>
            <a:r>
              <a:rPr lang="en-GB" sz="4000" b="1" dirty="0" err="1" smtClean="0">
                <a:solidFill>
                  <a:srgbClr val="002060"/>
                </a:solidFill>
                <a:latin typeface="Power Geez Unicode1" pitchFamily="2" charset="0"/>
              </a:rPr>
              <a:t>መሆኑ</a:t>
            </a:r>
            <a:r>
              <a:rPr lang="en-GB" sz="4000" b="1" dirty="0" smtClean="0">
                <a:solidFill>
                  <a:srgbClr val="002060"/>
                </a:solidFill>
                <a:latin typeface="Power Geez Unicode1" pitchFamily="2" charset="0"/>
              </a:rPr>
              <a:t> </a:t>
            </a:r>
            <a:r>
              <a:rPr lang="en-GB" sz="4000" b="1" dirty="0" err="1" smtClean="0">
                <a:solidFill>
                  <a:srgbClr val="002060"/>
                </a:solidFill>
                <a:latin typeface="Power Geez Unicode1" pitchFamily="2" charset="0"/>
              </a:rPr>
              <a:t>እንዲሁም</a:t>
            </a:r>
            <a:r>
              <a:rPr lang="en-GB" sz="4000" b="1" dirty="0" smtClean="0">
                <a:solidFill>
                  <a:srgbClr val="002060"/>
                </a:solidFill>
                <a:latin typeface="Power Geez Unicode1" pitchFamily="2" charset="0"/>
              </a:rPr>
              <a:t> </a:t>
            </a:r>
            <a:endParaRPr lang="en-GB" sz="40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4000" b="1" dirty="0" err="1">
                <a:solidFill>
                  <a:srgbClr val="002060"/>
                </a:solidFill>
                <a:latin typeface="Power Geez Unicode1" pitchFamily="2" charset="0"/>
              </a:rPr>
              <a:t>አለምን</a:t>
            </a:r>
            <a:r>
              <a:rPr lang="en-GB" sz="4000" b="1" dirty="0">
                <a:solidFill>
                  <a:srgbClr val="002060"/>
                </a:solidFill>
                <a:latin typeface="Power Geez Unicode1" pitchFamily="2" charset="0"/>
              </a:rPr>
              <a:t> </a:t>
            </a:r>
            <a:r>
              <a:rPr lang="en-GB" sz="4000" b="1" dirty="0" err="1">
                <a:solidFill>
                  <a:srgbClr val="002060"/>
                </a:solidFill>
                <a:latin typeface="Power Geez Unicode1" pitchFamily="2" charset="0"/>
              </a:rPr>
              <a:t>መለወጥ</a:t>
            </a:r>
            <a:r>
              <a:rPr lang="en-GB" sz="4000" b="1" dirty="0">
                <a:solidFill>
                  <a:srgbClr val="002060"/>
                </a:solidFill>
                <a:latin typeface="Power Geez Unicode1" pitchFamily="2" charset="0"/>
              </a:rPr>
              <a:t> </a:t>
            </a:r>
            <a:r>
              <a:rPr lang="en-GB" sz="4000" b="1" dirty="0" err="1">
                <a:solidFill>
                  <a:srgbClr val="002060"/>
                </a:solidFill>
                <a:latin typeface="Power Geez Unicode1" pitchFamily="2" charset="0"/>
              </a:rPr>
              <a:t>የሚችል</a:t>
            </a:r>
            <a:r>
              <a:rPr lang="en-GB" sz="4000" b="1" dirty="0">
                <a:solidFill>
                  <a:srgbClr val="002060"/>
                </a:solidFill>
                <a:latin typeface="Power Geez Unicode1" pitchFamily="2" charset="0"/>
              </a:rPr>
              <a:t> </a:t>
            </a:r>
            <a:r>
              <a:rPr lang="en-GB" sz="4000" b="1" dirty="0" err="1">
                <a:solidFill>
                  <a:srgbClr val="002060"/>
                </a:solidFill>
                <a:latin typeface="Power Geez Unicode1" pitchFamily="2" charset="0"/>
              </a:rPr>
              <a:t>የተራቀቀ</a:t>
            </a:r>
            <a:r>
              <a:rPr lang="en-GB" sz="4000" b="1" dirty="0">
                <a:solidFill>
                  <a:srgbClr val="002060"/>
                </a:solidFill>
                <a:latin typeface="Power Geez Unicode1" pitchFamily="2" charset="0"/>
              </a:rPr>
              <a:t> </a:t>
            </a:r>
            <a:r>
              <a:rPr lang="en-GB" sz="4000" b="1" dirty="0" err="1">
                <a:solidFill>
                  <a:srgbClr val="002060"/>
                </a:solidFill>
                <a:latin typeface="Power Geez Unicode1" pitchFamily="2" charset="0"/>
              </a:rPr>
              <a:t>ችሎታ</a:t>
            </a:r>
            <a:r>
              <a:rPr lang="en-GB" sz="4000" b="1" dirty="0">
                <a:solidFill>
                  <a:srgbClr val="002060"/>
                </a:solidFill>
                <a:latin typeface="Power Geez Unicode1" pitchFamily="2" charset="0"/>
              </a:rPr>
              <a:t> </a:t>
            </a:r>
            <a:r>
              <a:rPr lang="en-GB" sz="4000" b="1" dirty="0" err="1" smtClean="0">
                <a:solidFill>
                  <a:srgbClr val="002060"/>
                </a:solidFill>
                <a:latin typeface="Power Geez Unicode1" pitchFamily="2" charset="0"/>
              </a:rPr>
              <a:t>ያለው</a:t>
            </a:r>
            <a:r>
              <a:rPr lang="en-GB" sz="4000" b="1" dirty="0" smtClean="0">
                <a:solidFill>
                  <a:srgbClr val="002060"/>
                </a:solidFill>
                <a:latin typeface="Power Geez Unicode1" pitchFamily="2" charset="0"/>
              </a:rPr>
              <a:t>  </a:t>
            </a:r>
            <a:r>
              <a:rPr lang="en-GB" sz="4000" b="1" dirty="0" err="1">
                <a:solidFill>
                  <a:srgbClr val="002060"/>
                </a:solidFill>
                <a:latin typeface="Power Geez Unicode1" pitchFamily="2" charset="0"/>
              </a:rPr>
              <a:t>መሆኑ</a:t>
            </a:r>
            <a:r>
              <a:rPr lang="en-GB" sz="4000" b="1" dirty="0">
                <a:solidFill>
                  <a:srgbClr val="002060"/>
                </a:solidFill>
                <a:latin typeface="Power Geez Unicode1" pitchFamily="2" charset="0"/>
              </a:rPr>
              <a:t> </a:t>
            </a:r>
            <a:r>
              <a:rPr lang="en-GB" sz="4000" b="1" dirty="0" err="1" smtClean="0">
                <a:solidFill>
                  <a:srgbClr val="002060"/>
                </a:solidFill>
                <a:latin typeface="Power Geez Unicode1" pitchFamily="2" charset="0"/>
              </a:rPr>
              <a:t>ዋና</a:t>
            </a:r>
            <a:r>
              <a:rPr lang="en-GB" sz="4000" b="1" dirty="0" smtClean="0">
                <a:solidFill>
                  <a:srgbClr val="002060"/>
                </a:solidFill>
                <a:latin typeface="Power Geez Unicode1" pitchFamily="2" charset="0"/>
              </a:rPr>
              <a:t> </a:t>
            </a:r>
            <a:r>
              <a:rPr lang="en-GB" sz="4000" b="1" dirty="0" err="1" smtClean="0">
                <a:solidFill>
                  <a:srgbClr val="002060"/>
                </a:solidFill>
                <a:latin typeface="Power Geez Unicode1" pitchFamily="2" charset="0"/>
              </a:rPr>
              <a:t>ዋናዎቹ</a:t>
            </a:r>
            <a:r>
              <a:rPr lang="en-GB" sz="4000" b="1" dirty="0" smtClean="0">
                <a:solidFill>
                  <a:srgbClr val="002060"/>
                </a:solidFill>
                <a:latin typeface="Power Geez Unicode1" pitchFamily="2" charset="0"/>
              </a:rPr>
              <a:t> </a:t>
            </a:r>
            <a:r>
              <a:rPr lang="en-GB" sz="4000" b="1" dirty="0" err="1" smtClean="0">
                <a:solidFill>
                  <a:srgbClr val="002060"/>
                </a:solidFill>
                <a:latin typeface="Power Geez Unicode1" pitchFamily="2" charset="0"/>
              </a:rPr>
              <a:t>ናቸው</a:t>
            </a:r>
            <a:r>
              <a:rPr lang="en-GB" sz="4000" b="1" dirty="0" smtClean="0">
                <a:solidFill>
                  <a:srgbClr val="002060"/>
                </a:solidFill>
                <a:latin typeface="Power Geez Unicode1" pitchFamily="2" charset="0"/>
              </a:rPr>
              <a:t>፡፡ </a:t>
            </a:r>
            <a:endParaRPr lang="en-GB" sz="4000" b="1" dirty="0">
              <a:solidFill>
                <a:srgbClr val="002060"/>
              </a:solidFill>
              <a:latin typeface="Power Geez Unicode1" pitchFamily="2" charset="0"/>
            </a:endParaRPr>
          </a:p>
          <a:p>
            <a:endParaRPr lang="en-US" sz="2800" dirty="0">
              <a:solidFill>
                <a:srgbClr val="002060"/>
              </a:solidFill>
              <a:latin typeface="Power Geez Unicode1" pitchFamily="2" charset="0"/>
            </a:endParaRPr>
          </a:p>
        </p:txBody>
      </p:sp>
    </p:spTree>
    <p:extLst>
      <p:ext uri="{BB962C8B-B14F-4D97-AF65-F5344CB8AC3E}">
        <p14:creationId xmlns:p14="http://schemas.microsoft.com/office/powerpoint/2010/main" val="2994280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216640" cy="1143000"/>
          </a:xfrm>
        </p:spPr>
        <p:txBody>
          <a:bodyPr>
            <a:noAutofit/>
          </a:bodyPr>
          <a:lstStyle/>
          <a:p>
            <a:pPr lvl="0" algn="ctr">
              <a:spcBef>
                <a:spcPct val="20000"/>
              </a:spcBef>
            </a:pPr>
            <a:r>
              <a:rPr lang="en-US" sz="4000" cap="none" dirty="0" smtClean="0">
                <a:ln>
                  <a:noFill/>
                </a:ln>
                <a:solidFill>
                  <a:prstClr val="black"/>
                </a:solidFill>
                <a:latin typeface="Power Geez Unicode1" pitchFamily="2" charset="0"/>
                <a:ea typeface="+mn-ea"/>
                <a:cs typeface="+mn-cs"/>
              </a:rPr>
              <a:t/>
            </a:r>
            <a:br>
              <a:rPr lang="en-US" sz="4000" cap="none" dirty="0" smtClean="0">
                <a:ln>
                  <a:noFill/>
                </a:ln>
                <a:solidFill>
                  <a:prstClr val="black"/>
                </a:solidFill>
                <a:latin typeface="Power Geez Unicode1" pitchFamily="2" charset="0"/>
                <a:ea typeface="+mn-ea"/>
                <a:cs typeface="+mn-cs"/>
              </a:rPr>
            </a:br>
            <a:r>
              <a:rPr lang="en-US" sz="4000" cap="none" dirty="0" smtClean="0">
                <a:ln>
                  <a:noFill/>
                </a:ln>
                <a:solidFill>
                  <a:prstClr val="black"/>
                </a:solidFill>
                <a:latin typeface="Power Geez Unicode1" pitchFamily="2" charset="0"/>
                <a:ea typeface="+mn-ea"/>
                <a:cs typeface="+mn-cs"/>
              </a:rPr>
              <a:t/>
            </a:r>
            <a:br>
              <a:rPr lang="en-US" sz="4000" cap="none" dirty="0" smtClean="0">
                <a:ln>
                  <a:noFill/>
                </a:ln>
                <a:solidFill>
                  <a:prstClr val="black"/>
                </a:solidFill>
                <a:latin typeface="Power Geez Unicode1" pitchFamily="2" charset="0"/>
                <a:ea typeface="+mn-ea"/>
                <a:cs typeface="+mn-cs"/>
              </a:rPr>
            </a:br>
            <a:r>
              <a:rPr lang="en-US" sz="4000" cap="none" dirty="0">
                <a:ln>
                  <a:noFill/>
                </a:ln>
                <a:solidFill>
                  <a:prstClr val="black"/>
                </a:solidFill>
                <a:latin typeface="Power Geez Unicode1" pitchFamily="2" charset="0"/>
                <a:ea typeface="+mn-ea"/>
                <a:cs typeface="+mn-cs"/>
              </a:rPr>
              <a:t/>
            </a:r>
            <a:br>
              <a:rPr lang="en-US" sz="4000" cap="none" dirty="0">
                <a:ln>
                  <a:noFill/>
                </a:ln>
                <a:solidFill>
                  <a:prstClr val="black"/>
                </a:solidFill>
                <a:latin typeface="Power Geez Unicode1" pitchFamily="2" charset="0"/>
                <a:ea typeface="+mn-ea"/>
                <a:cs typeface="+mn-cs"/>
              </a:rPr>
            </a:br>
            <a:r>
              <a:rPr lang="en-GB" sz="5400" cap="none" dirty="0">
                <a:ln>
                  <a:noFill/>
                </a:ln>
                <a:solidFill>
                  <a:prstClr val="black"/>
                </a:solidFill>
                <a:latin typeface="Power Geez Unicode1" pitchFamily="2" charset="0"/>
                <a:ea typeface="+mn-ea"/>
                <a:cs typeface="+mn-cs"/>
              </a:rPr>
              <a:t/>
            </a:r>
            <a:br>
              <a:rPr lang="en-GB" sz="5400" cap="none" dirty="0">
                <a:ln>
                  <a:noFill/>
                </a:ln>
                <a:solidFill>
                  <a:prstClr val="black"/>
                </a:solidFill>
                <a:latin typeface="Power Geez Unicode1" pitchFamily="2" charset="0"/>
                <a:ea typeface="+mn-ea"/>
                <a:cs typeface="+mn-cs"/>
              </a:rPr>
            </a:br>
            <a:r>
              <a:rPr lang="en-US" sz="8000" cap="none" dirty="0" err="1" smtClean="0">
                <a:ln>
                  <a:noFill/>
                </a:ln>
                <a:solidFill>
                  <a:srgbClr val="00B050"/>
                </a:solidFill>
                <a:latin typeface="Power Geez Unicode1" pitchFamily="2" charset="0"/>
              </a:rPr>
              <a:t>መሰረተ</a:t>
            </a:r>
            <a:r>
              <a:rPr lang="en-US" sz="8000" cap="none" dirty="0" err="1">
                <a:ln>
                  <a:noFill/>
                </a:ln>
                <a:solidFill>
                  <a:srgbClr val="00B050"/>
                </a:solidFill>
                <a:latin typeface="Power Geez Unicode1" pitchFamily="2" charset="0"/>
              </a:rPr>
              <a:t>-</a:t>
            </a:r>
            <a:r>
              <a:rPr lang="en-US" sz="8000" cap="none" dirty="0" err="1" smtClean="0">
                <a:ln>
                  <a:noFill/>
                </a:ln>
                <a:solidFill>
                  <a:srgbClr val="00B050"/>
                </a:solidFill>
                <a:latin typeface="Power Geez Unicode1" pitchFamily="2" charset="0"/>
              </a:rPr>
              <a:t>ቢስ</a:t>
            </a:r>
            <a:r>
              <a:rPr lang="en-US" sz="8000" cap="none" dirty="0" smtClean="0">
                <a:ln>
                  <a:noFill/>
                </a:ln>
                <a:solidFill>
                  <a:srgbClr val="00B050"/>
                </a:solidFill>
                <a:latin typeface="Power Geez Unicode1" pitchFamily="2" charset="0"/>
              </a:rPr>
              <a:t> </a:t>
            </a:r>
            <a:r>
              <a:rPr lang="en-US" sz="8000" cap="none" dirty="0" err="1" smtClean="0">
                <a:ln>
                  <a:noFill/>
                </a:ln>
                <a:solidFill>
                  <a:srgbClr val="00B050"/>
                </a:solidFill>
                <a:latin typeface="Power Geez Unicode1" pitchFamily="2" charset="0"/>
              </a:rPr>
              <a:t>አመለካከቶች</a:t>
            </a:r>
            <a:r>
              <a:rPr lang="en-US" sz="8000" cap="none" dirty="0" smtClean="0">
                <a:ln>
                  <a:noFill/>
                </a:ln>
                <a:solidFill>
                  <a:srgbClr val="00B050"/>
                </a:solidFill>
                <a:latin typeface="Power Geez Unicode1" pitchFamily="2" charset="0"/>
              </a:rPr>
              <a:t> </a:t>
            </a:r>
            <a:endParaRPr lang="en-US" sz="4400" dirty="0">
              <a:solidFill>
                <a:srgbClr val="00B050"/>
              </a:solidFill>
              <a:latin typeface="Power Geez Unicode1" pitchFamily="2" charset="0"/>
            </a:endParaRPr>
          </a:p>
        </p:txBody>
      </p:sp>
      <p:sp>
        <p:nvSpPr>
          <p:cNvPr id="3" name="Content Placeholder 2"/>
          <p:cNvSpPr>
            <a:spLocks noGrp="1"/>
          </p:cNvSpPr>
          <p:nvPr>
            <p:ph idx="1"/>
          </p:nvPr>
        </p:nvSpPr>
        <p:spPr>
          <a:xfrm>
            <a:off x="609600" y="1609416"/>
            <a:ext cx="11155680" cy="4846320"/>
          </a:xfrm>
        </p:spPr>
        <p:txBody>
          <a:bodyPr>
            <a:normAutofit fontScale="25000" lnSpcReduction="20000"/>
          </a:bodyPr>
          <a:lstStyle/>
          <a:p>
            <a:pPr>
              <a:buFont typeface="Wingdings" pitchFamily="2" charset="2"/>
              <a:buChar char="v"/>
            </a:pPr>
            <a:r>
              <a:rPr lang="en-US" sz="11200" b="1" dirty="0" smtClean="0">
                <a:solidFill>
                  <a:srgbClr val="002060"/>
                </a:solidFill>
                <a:latin typeface="Power Geez Unicode1" pitchFamily="2" charset="0"/>
              </a:rPr>
              <a:t>የሰው </a:t>
            </a:r>
            <a:r>
              <a:rPr lang="en-US" sz="11200" b="1" dirty="0" err="1" smtClean="0">
                <a:solidFill>
                  <a:srgbClr val="002060"/>
                </a:solidFill>
                <a:latin typeface="Power Geez Unicode1" pitchFamily="2" charset="0"/>
              </a:rPr>
              <a:t>ልጅ</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ከሌሎች</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እንስሳት</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አይለይም</a:t>
            </a:r>
            <a:endParaRPr lang="en-US" sz="11200" b="1" dirty="0" smtClean="0">
              <a:solidFill>
                <a:srgbClr val="002060"/>
              </a:solidFill>
              <a:latin typeface="Power Geez Unicode1" pitchFamily="2" charset="0"/>
            </a:endParaRPr>
          </a:p>
          <a:p>
            <a:pPr>
              <a:buFont typeface="Wingdings" pitchFamily="2" charset="2"/>
              <a:buChar char="v"/>
            </a:pPr>
            <a:r>
              <a:rPr lang="en-US" sz="11200" b="1" dirty="0" smtClean="0">
                <a:solidFill>
                  <a:srgbClr val="002060"/>
                </a:solidFill>
                <a:latin typeface="Power Geez Unicode1" pitchFamily="2" charset="0"/>
              </a:rPr>
              <a:t>አካል </a:t>
            </a:r>
            <a:r>
              <a:rPr lang="en-US" sz="11200" b="1" dirty="0" err="1" smtClean="0">
                <a:solidFill>
                  <a:srgbClr val="002060"/>
                </a:solidFill>
                <a:latin typeface="Power Geez Unicode1" pitchFamily="2" charset="0"/>
              </a:rPr>
              <a:t>ጉዳተኞች</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ሁል</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ጊዜ</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የሌሎች</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ዕርዳታ</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ያስፈልጋቸዋል</a:t>
            </a:r>
            <a:endParaRPr lang="en-US" sz="11200" b="1" dirty="0" smtClean="0">
              <a:solidFill>
                <a:srgbClr val="002060"/>
              </a:solidFill>
              <a:latin typeface="Power Geez Unicode1" pitchFamily="2" charset="0"/>
            </a:endParaRPr>
          </a:p>
          <a:p>
            <a:pPr>
              <a:buFont typeface="Wingdings" pitchFamily="2" charset="2"/>
              <a:buChar char="v"/>
            </a:pPr>
            <a:r>
              <a:rPr lang="en-US" sz="11200" b="1" dirty="0" smtClean="0">
                <a:solidFill>
                  <a:srgbClr val="002060"/>
                </a:solidFill>
                <a:latin typeface="Power Geez Unicode1" pitchFamily="2" charset="0"/>
              </a:rPr>
              <a:t>አካል </a:t>
            </a:r>
            <a:r>
              <a:rPr lang="en-US" sz="11200" b="1" dirty="0" err="1" smtClean="0">
                <a:solidFill>
                  <a:srgbClr val="002060"/>
                </a:solidFill>
                <a:latin typeface="Power Geez Unicode1" pitchFamily="2" charset="0"/>
              </a:rPr>
              <a:t>ጉዳተኞች</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በጣም</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ጀግኖችና</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የተለዩ</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ፍጡራን</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ናቸው</a:t>
            </a:r>
            <a:endParaRPr lang="en-US" sz="11200" b="1" dirty="0" smtClean="0">
              <a:solidFill>
                <a:srgbClr val="002060"/>
              </a:solidFill>
              <a:latin typeface="Power Geez Unicode1" pitchFamily="2" charset="0"/>
            </a:endParaRPr>
          </a:p>
          <a:p>
            <a:pPr>
              <a:buFont typeface="Wingdings" pitchFamily="2" charset="2"/>
              <a:buChar char="v"/>
            </a:pPr>
            <a:r>
              <a:rPr lang="en-US" sz="11200" b="1" dirty="0" err="1" smtClean="0">
                <a:solidFill>
                  <a:srgbClr val="002060"/>
                </a:solidFill>
                <a:latin typeface="Power Geez Unicode1" pitchFamily="2" charset="0"/>
              </a:rPr>
              <a:t>አካል</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ጉዳተኞች</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ቁጡዎች</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ናቸው</a:t>
            </a:r>
            <a:r>
              <a:rPr lang="en-US" sz="11200" b="1" dirty="0" smtClean="0">
                <a:solidFill>
                  <a:srgbClr val="002060"/>
                </a:solidFill>
                <a:latin typeface="Power Geez Unicode1" pitchFamily="2" charset="0"/>
              </a:rPr>
              <a:t> </a:t>
            </a:r>
          </a:p>
          <a:p>
            <a:pPr>
              <a:buFont typeface="Wingdings" pitchFamily="2" charset="2"/>
              <a:buChar char="v"/>
            </a:pPr>
            <a:r>
              <a:rPr lang="en-US" sz="11200" b="1" dirty="0" err="1" smtClean="0">
                <a:solidFill>
                  <a:srgbClr val="002060"/>
                </a:solidFill>
                <a:latin typeface="Power Geez Unicode1" pitchFamily="2" charset="0"/>
              </a:rPr>
              <a:t>አካል</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ጉዳተኞች</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ሲያዝኑላቸው</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አይወዱም</a:t>
            </a:r>
            <a:r>
              <a:rPr lang="en-US" sz="11200" b="1" dirty="0" smtClean="0">
                <a:solidFill>
                  <a:srgbClr val="002060"/>
                </a:solidFill>
                <a:latin typeface="Power Geez Unicode1" pitchFamily="2" charset="0"/>
              </a:rPr>
              <a:t> </a:t>
            </a:r>
          </a:p>
          <a:p>
            <a:pPr>
              <a:buFont typeface="Wingdings" pitchFamily="2" charset="2"/>
              <a:buChar char="v"/>
            </a:pPr>
            <a:r>
              <a:rPr lang="en-US" sz="11200" b="1" dirty="0" err="1" smtClean="0">
                <a:solidFill>
                  <a:srgbClr val="002060"/>
                </a:solidFill>
                <a:latin typeface="Power Geez Unicode1" pitchFamily="2" charset="0"/>
              </a:rPr>
              <a:t>ዓይነ-ስውራን</a:t>
            </a:r>
            <a:r>
              <a:rPr lang="en-US" sz="11200" b="1" dirty="0" smtClean="0">
                <a:solidFill>
                  <a:srgbClr val="002060"/>
                </a:solidFill>
                <a:latin typeface="Power Geez Unicode1" pitchFamily="2" charset="0"/>
              </a:rPr>
              <a:t> 6ኛ </a:t>
            </a:r>
            <a:r>
              <a:rPr lang="en-US" sz="11200" b="1" dirty="0" err="1" smtClean="0">
                <a:solidFill>
                  <a:srgbClr val="002060"/>
                </a:solidFill>
                <a:latin typeface="Power Geez Unicode1" pitchFamily="2" charset="0"/>
              </a:rPr>
              <a:t>የስሜት</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ሕዋስ</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አላቸው</a:t>
            </a:r>
            <a:endParaRPr lang="en-US" sz="11200" b="1" dirty="0" smtClean="0">
              <a:solidFill>
                <a:srgbClr val="002060"/>
              </a:solidFill>
              <a:latin typeface="Power Geez Unicode1" pitchFamily="2" charset="0"/>
            </a:endParaRPr>
          </a:p>
          <a:p>
            <a:pPr>
              <a:buFont typeface="Wingdings" pitchFamily="2" charset="2"/>
              <a:buChar char="v"/>
            </a:pPr>
            <a:r>
              <a:rPr lang="en-US" sz="11200" b="1" dirty="0" smtClean="0">
                <a:solidFill>
                  <a:srgbClr val="002060"/>
                </a:solidFill>
                <a:latin typeface="Power Geez Unicode1" pitchFamily="2" charset="0"/>
              </a:rPr>
              <a:t>አካል </a:t>
            </a:r>
            <a:r>
              <a:rPr lang="en-US" sz="11200" b="1" dirty="0" err="1" smtClean="0">
                <a:solidFill>
                  <a:srgbClr val="002060"/>
                </a:solidFill>
                <a:latin typeface="Power Geez Unicode1" pitchFamily="2" charset="0"/>
              </a:rPr>
              <a:t>ጉዳተኝነት</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የፈጣሪ</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ቁጣ</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ነው</a:t>
            </a:r>
            <a:endParaRPr lang="en-US" sz="11200" b="1" dirty="0" smtClean="0">
              <a:solidFill>
                <a:srgbClr val="002060"/>
              </a:solidFill>
              <a:latin typeface="Power Geez Unicode1" pitchFamily="2" charset="0"/>
            </a:endParaRPr>
          </a:p>
          <a:p>
            <a:pPr>
              <a:buFont typeface="Wingdings" pitchFamily="2" charset="2"/>
              <a:buChar char="v"/>
            </a:pPr>
            <a:r>
              <a:rPr lang="en-US" sz="11200" b="1" dirty="0" err="1" smtClean="0">
                <a:solidFill>
                  <a:srgbClr val="002060"/>
                </a:solidFill>
                <a:latin typeface="Power Geez Unicode1" pitchFamily="2" charset="0"/>
              </a:rPr>
              <a:t>አካል</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ጉዳተኞች</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በቤት</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ቢሆኑ</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ለደህንነታቸው</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በጣም</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ጥሩ</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ነው</a:t>
            </a:r>
            <a:endParaRPr lang="en-US" sz="11200" b="1" dirty="0" smtClean="0">
              <a:solidFill>
                <a:srgbClr val="002060"/>
              </a:solidFill>
              <a:latin typeface="Power Geez Unicode1" pitchFamily="2" charset="0"/>
            </a:endParaRPr>
          </a:p>
          <a:p>
            <a:pPr>
              <a:buFont typeface="Wingdings" pitchFamily="2" charset="2"/>
              <a:buChar char="v"/>
            </a:pPr>
            <a:r>
              <a:rPr lang="en-US" sz="11200" b="1" dirty="0" smtClean="0">
                <a:solidFill>
                  <a:srgbClr val="002060"/>
                </a:solidFill>
                <a:latin typeface="Power Geez Unicode1" pitchFamily="2" charset="0"/>
              </a:rPr>
              <a:t>አካል </a:t>
            </a:r>
            <a:r>
              <a:rPr lang="en-US" sz="11200" b="1" dirty="0" err="1" smtClean="0">
                <a:solidFill>
                  <a:srgbClr val="002060"/>
                </a:solidFill>
                <a:latin typeface="Power Geez Unicode1" pitchFamily="2" charset="0"/>
              </a:rPr>
              <a:t>ጉዳኞችን</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ከጉዳት</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አልባ</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ሰዎች</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ጋር</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ቀላቅሎ</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ማስተማርና</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ማሰራት</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አይቻልም</a:t>
            </a:r>
            <a:r>
              <a:rPr lang="en-US" sz="11200" b="1" dirty="0" smtClean="0">
                <a:solidFill>
                  <a:srgbClr val="002060"/>
                </a:solidFill>
                <a:latin typeface="Power Geez Unicode1" pitchFamily="2" charset="0"/>
              </a:rPr>
              <a:t> </a:t>
            </a:r>
          </a:p>
          <a:p>
            <a:pPr>
              <a:buFont typeface="Wingdings" pitchFamily="2" charset="2"/>
              <a:buChar char="v"/>
            </a:pPr>
            <a:r>
              <a:rPr lang="en-US" sz="11200" b="1" dirty="0" smtClean="0">
                <a:solidFill>
                  <a:srgbClr val="002060"/>
                </a:solidFill>
                <a:latin typeface="Power Geez Unicode1" pitchFamily="2" charset="0"/>
              </a:rPr>
              <a:t>አካል </a:t>
            </a:r>
            <a:r>
              <a:rPr lang="en-US" sz="11200" b="1" dirty="0" err="1" smtClean="0">
                <a:solidFill>
                  <a:srgbClr val="002060"/>
                </a:solidFill>
                <a:latin typeface="Power Geez Unicode1" pitchFamily="2" charset="0"/>
              </a:rPr>
              <a:t>ጉዳተኞች</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የህክምና</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አገልግሎት</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ቢያገኙ</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ሊድኑ</a:t>
            </a:r>
            <a:r>
              <a:rPr lang="en-US" sz="11200" b="1" dirty="0" smtClean="0">
                <a:solidFill>
                  <a:srgbClr val="002060"/>
                </a:solidFill>
                <a:latin typeface="Power Geez Unicode1" pitchFamily="2" charset="0"/>
              </a:rPr>
              <a:t> </a:t>
            </a:r>
            <a:r>
              <a:rPr lang="en-US" sz="11200" b="1" dirty="0" err="1" smtClean="0">
                <a:solidFill>
                  <a:srgbClr val="002060"/>
                </a:solidFill>
                <a:latin typeface="Power Geez Unicode1" pitchFamily="2" charset="0"/>
              </a:rPr>
              <a:t>ይችላሉ</a:t>
            </a:r>
            <a:endParaRPr lang="en-US" sz="11200" b="1" dirty="0" smtClean="0">
              <a:solidFill>
                <a:srgbClr val="002060"/>
              </a:solidFill>
              <a:latin typeface="Power Geez Unicode1" pitchFamily="2" charset="0"/>
            </a:endParaRPr>
          </a:p>
          <a:p>
            <a:pPr marL="0" indent="0">
              <a:buNone/>
            </a:pPr>
            <a:endParaRPr lang="en-US" sz="11200" b="1" dirty="0" smtClean="0">
              <a:latin typeface="Power Geez Unicode1" pitchFamily="2" charset="0"/>
            </a:endParaRPr>
          </a:p>
          <a:p>
            <a:pPr marL="0" indent="0">
              <a:buNone/>
            </a:pPr>
            <a:r>
              <a:rPr lang="en-US" sz="11200" b="1" dirty="0" smtClean="0"/>
              <a:t> </a:t>
            </a:r>
          </a:p>
          <a:p>
            <a:pPr marL="0" indent="0">
              <a:buNone/>
            </a:pPr>
            <a:endParaRPr lang="en-US" dirty="0"/>
          </a:p>
        </p:txBody>
      </p:sp>
    </p:spTree>
    <p:extLst>
      <p:ext uri="{BB962C8B-B14F-4D97-AF65-F5344CB8AC3E}">
        <p14:creationId xmlns:p14="http://schemas.microsoft.com/office/powerpoint/2010/main" val="3990167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323320" cy="1143000"/>
          </a:xfrm>
        </p:spPr>
        <p:txBody>
          <a:bodyPr>
            <a:noAutofit/>
          </a:bodyPr>
          <a:lstStyle/>
          <a:p>
            <a:pPr algn="ctr"/>
            <a:r>
              <a:rPr lang="en-US" sz="4800" dirty="0">
                <a:solidFill>
                  <a:srgbClr val="00B050"/>
                </a:solidFill>
                <a:latin typeface="Power Geez Unicode1" pitchFamily="2" charset="0"/>
              </a:rPr>
              <a:t>የአካል </a:t>
            </a:r>
            <a:r>
              <a:rPr lang="en-US" sz="4800" dirty="0" err="1">
                <a:solidFill>
                  <a:srgbClr val="00B050"/>
                </a:solidFill>
                <a:latin typeface="Power Geez Unicode1" pitchFamily="2" charset="0"/>
              </a:rPr>
              <a:t>ጉዳተኝነት</a:t>
            </a:r>
            <a:r>
              <a:rPr lang="en-US" sz="4800" dirty="0">
                <a:solidFill>
                  <a:srgbClr val="00B050"/>
                </a:solidFill>
                <a:latin typeface="Power Geez Unicode1" pitchFamily="2" charset="0"/>
              </a:rPr>
              <a:t> </a:t>
            </a:r>
            <a:r>
              <a:rPr lang="en-US" sz="4800" dirty="0" err="1" smtClean="0">
                <a:solidFill>
                  <a:srgbClr val="00B050"/>
                </a:solidFill>
                <a:latin typeface="Power Geez Unicode1" pitchFamily="2" charset="0"/>
              </a:rPr>
              <a:t>አተያዮች</a:t>
            </a:r>
            <a:r>
              <a:rPr lang="en-US" sz="4800" dirty="0" smtClean="0">
                <a:solidFill>
                  <a:srgbClr val="00B050"/>
                </a:solidFill>
                <a:latin typeface="Power Geez Unicode1" pitchFamily="2" charset="0"/>
              </a:rPr>
              <a:t/>
            </a:r>
            <a:br>
              <a:rPr lang="en-US" sz="4800" dirty="0" smtClean="0">
                <a:solidFill>
                  <a:srgbClr val="00B050"/>
                </a:solidFill>
                <a:latin typeface="Power Geez Unicode1" pitchFamily="2" charset="0"/>
              </a:rPr>
            </a:br>
            <a:r>
              <a:rPr lang="en-US" sz="4800" dirty="0" smtClean="0">
                <a:solidFill>
                  <a:srgbClr val="00B050"/>
                </a:solidFill>
                <a:latin typeface="Power Geez Unicode1" pitchFamily="2" charset="0"/>
              </a:rPr>
              <a:t>(Disability Models) </a:t>
            </a:r>
            <a:endParaRPr lang="en-US" sz="4800" dirty="0"/>
          </a:p>
        </p:txBody>
      </p:sp>
      <p:sp>
        <p:nvSpPr>
          <p:cNvPr id="3" name="Content Placeholder 2"/>
          <p:cNvSpPr>
            <a:spLocks noGrp="1"/>
          </p:cNvSpPr>
          <p:nvPr>
            <p:ph idx="1"/>
          </p:nvPr>
        </p:nvSpPr>
        <p:spPr>
          <a:xfrm>
            <a:off x="609600" y="1609416"/>
            <a:ext cx="11338560" cy="4846320"/>
          </a:xfrm>
        </p:spPr>
        <p:txBody>
          <a:bodyPr/>
          <a:lstStyle/>
          <a:p>
            <a:pPr marL="0" indent="0">
              <a:buNone/>
            </a:pPr>
            <a:endParaRPr lang="en-US" dirty="0" smtClean="0"/>
          </a:p>
          <a:p>
            <a:pPr marL="0" indent="0" algn="ctr">
              <a:buNone/>
            </a:pPr>
            <a:r>
              <a:rPr lang="en-US" sz="4800" b="1" dirty="0" err="1" smtClean="0">
                <a:solidFill>
                  <a:srgbClr val="002060"/>
                </a:solidFill>
                <a:latin typeface="Power Geez Unicode1" pitchFamily="2" charset="0"/>
              </a:rPr>
              <a:t>የቡድን</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ስራ</a:t>
            </a:r>
            <a:endParaRPr lang="en-US" sz="4800" b="1" dirty="0">
              <a:solidFill>
                <a:srgbClr val="002060"/>
              </a:solidFill>
              <a:latin typeface="Power Geez Unicode1" pitchFamily="2" charset="0"/>
            </a:endParaRPr>
          </a:p>
          <a:p>
            <a:pPr algn="just">
              <a:buFont typeface="Wingdings" pitchFamily="2" charset="2"/>
              <a:buChar char="q"/>
            </a:pPr>
            <a:r>
              <a:rPr lang="en-US" sz="3200" b="1" dirty="0" smtClean="0">
                <a:solidFill>
                  <a:srgbClr val="002060"/>
                </a:solidFill>
                <a:latin typeface="Power Geez Unicode1" pitchFamily="2" charset="0"/>
              </a:rPr>
              <a:t>የአካል </a:t>
            </a:r>
            <a:r>
              <a:rPr lang="en-US" sz="3200" b="1" dirty="0" err="1" smtClean="0">
                <a:solidFill>
                  <a:srgbClr val="002060"/>
                </a:solidFill>
                <a:latin typeface="Power Geez Unicode1" pitchFamily="2" charset="0"/>
              </a:rPr>
              <a:t>ጉዳተኝነት</a:t>
            </a:r>
            <a:r>
              <a:rPr lang="en-US" sz="3200" b="1" dirty="0" smtClean="0">
                <a:solidFill>
                  <a:srgbClr val="002060"/>
                </a:solidFill>
                <a:latin typeface="Power Geez Unicode1" pitchFamily="2" charset="0"/>
              </a:rPr>
              <a:t> </a:t>
            </a:r>
            <a:r>
              <a:rPr lang="en-US" sz="3200" b="1" dirty="0" err="1" smtClean="0">
                <a:solidFill>
                  <a:srgbClr val="002060"/>
                </a:solidFill>
                <a:latin typeface="Power Geez Unicode1" pitchFamily="2" charset="0"/>
              </a:rPr>
              <a:t>አተያዮችን</a:t>
            </a:r>
            <a:r>
              <a:rPr lang="en-US" sz="3200" b="1" dirty="0" smtClean="0">
                <a:solidFill>
                  <a:srgbClr val="002060"/>
                </a:solidFill>
                <a:latin typeface="Power Geez Unicode1" pitchFamily="2" charset="0"/>
              </a:rPr>
              <a:t>/Disability </a:t>
            </a:r>
            <a:r>
              <a:rPr lang="en-US" sz="3200" b="1" dirty="0">
                <a:solidFill>
                  <a:srgbClr val="002060"/>
                </a:solidFill>
                <a:latin typeface="Power Geez Unicode1" pitchFamily="2" charset="0"/>
              </a:rPr>
              <a:t>Models </a:t>
            </a:r>
            <a:r>
              <a:rPr lang="en-US" sz="3200" b="1" dirty="0" err="1" smtClean="0">
                <a:solidFill>
                  <a:srgbClr val="002060"/>
                </a:solidFill>
                <a:latin typeface="Power Geez Unicode1" pitchFamily="2" charset="0"/>
              </a:rPr>
              <a:t>ዘርዝሩ</a:t>
            </a:r>
            <a:endParaRPr lang="en-US" sz="3200" b="1" dirty="0" smtClean="0">
              <a:solidFill>
                <a:srgbClr val="002060"/>
              </a:solidFill>
              <a:latin typeface="Power Geez Unicode1" pitchFamily="2" charset="0"/>
            </a:endParaRPr>
          </a:p>
          <a:p>
            <a:pPr algn="just">
              <a:buFont typeface="Wingdings" pitchFamily="2" charset="2"/>
              <a:buChar char="q"/>
            </a:pPr>
            <a:r>
              <a:rPr lang="en-US" sz="3200" b="1" dirty="0" err="1" smtClean="0">
                <a:solidFill>
                  <a:srgbClr val="002060"/>
                </a:solidFill>
                <a:latin typeface="Power Geez Unicode1" pitchFamily="2" charset="0"/>
              </a:rPr>
              <a:t>አተያዮቹ</a:t>
            </a:r>
            <a:r>
              <a:rPr lang="en-US" sz="3200" b="1" dirty="0">
                <a:solidFill>
                  <a:srgbClr val="002060"/>
                </a:solidFill>
                <a:latin typeface="Power Geez Unicode1" pitchFamily="2" charset="0"/>
              </a:rPr>
              <a:t> </a:t>
            </a:r>
            <a:r>
              <a:rPr lang="en-US" sz="3200" b="1" dirty="0" err="1" smtClean="0">
                <a:solidFill>
                  <a:srgbClr val="002060"/>
                </a:solidFill>
                <a:latin typeface="Power Geez Unicode1" pitchFamily="2" charset="0"/>
              </a:rPr>
              <a:t>ምን</a:t>
            </a:r>
            <a:r>
              <a:rPr lang="en-US" sz="3200" b="1" dirty="0" smtClean="0">
                <a:solidFill>
                  <a:srgbClr val="002060"/>
                </a:solidFill>
                <a:latin typeface="Power Geez Unicode1" pitchFamily="2" charset="0"/>
              </a:rPr>
              <a:t> </a:t>
            </a:r>
            <a:r>
              <a:rPr lang="en-US" sz="3200" b="1" dirty="0" err="1" smtClean="0">
                <a:solidFill>
                  <a:srgbClr val="002060"/>
                </a:solidFill>
                <a:latin typeface="Power Geez Unicode1" pitchFamily="2" charset="0"/>
              </a:rPr>
              <a:t>ማለት</a:t>
            </a:r>
            <a:r>
              <a:rPr lang="en-US" sz="3200" b="1" dirty="0" smtClean="0">
                <a:solidFill>
                  <a:srgbClr val="002060"/>
                </a:solidFill>
                <a:latin typeface="Power Geez Unicode1" pitchFamily="2" charset="0"/>
              </a:rPr>
              <a:t> </a:t>
            </a:r>
            <a:r>
              <a:rPr lang="en-US" sz="3200" b="1" dirty="0" err="1" smtClean="0">
                <a:solidFill>
                  <a:srgbClr val="002060"/>
                </a:solidFill>
                <a:latin typeface="Power Geez Unicode1" pitchFamily="2" charset="0"/>
              </a:rPr>
              <a:t>እንደሆኑም</a:t>
            </a:r>
            <a:r>
              <a:rPr lang="en-US" sz="3200" b="1" dirty="0" smtClean="0">
                <a:solidFill>
                  <a:srgbClr val="002060"/>
                </a:solidFill>
                <a:latin typeface="Power Geez Unicode1" pitchFamily="2" charset="0"/>
              </a:rPr>
              <a:t> </a:t>
            </a:r>
            <a:r>
              <a:rPr lang="en-US" sz="3200" b="1" dirty="0" err="1" smtClean="0">
                <a:solidFill>
                  <a:srgbClr val="002060"/>
                </a:solidFill>
                <a:latin typeface="Power Geez Unicode1" pitchFamily="2" charset="0"/>
              </a:rPr>
              <a:t>ለተሳታፊዎች</a:t>
            </a:r>
            <a:r>
              <a:rPr lang="en-US" sz="3200" b="1" dirty="0" smtClean="0">
                <a:solidFill>
                  <a:srgbClr val="002060"/>
                </a:solidFill>
                <a:latin typeface="Power Geez Unicode1" pitchFamily="2" charset="0"/>
              </a:rPr>
              <a:t> </a:t>
            </a:r>
            <a:r>
              <a:rPr lang="en-US" sz="3200" b="1" dirty="0" err="1" smtClean="0">
                <a:solidFill>
                  <a:srgbClr val="002060"/>
                </a:solidFill>
                <a:latin typeface="Power Geez Unicode1" pitchFamily="2" charset="0"/>
              </a:rPr>
              <a:t>አስረዱ</a:t>
            </a:r>
            <a:r>
              <a:rPr lang="en-US" sz="3200" b="1" dirty="0" smtClean="0">
                <a:solidFill>
                  <a:srgbClr val="002060"/>
                </a:solidFill>
                <a:latin typeface="Power Geez Unicode1" pitchFamily="2" charset="0"/>
              </a:rPr>
              <a:t> </a:t>
            </a:r>
          </a:p>
          <a:p>
            <a:pPr algn="just">
              <a:buFont typeface="Wingdings" pitchFamily="2" charset="2"/>
              <a:buChar char="q"/>
            </a:pPr>
            <a:r>
              <a:rPr lang="am-ET" sz="3200" b="1" dirty="0">
                <a:solidFill>
                  <a:srgbClr val="002060"/>
                </a:solidFill>
                <a:latin typeface="Power Geez Unicode1" pitchFamily="2" charset="0"/>
              </a:rPr>
              <a:t>የትኛውን </a:t>
            </a:r>
            <a:r>
              <a:rPr lang="en-US" sz="3200" b="1" dirty="0" err="1" smtClean="0">
                <a:solidFill>
                  <a:srgbClr val="002060"/>
                </a:solidFill>
                <a:latin typeface="Power Geez Unicode1" pitchFamily="2" charset="0"/>
              </a:rPr>
              <a:t>አተያይ</a:t>
            </a:r>
            <a:r>
              <a:rPr lang="en-US" sz="3200" b="1" dirty="0">
                <a:solidFill>
                  <a:srgbClr val="002060"/>
                </a:solidFill>
                <a:latin typeface="Power Geez Unicode1" pitchFamily="2" charset="0"/>
              </a:rPr>
              <a:t> </a:t>
            </a:r>
            <a:r>
              <a:rPr lang="am-ET" sz="3200" b="1" dirty="0" smtClean="0">
                <a:solidFill>
                  <a:srgbClr val="002060"/>
                </a:solidFill>
                <a:latin typeface="Power Geez Unicode1" pitchFamily="2" charset="0"/>
              </a:rPr>
              <a:t>ብንከተል የአካል ጉዳተ</a:t>
            </a:r>
            <a:r>
              <a:rPr lang="en-US" sz="3200" b="1" dirty="0" smtClean="0">
                <a:solidFill>
                  <a:srgbClr val="002060"/>
                </a:solidFill>
                <a:latin typeface="Power Geez Unicode1" pitchFamily="2" charset="0"/>
              </a:rPr>
              <a:t>ኝ</a:t>
            </a:r>
            <a:r>
              <a:rPr lang="am-ET" sz="3200" b="1" dirty="0" smtClean="0">
                <a:solidFill>
                  <a:srgbClr val="002060"/>
                </a:solidFill>
                <a:latin typeface="Power Geez Unicode1" pitchFamily="2" charset="0"/>
              </a:rPr>
              <a:t>ነት</a:t>
            </a:r>
            <a:r>
              <a:rPr lang="en-US" sz="3200" b="1" dirty="0">
                <a:solidFill>
                  <a:srgbClr val="002060"/>
                </a:solidFill>
                <a:latin typeface="Power Geez Unicode1" pitchFamily="2" charset="0"/>
              </a:rPr>
              <a:t>ን</a:t>
            </a:r>
            <a:r>
              <a:rPr lang="am-ET" sz="3200" b="1" dirty="0" smtClean="0">
                <a:solidFill>
                  <a:srgbClr val="002060"/>
                </a:solidFill>
                <a:latin typeface="Power Geez Unicode1" pitchFamily="2" charset="0"/>
              </a:rPr>
              <a:t> </a:t>
            </a:r>
            <a:r>
              <a:rPr lang="am-ET" sz="3200" b="1" dirty="0">
                <a:solidFill>
                  <a:srgbClr val="002060"/>
                </a:solidFill>
                <a:latin typeface="Power Geez Unicode1" pitchFamily="2" charset="0"/>
              </a:rPr>
              <a:t>ፅንሰ ሀሳብ የበለጠ </a:t>
            </a:r>
            <a:r>
              <a:rPr lang="en-US" sz="3200" b="1" dirty="0" err="1" smtClean="0">
                <a:solidFill>
                  <a:srgbClr val="002060"/>
                </a:solidFill>
                <a:latin typeface="Power Geez Unicode1" pitchFamily="2" charset="0"/>
              </a:rPr>
              <a:t>ልንረዳና</a:t>
            </a:r>
            <a:r>
              <a:rPr lang="am-ET" sz="3200" b="1" dirty="0" smtClean="0">
                <a:solidFill>
                  <a:srgbClr val="002060"/>
                </a:solidFill>
                <a:latin typeface="Power Geez Unicode1" pitchFamily="2" charset="0"/>
              </a:rPr>
              <a:t> </a:t>
            </a:r>
            <a:r>
              <a:rPr lang="en-US" sz="3200" b="1" dirty="0" err="1" smtClean="0">
                <a:solidFill>
                  <a:srgbClr val="002060"/>
                </a:solidFill>
                <a:latin typeface="Power Geez Unicode1" pitchFamily="2" charset="0"/>
              </a:rPr>
              <a:t>ለአካል</a:t>
            </a:r>
            <a:r>
              <a:rPr lang="en-US" sz="3200" b="1" dirty="0" smtClean="0">
                <a:solidFill>
                  <a:srgbClr val="002060"/>
                </a:solidFill>
                <a:latin typeface="Power Geez Unicode1" pitchFamily="2" charset="0"/>
              </a:rPr>
              <a:t> </a:t>
            </a:r>
            <a:r>
              <a:rPr lang="en-US" sz="3200" b="1" dirty="0" err="1" smtClean="0">
                <a:solidFill>
                  <a:srgbClr val="002060"/>
                </a:solidFill>
                <a:latin typeface="Power Geez Unicode1" pitchFamily="2" charset="0"/>
              </a:rPr>
              <a:t>ጉዳተኞች</a:t>
            </a:r>
            <a:r>
              <a:rPr lang="en-US" sz="3200" b="1" dirty="0" smtClean="0">
                <a:solidFill>
                  <a:srgbClr val="002060"/>
                </a:solidFill>
                <a:latin typeface="Power Geez Unicode1" pitchFamily="2" charset="0"/>
              </a:rPr>
              <a:t> </a:t>
            </a:r>
            <a:r>
              <a:rPr lang="en-US" sz="3200" b="1" dirty="0" err="1" smtClean="0">
                <a:solidFill>
                  <a:srgbClr val="002060"/>
                </a:solidFill>
                <a:latin typeface="Power Geez Unicode1" pitchFamily="2" charset="0"/>
              </a:rPr>
              <a:t>የተስማማች</a:t>
            </a:r>
            <a:r>
              <a:rPr lang="en-US" sz="3200" b="1" dirty="0" smtClean="0">
                <a:solidFill>
                  <a:srgbClr val="002060"/>
                </a:solidFill>
                <a:latin typeface="Power Geez Unicode1" pitchFamily="2" charset="0"/>
              </a:rPr>
              <a:t> </a:t>
            </a:r>
            <a:r>
              <a:rPr lang="en-US" sz="3200" b="1" dirty="0" err="1" smtClean="0">
                <a:solidFill>
                  <a:srgbClr val="002060"/>
                </a:solidFill>
                <a:latin typeface="Power Geez Unicode1" pitchFamily="2" charset="0"/>
              </a:rPr>
              <a:t>ሀገር</a:t>
            </a:r>
            <a:r>
              <a:rPr lang="en-US" sz="3200" b="1" dirty="0" smtClean="0">
                <a:solidFill>
                  <a:srgbClr val="002060"/>
                </a:solidFill>
                <a:latin typeface="Power Geez Unicode1" pitchFamily="2" charset="0"/>
              </a:rPr>
              <a:t>/</a:t>
            </a:r>
            <a:r>
              <a:rPr lang="en-US" sz="3200" b="1" dirty="0" err="1" smtClean="0">
                <a:solidFill>
                  <a:srgbClr val="002060"/>
                </a:solidFill>
                <a:latin typeface="Power Geez Unicode1" pitchFamily="2" charset="0"/>
              </a:rPr>
              <a:t>ዓለም</a:t>
            </a:r>
            <a:r>
              <a:rPr lang="en-US" sz="3200" b="1" dirty="0" smtClean="0">
                <a:solidFill>
                  <a:srgbClr val="002060"/>
                </a:solidFill>
                <a:latin typeface="Power Geez Unicode1" pitchFamily="2" charset="0"/>
              </a:rPr>
              <a:t> </a:t>
            </a:r>
            <a:r>
              <a:rPr lang="en-US" sz="3200" b="1" dirty="0" err="1" smtClean="0">
                <a:solidFill>
                  <a:srgbClr val="002060"/>
                </a:solidFill>
                <a:latin typeface="Power Geez Unicode1" pitchFamily="2" charset="0"/>
              </a:rPr>
              <a:t>ለልንፈጥር</a:t>
            </a:r>
            <a:r>
              <a:rPr lang="en-US" sz="3200" b="1" dirty="0" smtClean="0">
                <a:solidFill>
                  <a:srgbClr val="002060"/>
                </a:solidFill>
                <a:latin typeface="Power Geez Unicode1" pitchFamily="2" charset="0"/>
              </a:rPr>
              <a:t> </a:t>
            </a:r>
            <a:r>
              <a:rPr lang="en-US" sz="3200" b="1" dirty="0" err="1" smtClean="0">
                <a:solidFill>
                  <a:srgbClr val="002060"/>
                </a:solidFill>
                <a:latin typeface="Power Geez Unicode1" pitchFamily="2" charset="0"/>
              </a:rPr>
              <a:t>እንችላለን</a:t>
            </a:r>
            <a:r>
              <a:rPr lang="am-ET" sz="3200" b="1" dirty="0" smtClean="0">
                <a:solidFill>
                  <a:srgbClr val="002060"/>
                </a:solidFill>
                <a:latin typeface="Power Geez Unicode1" pitchFamily="2" charset="0"/>
              </a:rPr>
              <a:t>?</a:t>
            </a:r>
            <a:r>
              <a:rPr lang="en-US" sz="3200" b="1" dirty="0" smtClean="0">
                <a:solidFill>
                  <a:srgbClr val="002060"/>
                </a:solidFill>
                <a:latin typeface="Power Geez Unicode1" pitchFamily="2" charset="0"/>
              </a:rPr>
              <a:t>  </a:t>
            </a:r>
            <a:endParaRPr lang="am-ET" sz="3200" b="1" dirty="0">
              <a:solidFill>
                <a:srgbClr val="002060"/>
              </a:solidFill>
              <a:latin typeface="Power Geez Unicode1" pitchFamily="2" charset="0"/>
            </a:endParaRPr>
          </a:p>
          <a:p>
            <a:pPr algn="just">
              <a:buFont typeface="Wingdings" pitchFamily="2" charset="2"/>
              <a:buChar char="q"/>
            </a:pPr>
            <a:endParaRPr lang="am-ET" sz="3200" b="1" dirty="0">
              <a:solidFill>
                <a:srgbClr val="002060"/>
              </a:solidFill>
              <a:latin typeface="Power Geez Unicode1" pitchFamily="2" charset="0"/>
            </a:endParaRPr>
          </a:p>
          <a:p>
            <a:pPr>
              <a:buFont typeface="Wingdings" pitchFamily="2" charset="2"/>
              <a:buChar char="q"/>
            </a:pPr>
            <a:endParaRPr lang="en-US" sz="2800" b="1" dirty="0" smtClean="0">
              <a:solidFill>
                <a:srgbClr val="002060"/>
              </a:solidFill>
              <a:latin typeface="Power Geez Unicode1" pitchFamily="2" charset="0"/>
            </a:endParaRPr>
          </a:p>
        </p:txBody>
      </p:sp>
    </p:spTree>
    <p:extLst>
      <p:ext uri="{BB962C8B-B14F-4D97-AF65-F5344CB8AC3E}">
        <p14:creationId xmlns:p14="http://schemas.microsoft.com/office/powerpoint/2010/main" val="929179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247120" cy="1143000"/>
          </a:xfrm>
        </p:spPr>
        <p:txBody>
          <a:bodyPr/>
          <a:lstStyle/>
          <a:p>
            <a:pPr algn="ctr"/>
            <a:r>
              <a:rPr lang="en-US" sz="7200" dirty="0" err="1">
                <a:ln w="500">
                  <a:solidFill>
                    <a:srgbClr val="B13F9A">
                      <a:shade val="20000"/>
                      <a:satMod val="120000"/>
                    </a:srgbClr>
                  </a:solidFill>
                </a:ln>
                <a:solidFill>
                  <a:srgbClr val="00B050"/>
                </a:solidFill>
                <a:latin typeface="Power Geez Unicode1" pitchFamily="2" charset="0"/>
              </a:rPr>
              <a:t>የቀጠለ</a:t>
            </a:r>
            <a:endParaRPr lang="en-US" dirty="0"/>
          </a:p>
        </p:txBody>
      </p:sp>
      <p:sp>
        <p:nvSpPr>
          <p:cNvPr id="3" name="Content Placeholder 2"/>
          <p:cNvSpPr>
            <a:spLocks noGrp="1"/>
          </p:cNvSpPr>
          <p:nvPr>
            <p:ph idx="1"/>
          </p:nvPr>
        </p:nvSpPr>
        <p:spPr>
          <a:xfrm>
            <a:off x="609600" y="1609416"/>
            <a:ext cx="11231880" cy="4846320"/>
          </a:xfrm>
        </p:spPr>
        <p:txBody>
          <a:bodyPr>
            <a:normAutofit fontScale="92500" lnSpcReduction="10000"/>
          </a:bodyPr>
          <a:lstStyle/>
          <a:p>
            <a:pPr marL="0" lvl="0" indent="0">
              <a:buClr>
                <a:srgbClr val="B13F9A"/>
              </a:buClr>
              <a:buNone/>
            </a:pPr>
            <a:r>
              <a:rPr lang="en-US" sz="2200" dirty="0">
                <a:solidFill>
                  <a:srgbClr val="C00000"/>
                </a:solidFill>
              </a:rPr>
              <a:t>1</a:t>
            </a:r>
            <a:r>
              <a:rPr lang="en-US" sz="2200" b="1" dirty="0">
                <a:solidFill>
                  <a:srgbClr val="C00000"/>
                </a:solidFill>
                <a:latin typeface="Power Geez Unicode1" pitchFamily="2" charset="0"/>
              </a:rPr>
              <a:t>. </a:t>
            </a:r>
            <a:r>
              <a:rPr lang="en-US" sz="2200" b="1" dirty="0" err="1">
                <a:solidFill>
                  <a:srgbClr val="C00000"/>
                </a:solidFill>
                <a:latin typeface="Power Geez Unicode1" pitchFamily="2" charset="0"/>
              </a:rPr>
              <a:t>የበጎ</a:t>
            </a:r>
            <a:r>
              <a:rPr lang="en-US" sz="2200" b="1" dirty="0">
                <a:solidFill>
                  <a:srgbClr val="C00000"/>
                </a:solidFill>
                <a:latin typeface="Power Geez Unicode1" pitchFamily="2" charset="0"/>
              </a:rPr>
              <a:t> </a:t>
            </a:r>
            <a:r>
              <a:rPr lang="en-US" sz="2200" b="1" dirty="0" err="1">
                <a:solidFill>
                  <a:srgbClr val="C00000"/>
                </a:solidFill>
                <a:latin typeface="Power Geez Unicode1" pitchFamily="2" charset="0"/>
              </a:rPr>
              <a:t>አድራጎት</a:t>
            </a:r>
            <a:r>
              <a:rPr lang="en-US" sz="2200" b="1" dirty="0">
                <a:solidFill>
                  <a:srgbClr val="C00000"/>
                </a:solidFill>
                <a:latin typeface="Power Geez Unicode1" pitchFamily="2" charset="0"/>
              </a:rPr>
              <a:t>/</a:t>
            </a:r>
            <a:r>
              <a:rPr lang="en-US" sz="2200" b="1" dirty="0" err="1">
                <a:solidFill>
                  <a:srgbClr val="C00000"/>
                </a:solidFill>
                <a:latin typeface="Power Geez Unicode1" pitchFamily="2" charset="0"/>
              </a:rPr>
              <a:t>የልግስና</a:t>
            </a:r>
            <a:r>
              <a:rPr lang="en-US" sz="2200" b="1" dirty="0">
                <a:solidFill>
                  <a:srgbClr val="C00000"/>
                </a:solidFill>
                <a:latin typeface="Power Geez Unicode1" pitchFamily="2" charset="0"/>
              </a:rPr>
              <a:t> </a:t>
            </a:r>
            <a:r>
              <a:rPr lang="en-US" sz="2200" b="1" dirty="0" err="1">
                <a:solidFill>
                  <a:srgbClr val="C00000"/>
                </a:solidFill>
                <a:latin typeface="Power Geez Unicode1" pitchFamily="2" charset="0"/>
              </a:rPr>
              <a:t>አተያይ</a:t>
            </a:r>
            <a:r>
              <a:rPr lang="en-US" sz="2200" b="1" dirty="0">
                <a:solidFill>
                  <a:srgbClr val="C00000"/>
                </a:solidFill>
                <a:latin typeface="Power Geez Unicode1" pitchFamily="2" charset="0"/>
              </a:rPr>
              <a:t>/Charity Model  </a:t>
            </a:r>
          </a:p>
          <a:p>
            <a:pPr marL="0" lvl="0" indent="0">
              <a:buClr>
                <a:srgbClr val="B13F9A"/>
              </a:buClr>
              <a:buNone/>
            </a:pPr>
            <a:r>
              <a:rPr lang="en-US" sz="2200" b="1" dirty="0" smtClean="0">
                <a:solidFill>
                  <a:srgbClr val="002060"/>
                </a:solidFill>
                <a:latin typeface="Power Geez Unicode1" pitchFamily="2" charset="0"/>
              </a:rPr>
              <a:t>አካል </a:t>
            </a:r>
            <a:r>
              <a:rPr lang="en-US" sz="2200" b="1" dirty="0" err="1">
                <a:solidFill>
                  <a:srgbClr val="002060"/>
                </a:solidFill>
                <a:latin typeface="Power Geez Unicode1" pitchFamily="2" charset="0"/>
              </a:rPr>
              <a:t>ጉዳተኞች</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መመፅወት</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አለባቸው</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ብሎ</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የሚያምን</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አተያይ</a:t>
            </a:r>
            <a:r>
              <a:rPr lang="en-US" sz="2200" b="1" dirty="0">
                <a:solidFill>
                  <a:srgbClr val="002060"/>
                </a:solidFill>
                <a:latin typeface="Power Geez Unicode1" pitchFamily="2" charset="0"/>
              </a:rPr>
              <a:t> </a:t>
            </a:r>
            <a:r>
              <a:rPr lang="en-US" sz="2200" b="1" dirty="0" smtClean="0">
                <a:solidFill>
                  <a:srgbClr val="002060"/>
                </a:solidFill>
                <a:latin typeface="Power Geez Unicode1" pitchFamily="2" charset="0"/>
              </a:rPr>
              <a:t> </a:t>
            </a:r>
            <a:r>
              <a:rPr lang="en-US" sz="2200" b="1" dirty="0" err="1" smtClean="0">
                <a:solidFill>
                  <a:srgbClr val="002060"/>
                </a:solidFill>
                <a:latin typeface="Power Geez Unicode1" pitchFamily="2" charset="0"/>
              </a:rPr>
              <a:t>ነው</a:t>
            </a:r>
            <a:r>
              <a:rPr lang="en-US" sz="2200" b="1" dirty="0" smtClean="0">
                <a:solidFill>
                  <a:srgbClr val="002060"/>
                </a:solidFill>
                <a:latin typeface="Power Geez Unicode1" pitchFamily="2" charset="0"/>
              </a:rPr>
              <a:t> </a:t>
            </a:r>
            <a:endParaRPr lang="en-US" sz="2200" b="1" dirty="0">
              <a:solidFill>
                <a:srgbClr val="002060"/>
              </a:solidFill>
              <a:latin typeface="Power Geez Unicode1" pitchFamily="2" charset="0"/>
            </a:endParaRPr>
          </a:p>
          <a:p>
            <a:pPr marL="0" lvl="0" indent="0">
              <a:buClr>
                <a:srgbClr val="B13F9A"/>
              </a:buClr>
              <a:buNone/>
            </a:pPr>
            <a:r>
              <a:rPr lang="en-US" sz="2200" b="1" dirty="0">
                <a:solidFill>
                  <a:srgbClr val="C00000"/>
                </a:solidFill>
                <a:latin typeface="Power Geez Unicode1" pitchFamily="2" charset="0"/>
              </a:rPr>
              <a:t>2. </a:t>
            </a:r>
            <a:r>
              <a:rPr lang="en-US" sz="2200" b="1" dirty="0" err="1">
                <a:solidFill>
                  <a:srgbClr val="C00000"/>
                </a:solidFill>
                <a:latin typeface="Power Geez Unicode1" pitchFamily="2" charset="0"/>
              </a:rPr>
              <a:t>የሕክምና</a:t>
            </a:r>
            <a:r>
              <a:rPr lang="en-US" sz="2200" b="1" dirty="0">
                <a:solidFill>
                  <a:srgbClr val="C00000"/>
                </a:solidFill>
                <a:latin typeface="Power Geez Unicode1" pitchFamily="2" charset="0"/>
              </a:rPr>
              <a:t> </a:t>
            </a:r>
            <a:r>
              <a:rPr lang="en-US" sz="2200" b="1" dirty="0" err="1">
                <a:solidFill>
                  <a:srgbClr val="C00000"/>
                </a:solidFill>
                <a:latin typeface="Power Geez Unicode1" pitchFamily="2" charset="0"/>
              </a:rPr>
              <a:t>አተያይ</a:t>
            </a:r>
            <a:r>
              <a:rPr lang="en-US" sz="2200" b="1" dirty="0">
                <a:solidFill>
                  <a:srgbClr val="C00000"/>
                </a:solidFill>
                <a:latin typeface="Power Geez Unicode1" pitchFamily="2" charset="0"/>
              </a:rPr>
              <a:t>/Medical Model </a:t>
            </a:r>
          </a:p>
          <a:p>
            <a:pPr marL="0" lvl="0" indent="0">
              <a:buClr>
                <a:srgbClr val="B13F9A"/>
              </a:buClr>
              <a:buNone/>
            </a:pPr>
            <a:r>
              <a:rPr lang="en-US" sz="2200" b="1" dirty="0" err="1" smtClean="0">
                <a:solidFill>
                  <a:srgbClr val="002060"/>
                </a:solidFill>
                <a:latin typeface="Power Geez Unicode1" pitchFamily="2" charset="0"/>
              </a:rPr>
              <a:t>ሁሉም</a:t>
            </a:r>
            <a:r>
              <a:rPr lang="en-US" sz="2200" b="1" dirty="0" smtClean="0">
                <a:solidFill>
                  <a:srgbClr val="002060"/>
                </a:solidFill>
                <a:latin typeface="Power Geez Unicode1" pitchFamily="2" charset="0"/>
              </a:rPr>
              <a:t> </a:t>
            </a:r>
            <a:r>
              <a:rPr lang="en-US" sz="2200" b="1" dirty="0">
                <a:solidFill>
                  <a:srgbClr val="002060"/>
                </a:solidFill>
                <a:latin typeface="Power Geez Unicode1" pitchFamily="2" charset="0"/>
              </a:rPr>
              <a:t>አካል ጉዳት </a:t>
            </a:r>
            <a:r>
              <a:rPr lang="en-US" sz="2200" b="1" dirty="0" err="1">
                <a:solidFill>
                  <a:srgbClr val="002060"/>
                </a:solidFill>
                <a:latin typeface="Power Geez Unicode1" pitchFamily="2" charset="0"/>
              </a:rPr>
              <a:t>በህክምና</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የሚድን</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ነው</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ካልዳነ</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ችግር</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ብሎ</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የሚያምን</a:t>
            </a:r>
            <a:r>
              <a:rPr lang="en-US" sz="2200" b="1" dirty="0">
                <a:solidFill>
                  <a:srgbClr val="002060"/>
                </a:solidFill>
                <a:latin typeface="Power Geez Unicode1" pitchFamily="2" charset="0"/>
              </a:rPr>
              <a:t> </a:t>
            </a:r>
            <a:r>
              <a:rPr lang="en-US" sz="2200" b="1" dirty="0" err="1" smtClean="0">
                <a:solidFill>
                  <a:srgbClr val="002060"/>
                </a:solidFill>
                <a:latin typeface="Power Geez Unicode1" pitchFamily="2" charset="0"/>
              </a:rPr>
              <a:t>አተያይ</a:t>
            </a:r>
            <a:r>
              <a:rPr lang="en-US" sz="2200" b="1" dirty="0" smtClean="0">
                <a:solidFill>
                  <a:srgbClr val="002060"/>
                </a:solidFill>
                <a:latin typeface="Power Geez Unicode1" pitchFamily="2" charset="0"/>
              </a:rPr>
              <a:t> </a:t>
            </a:r>
            <a:r>
              <a:rPr lang="en-US" sz="2200" b="1" dirty="0" err="1" smtClean="0">
                <a:solidFill>
                  <a:srgbClr val="002060"/>
                </a:solidFill>
                <a:latin typeface="Power Geez Unicode1" pitchFamily="2" charset="0"/>
              </a:rPr>
              <a:t>ነው</a:t>
            </a:r>
            <a:r>
              <a:rPr lang="en-US" sz="2200" b="1" dirty="0" smtClean="0">
                <a:solidFill>
                  <a:srgbClr val="002060"/>
                </a:solidFill>
                <a:latin typeface="Power Geez Unicode1" pitchFamily="2" charset="0"/>
              </a:rPr>
              <a:t> </a:t>
            </a:r>
            <a:endParaRPr lang="en-US" sz="2200" b="1" dirty="0">
              <a:solidFill>
                <a:srgbClr val="002060"/>
              </a:solidFill>
              <a:latin typeface="Power Geez Unicode1" pitchFamily="2" charset="0"/>
            </a:endParaRPr>
          </a:p>
          <a:p>
            <a:pPr marL="0" lvl="0" indent="0">
              <a:buClr>
                <a:srgbClr val="B13F9A"/>
              </a:buClr>
              <a:buNone/>
            </a:pPr>
            <a:r>
              <a:rPr lang="en-US" sz="2200" b="1" dirty="0">
                <a:solidFill>
                  <a:srgbClr val="C00000"/>
                </a:solidFill>
                <a:latin typeface="Power Geez Unicode1" pitchFamily="2" charset="0"/>
              </a:rPr>
              <a:t>3. </a:t>
            </a:r>
            <a:r>
              <a:rPr lang="en-US" sz="2200" b="1" dirty="0" err="1">
                <a:solidFill>
                  <a:srgbClr val="C00000"/>
                </a:solidFill>
                <a:latin typeface="Power Geez Unicode1" pitchFamily="2" charset="0"/>
              </a:rPr>
              <a:t>የማህበረሰብ</a:t>
            </a:r>
            <a:r>
              <a:rPr lang="en-US" sz="2200" b="1" dirty="0">
                <a:solidFill>
                  <a:srgbClr val="C00000"/>
                </a:solidFill>
                <a:latin typeface="Power Geez Unicode1" pitchFamily="2" charset="0"/>
              </a:rPr>
              <a:t> </a:t>
            </a:r>
            <a:r>
              <a:rPr lang="en-US" sz="2200" b="1" dirty="0" err="1">
                <a:solidFill>
                  <a:srgbClr val="C00000"/>
                </a:solidFill>
                <a:latin typeface="Power Geez Unicode1" pitchFamily="2" charset="0"/>
              </a:rPr>
              <a:t>አተያይ</a:t>
            </a:r>
            <a:r>
              <a:rPr lang="en-US" sz="2200" b="1" dirty="0">
                <a:solidFill>
                  <a:srgbClr val="C00000"/>
                </a:solidFill>
                <a:latin typeface="Power Geez Unicode1" pitchFamily="2" charset="0"/>
              </a:rPr>
              <a:t>/Social Model </a:t>
            </a:r>
          </a:p>
          <a:p>
            <a:pPr marL="0" lvl="0" indent="0">
              <a:buClr>
                <a:srgbClr val="B13F9A"/>
              </a:buClr>
              <a:buNone/>
            </a:pPr>
            <a:r>
              <a:rPr lang="en-US" sz="2200" b="1" dirty="0" smtClean="0">
                <a:solidFill>
                  <a:srgbClr val="002060"/>
                </a:solidFill>
                <a:latin typeface="Power Geez Unicode1" pitchFamily="2" charset="0"/>
              </a:rPr>
              <a:t>አካል </a:t>
            </a:r>
            <a:r>
              <a:rPr lang="en-US" sz="2200" b="1" dirty="0" err="1">
                <a:solidFill>
                  <a:srgbClr val="002060"/>
                </a:solidFill>
                <a:latin typeface="Power Geez Unicode1" pitchFamily="2" charset="0"/>
              </a:rPr>
              <a:t>ጉዳተኝነት</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ከማህበረሰቡ</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አመለካከት</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የሚነጭ</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እንቅፋት</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ነው</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ብሎ</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የሚያምን</a:t>
            </a:r>
            <a:r>
              <a:rPr lang="en-US" sz="2200" b="1" dirty="0">
                <a:solidFill>
                  <a:srgbClr val="002060"/>
                </a:solidFill>
                <a:latin typeface="Power Geez Unicode1" pitchFamily="2" charset="0"/>
              </a:rPr>
              <a:t>  </a:t>
            </a:r>
          </a:p>
          <a:p>
            <a:pPr marL="0" lvl="0" indent="0">
              <a:buClr>
                <a:srgbClr val="B13F9A"/>
              </a:buClr>
              <a:buNone/>
            </a:pPr>
            <a:r>
              <a:rPr lang="en-US" sz="2200" b="1" dirty="0">
                <a:solidFill>
                  <a:srgbClr val="C00000"/>
                </a:solidFill>
                <a:latin typeface="Power Geez Unicode1" pitchFamily="2" charset="0"/>
              </a:rPr>
              <a:t>4. </a:t>
            </a:r>
            <a:r>
              <a:rPr lang="en-US" sz="2200" b="1" dirty="0" err="1">
                <a:solidFill>
                  <a:srgbClr val="C00000"/>
                </a:solidFill>
                <a:latin typeface="Power Geez Unicode1" pitchFamily="2" charset="0"/>
              </a:rPr>
              <a:t>የሰብአዊ</a:t>
            </a:r>
            <a:r>
              <a:rPr lang="en-US" sz="2200" b="1" dirty="0">
                <a:solidFill>
                  <a:srgbClr val="C00000"/>
                </a:solidFill>
                <a:latin typeface="Power Geez Unicode1" pitchFamily="2" charset="0"/>
              </a:rPr>
              <a:t> </a:t>
            </a:r>
            <a:r>
              <a:rPr lang="en-US" sz="2200" b="1" dirty="0" err="1">
                <a:solidFill>
                  <a:srgbClr val="C00000"/>
                </a:solidFill>
                <a:latin typeface="Power Geez Unicode1" pitchFamily="2" charset="0"/>
              </a:rPr>
              <a:t>መብት</a:t>
            </a:r>
            <a:r>
              <a:rPr lang="en-US" sz="2200" b="1" dirty="0">
                <a:solidFill>
                  <a:srgbClr val="C00000"/>
                </a:solidFill>
                <a:latin typeface="Power Geez Unicode1" pitchFamily="2" charset="0"/>
              </a:rPr>
              <a:t> </a:t>
            </a:r>
            <a:r>
              <a:rPr lang="en-US" sz="2200" b="1" dirty="0" err="1">
                <a:solidFill>
                  <a:srgbClr val="C00000"/>
                </a:solidFill>
                <a:latin typeface="Power Geez Unicode1" pitchFamily="2" charset="0"/>
              </a:rPr>
              <a:t>አተያይ</a:t>
            </a:r>
            <a:r>
              <a:rPr lang="en-US" sz="2200" b="1" dirty="0">
                <a:solidFill>
                  <a:srgbClr val="C00000"/>
                </a:solidFill>
                <a:latin typeface="Power Geez Unicode1" pitchFamily="2" charset="0"/>
              </a:rPr>
              <a:t>/Right Based Model   </a:t>
            </a:r>
          </a:p>
          <a:p>
            <a:pPr marL="0" lvl="0" indent="0">
              <a:buClr>
                <a:srgbClr val="B13F9A"/>
              </a:buClr>
              <a:buNone/>
            </a:pPr>
            <a:r>
              <a:rPr lang="en-US" sz="2200" b="1" dirty="0">
                <a:solidFill>
                  <a:srgbClr val="002060"/>
                </a:solidFill>
                <a:latin typeface="Power Geez Unicode1" pitchFamily="2" charset="0"/>
              </a:rPr>
              <a:t>አካል </a:t>
            </a:r>
            <a:r>
              <a:rPr lang="en-US" sz="2200" b="1" dirty="0" err="1">
                <a:solidFill>
                  <a:srgbClr val="002060"/>
                </a:solidFill>
                <a:latin typeface="Power Geez Unicode1" pitchFamily="2" charset="0"/>
              </a:rPr>
              <a:t>ጉዳተኘነት</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አንዱ</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የብዝሀነት</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መገለጫ</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ስለሆነ</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እንደማንኛውም</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ማንነት</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ሊከበር</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ይገባዋል</a:t>
            </a:r>
            <a:r>
              <a:rPr lang="en-US" sz="2200" b="1" dirty="0">
                <a:solidFill>
                  <a:srgbClr val="002060"/>
                </a:solidFill>
                <a:latin typeface="Power Geez Unicode1" pitchFamily="2" charset="0"/>
              </a:rPr>
              <a:t>፡፡ አካል </a:t>
            </a:r>
            <a:r>
              <a:rPr lang="en-US" sz="2200" b="1" dirty="0" err="1">
                <a:solidFill>
                  <a:srgbClr val="002060"/>
                </a:solidFill>
                <a:latin typeface="Power Geez Unicode1" pitchFamily="2" charset="0"/>
              </a:rPr>
              <a:t>ጉዳተኞች</a:t>
            </a:r>
            <a:r>
              <a:rPr lang="en-US" sz="2200" b="1" dirty="0">
                <a:solidFill>
                  <a:srgbClr val="002060"/>
                </a:solidFill>
                <a:latin typeface="Power Geez Unicode1" pitchFamily="2" charset="0"/>
              </a:rPr>
              <a:t> ጉዳት </a:t>
            </a:r>
            <a:r>
              <a:rPr lang="en-US" sz="2200" b="1" dirty="0" err="1">
                <a:solidFill>
                  <a:srgbClr val="002060"/>
                </a:solidFill>
                <a:latin typeface="Power Geez Unicode1" pitchFamily="2" charset="0"/>
              </a:rPr>
              <a:t>አልባ</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እንደሆነ</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እንደማንኛውም</a:t>
            </a:r>
            <a:r>
              <a:rPr lang="en-US" sz="2200" b="1" dirty="0">
                <a:solidFill>
                  <a:srgbClr val="002060"/>
                </a:solidFill>
                <a:latin typeface="Power Geez Unicode1" pitchFamily="2" charset="0"/>
              </a:rPr>
              <a:t> ሰው </a:t>
            </a:r>
            <a:r>
              <a:rPr lang="en-US" sz="2200" b="1" dirty="0" err="1">
                <a:solidFill>
                  <a:srgbClr val="002060"/>
                </a:solidFill>
                <a:latin typeface="Power Geez Unicode1" pitchFamily="2" charset="0"/>
              </a:rPr>
              <a:t>የሰብአዊ</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መብቶች</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ባለቤቶች</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በመሆናቸው</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መብቶቻቸው</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ሊከበሩላቸው</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ይገባል</a:t>
            </a:r>
            <a:r>
              <a:rPr lang="en-US" sz="2200" b="1" dirty="0">
                <a:solidFill>
                  <a:srgbClr val="002060"/>
                </a:solidFill>
                <a:latin typeface="Power Geez Unicode1" pitchFamily="2" charset="0"/>
              </a:rPr>
              <a:t>፡፡    </a:t>
            </a:r>
          </a:p>
          <a:p>
            <a:pPr marL="0" lvl="0" indent="0">
              <a:buClr>
                <a:srgbClr val="B13F9A"/>
              </a:buClr>
              <a:buNone/>
            </a:pPr>
            <a:r>
              <a:rPr lang="en-US" sz="2200" b="1" u="sng" dirty="0" err="1">
                <a:solidFill>
                  <a:srgbClr val="002060"/>
                </a:solidFill>
                <a:latin typeface="Power Geez Unicode1" pitchFamily="2" charset="0"/>
              </a:rPr>
              <a:t>ተጨማሪ</a:t>
            </a:r>
            <a:r>
              <a:rPr lang="en-US" sz="2200" b="1" u="sng" dirty="0">
                <a:solidFill>
                  <a:srgbClr val="002060"/>
                </a:solidFill>
                <a:latin typeface="Power Geez Unicode1" pitchFamily="2" charset="0"/>
              </a:rPr>
              <a:t> </a:t>
            </a:r>
          </a:p>
          <a:p>
            <a:pPr marL="0" lvl="0" indent="0">
              <a:buClr>
                <a:srgbClr val="B13F9A"/>
              </a:buClr>
              <a:buNone/>
            </a:pPr>
            <a:r>
              <a:rPr lang="en-US" sz="2200" b="1" dirty="0" err="1" smtClean="0">
                <a:solidFill>
                  <a:srgbClr val="C00000"/>
                </a:solidFill>
                <a:latin typeface="Power Geez Unicode1" pitchFamily="2" charset="0"/>
              </a:rPr>
              <a:t>ለምሳሌ</a:t>
            </a:r>
            <a:r>
              <a:rPr lang="en-US" sz="2200" b="1" dirty="0" smtClean="0">
                <a:solidFill>
                  <a:srgbClr val="C00000"/>
                </a:solidFill>
                <a:latin typeface="Power Geez Unicode1" pitchFamily="2" charset="0"/>
              </a:rPr>
              <a:t> </a:t>
            </a:r>
            <a:r>
              <a:rPr lang="en-US" sz="2200" b="1" dirty="0" err="1" smtClean="0">
                <a:solidFill>
                  <a:srgbClr val="C00000"/>
                </a:solidFill>
                <a:latin typeface="Power Geez Unicode1" pitchFamily="2" charset="0"/>
              </a:rPr>
              <a:t>መንፈሳዊ</a:t>
            </a:r>
            <a:r>
              <a:rPr lang="en-US" sz="2200" b="1" dirty="0" smtClean="0">
                <a:solidFill>
                  <a:srgbClr val="C00000"/>
                </a:solidFill>
                <a:latin typeface="Power Geez Unicode1" pitchFamily="2" charset="0"/>
              </a:rPr>
              <a:t> </a:t>
            </a:r>
            <a:r>
              <a:rPr lang="en-US" sz="2200" b="1" dirty="0" err="1">
                <a:solidFill>
                  <a:srgbClr val="C00000"/>
                </a:solidFill>
                <a:latin typeface="Power Geez Unicode1" pitchFamily="2" charset="0"/>
              </a:rPr>
              <a:t>አተያይ</a:t>
            </a:r>
            <a:r>
              <a:rPr lang="en-US" sz="2200" b="1" dirty="0">
                <a:solidFill>
                  <a:srgbClr val="C00000"/>
                </a:solidFill>
                <a:latin typeface="Power Geez Unicode1" pitchFamily="2" charset="0"/>
              </a:rPr>
              <a:t>/</a:t>
            </a:r>
            <a:r>
              <a:rPr lang="en-US" sz="2200" b="1" dirty="0" err="1">
                <a:solidFill>
                  <a:srgbClr val="C00000"/>
                </a:solidFill>
                <a:latin typeface="Power Geez Unicode1" pitchFamily="2" charset="0"/>
              </a:rPr>
              <a:t>Spritual</a:t>
            </a:r>
            <a:r>
              <a:rPr lang="en-US" sz="2200" b="1" dirty="0">
                <a:solidFill>
                  <a:srgbClr val="C00000"/>
                </a:solidFill>
                <a:latin typeface="Power Geez Unicode1" pitchFamily="2" charset="0"/>
              </a:rPr>
              <a:t> Model  </a:t>
            </a:r>
            <a:r>
              <a:rPr lang="en-US" sz="2200" b="1" dirty="0" smtClean="0">
                <a:solidFill>
                  <a:srgbClr val="C00000"/>
                </a:solidFill>
                <a:latin typeface="Power Geez Unicode1" pitchFamily="2" charset="0"/>
              </a:rPr>
              <a:t>   </a:t>
            </a:r>
            <a:endParaRPr lang="en-US" sz="2200" b="1" dirty="0">
              <a:solidFill>
                <a:srgbClr val="C00000"/>
              </a:solidFill>
              <a:latin typeface="Power Geez Unicode1" pitchFamily="2" charset="0"/>
            </a:endParaRPr>
          </a:p>
          <a:p>
            <a:pPr marL="0" lvl="0" indent="0">
              <a:buClr>
                <a:srgbClr val="B13F9A"/>
              </a:buClr>
              <a:buNone/>
            </a:pPr>
            <a:r>
              <a:rPr lang="en-US" sz="2200" b="1" dirty="0">
                <a:solidFill>
                  <a:srgbClr val="002060"/>
                </a:solidFill>
                <a:latin typeface="Power Geez Unicode1" pitchFamily="2" charset="0"/>
              </a:rPr>
              <a:t>አካል </a:t>
            </a:r>
            <a:r>
              <a:rPr lang="en-US" sz="2200" b="1" dirty="0" err="1">
                <a:solidFill>
                  <a:srgbClr val="002060"/>
                </a:solidFill>
                <a:latin typeface="Power Geez Unicode1" pitchFamily="2" charset="0"/>
              </a:rPr>
              <a:t>ጉዳተኘንት</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የእግዚአብሔር</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ቁጣ</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ወይም</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የሀጢያት</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ውጤት</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ነው</a:t>
            </a:r>
            <a:r>
              <a:rPr lang="en-US" sz="2200" b="1" dirty="0">
                <a:solidFill>
                  <a:srgbClr val="002060"/>
                </a:solidFill>
                <a:latin typeface="Power Geez Unicode1" pitchFamily="2" charset="0"/>
              </a:rPr>
              <a:t>፡፡  አካል </a:t>
            </a:r>
            <a:r>
              <a:rPr lang="en-US" sz="2200" b="1" dirty="0" err="1">
                <a:solidFill>
                  <a:srgbClr val="002060"/>
                </a:solidFill>
                <a:latin typeface="Power Geez Unicode1" pitchFamily="2" charset="0"/>
              </a:rPr>
              <a:t>ጉዳተኘንት</a:t>
            </a:r>
            <a:r>
              <a:rPr lang="en-US" sz="2200" b="1" dirty="0">
                <a:solidFill>
                  <a:srgbClr val="002060"/>
                </a:solidFill>
                <a:latin typeface="Power Geez Unicode1" pitchFamily="2" charset="0"/>
              </a:rPr>
              <a:t> </a:t>
            </a:r>
            <a:r>
              <a:rPr lang="en-US" sz="2200" b="1" dirty="0" err="1" smtClean="0">
                <a:solidFill>
                  <a:srgbClr val="002060"/>
                </a:solidFill>
                <a:latin typeface="Power Geez Unicode1" pitchFamily="2" charset="0"/>
              </a:rPr>
              <a:t>በፀበል</a:t>
            </a:r>
            <a:r>
              <a:rPr lang="en-US" sz="2200" b="1" dirty="0" smtClean="0">
                <a:solidFill>
                  <a:srgbClr val="002060"/>
                </a:solidFill>
                <a:latin typeface="Power Geez Unicode1" pitchFamily="2" charset="0"/>
              </a:rPr>
              <a:t>/</a:t>
            </a:r>
            <a:r>
              <a:rPr lang="en-US" sz="2200" b="1" dirty="0" err="1" smtClean="0">
                <a:solidFill>
                  <a:srgbClr val="002060"/>
                </a:solidFill>
                <a:latin typeface="Power Geez Unicode1" pitchFamily="2" charset="0"/>
              </a:rPr>
              <a:t>በዱአ</a:t>
            </a:r>
            <a:r>
              <a:rPr lang="en-US" sz="2200" b="1" dirty="0" smtClean="0">
                <a:solidFill>
                  <a:srgbClr val="002060"/>
                </a:solidFill>
                <a:latin typeface="Power Geez Unicode1" pitchFamily="2" charset="0"/>
              </a:rPr>
              <a:t>  </a:t>
            </a:r>
            <a:r>
              <a:rPr lang="en-US" sz="2200" b="1" dirty="0" err="1">
                <a:solidFill>
                  <a:srgbClr val="002060"/>
                </a:solidFill>
                <a:latin typeface="Power Geez Unicode1" pitchFamily="2" charset="0"/>
              </a:rPr>
              <a:t>ይድናልና</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ወዘተ</a:t>
            </a:r>
            <a:r>
              <a:rPr lang="en-US" sz="2200" b="1" dirty="0">
                <a:solidFill>
                  <a:srgbClr val="002060"/>
                </a:solidFill>
                <a:latin typeface="Power Geez Unicode1" pitchFamily="2" charset="0"/>
              </a:rPr>
              <a:t> … </a:t>
            </a:r>
            <a:r>
              <a:rPr lang="en-US" sz="2200" b="1" dirty="0" err="1">
                <a:solidFill>
                  <a:srgbClr val="002060"/>
                </a:solidFill>
                <a:latin typeface="Power Geez Unicode1" pitchFamily="2" charset="0"/>
              </a:rPr>
              <a:t>ብሎ</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ለሚያምን</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አተያይ</a:t>
            </a:r>
            <a:r>
              <a:rPr lang="en-US" sz="2200" b="1" dirty="0">
                <a:solidFill>
                  <a:srgbClr val="002060"/>
                </a:solidFill>
                <a:latin typeface="Power Geez Unicode1" pitchFamily="2" charset="0"/>
              </a:rPr>
              <a:t> </a:t>
            </a:r>
            <a:r>
              <a:rPr lang="en-US" sz="2200" b="1" dirty="0" err="1">
                <a:solidFill>
                  <a:srgbClr val="002060"/>
                </a:solidFill>
                <a:latin typeface="Power Geez Unicode1" pitchFamily="2" charset="0"/>
              </a:rPr>
              <a:t>ነው</a:t>
            </a:r>
            <a:r>
              <a:rPr lang="en-US" sz="2200" b="1" dirty="0">
                <a:solidFill>
                  <a:srgbClr val="002060"/>
                </a:solidFill>
                <a:latin typeface="Power Geez Unicode1" pitchFamily="2" charset="0"/>
              </a:rPr>
              <a:t>፡፡ </a:t>
            </a:r>
            <a:r>
              <a:rPr lang="en-US" sz="2200" b="1" dirty="0" smtClean="0">
                <a:solidFill>
                  <a:srgbClr val="002060"/>
                </a:solidFill>
                <a:latin typeface="Power Geez Unicode1" pitchFamily="2" charset="0"/>
              </a:rPr>
              <a:t>  </a:t>
            </a:r>
            <a:endParaRPr lang="en-US" sz="2200" b="1" dirty="0">
              <a:solidFill>
                <a:srgbClr val="002060"/>
              </a:solidFill>
              <a:latin typeface="Power Geez Unicode1" pitchFamily="2" charset="0"/>
            </a:endParaRPr>
          </a:p>
          <a:p>
            <a:pPr marL="0" indent="0">
              <a:buNone/>
            </a:pPr>
            <a:endParaRPr lang="en-US" dirty="0"/>
          </a:p>
        </p:txBody>
      </p:sp>
    </p:spTree>
    <p:extLst>
      <p:ext uri="{BB962C8B-B14F-4D97-AF65-F5344CB8AC3E}">
        <p14:creationId xmlns:p14="http://schemas.microsoft.com/office/powerpoint/2010/main" val="83651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323320" cy="1143000"/>
          </a:xfrm>
        </p:spPr>
        <p:txBody>
          <a:bodyPr>
            <a:normAutofit/>
          </a:bodyPr>
          <a:lstStyle/>
          <a:p>
            <a:pPr algn="ctr"/>
            <a:r>
              <a:rPr lang="en-US" sz="5400" dirty="0" smtClean="0">
                <a:solidFill>
                  <a:srgbClr val="00B050"/>
                </a:solidFill>
                <a:latin typeface="Power Geez Unicode1" pitchFamily="2" charset="0"/>
              </a:rPr>
              <a:t>የአካል </a:t>
            </a:r>
            <a:r>
              <a:rPr lang="en-US" sz="5400" dirty="0" err="1" smtClean="0">
                <a:solidFill>
                  <a:srgbClr val="00B050"/>
                </a:solidFill>
                <a:latin typeface="Power Geez Unicode1" pitchFamily="2" charset="0"/>
              </a:rPr>
              <a:t>ጉዳተኞችን</a:t>
            </a:r>
            <a:r>
              <a:rPr lang="en-US" sz="5400" dirty="0" smtClean="0">
                <a:solidFill>
                  <a:srgbClr val="00B050"/>
                </a:solidFill>
                <a:latin typeface="Power Geez Unicode1" pitchFamily="2" charset="0"/>
              </a:rPr>
              <a:t> </a:t>
            </a:r>
            <a:r>
              <a:rPr lang="en-US" sz="5400" dirty="0" err="1" smtClean="0">
                <a:solidFill>
                  <a:srgbClr val="00B050"/>
                </a:solidFill>
                <a:latin typeface="Power Geez Unicode1" pitchFamily="2" charset="0"/>
              </a:rPr>
              <a:t>ፍላጎቶች</a:t>
            </a:r>
            <a:r>
              <a:rPr lang="en-US" sz="5400" dirty="0" smtClean="0">
                <a:solidFill>
                  <a:srgbClr val="00B050"/>
                </a:solidFill>
                <a:latin typeface="Power Geez Unicode1" pitchFamily="2" charset="0"/>
              </a:rPr>
              <a:t> </a:t>
            </a:r>
            <a:r>
              <a:rPr lang="en-US" sz="5400" dirty="0" err="1" smtClean="0">
                <a:solidFill>
                  <a:srgbClr val="00B050"/>
                </a:solidFill>
                <a:latin typeface="Power Geez Unicode1" pitchFamily="2" charset="0"/>
              </a:rPr>
              <a:t>መለየት</a:t>
            </a:r>
            <a:r>
              <a:rPr lang="en-US" sz="5400" dirty="0" smtClean="0">
                <a:solidFill>
                  <a:srgbClr val="00B050"/>
                </a:solidFill>
                <a:latin typeface="Power Geez Unicode1" pitchFamily="2" charset="0"/>
              </a:rPr>
              <a:t> </a:t>
            </a:r>
            <a:endParaRPr lang="en-US" sz="5400" dirty="0">
              <a:solidFill>
                <a:srgbClr val="00B050"/>
              </a:solidFill>
              <a:latin typeface="Power Geez Unicode1" pitchFamily="2" charset="0"/>
            </a:endParaRPr>
          </a:p>
        </p:txBody>
      </p:sp>
      <p:sp>
        <p:nvSpPr>
          <p:cNvPr id="3" name="Content Placeholder 2"/>
          <p:cNvSpPr>
            <a:spLocks noGrp="1"/>
          </p:cNvSpPr>
          <p:nvPr>
            <p:ph idx="1"/>
          </p:nvPr>
        </p:nvSpPr>
        <p:spPr>
          <a:xfrm>
            <a:off x="609600" y="1609416"/>
            <a:ext cx="11140440" cy="4846320"/>
          </a:xfrm>
        </p:spPr>
        <p:txBody>
          <a:bodyPr/>
          <a:lstStyle/>
          <a:p>
            <a:pPr marL="0" indent="0" algn="ctr">
              <a:buNone/>
            </a:pPr>
            <a:r>
              <a:rPr lang="en-US" sz="4800" b="1" dirty="0" err="1" smtClean="0">
                <a:solidFill>
                  <a:srgbClr val="002060"/>
                </a:solidFill>
                <a:latin typeface="Power Geez Unicode1" pitchFamily="2" charset="0"/>
              </a:rPr>
              <a:t>በሁለት</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ቡድኖች</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መካከል</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የሚደረግ</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ክርክር</a:t>
            </a:r>
            <a:endParaRPr lang="en-US" sz="4800" b="1" dirty="0" smtClean="0">
              <a:solidFill>
                <a:srgbClr val="002060"/>
              </a:solidFill>
              <a:latin typeface="Power Geez Unicode1" pitchFamily="2" charset="0"/>
            </a:endParaRPr>
          </a:p>
          <a:p>
            <a:pPr marL="0" indent="0" algn="ctr">
              <a:buNone/>
            </a:pPr>
            <a:r>
              <a:rPr lang="en-US" sz="4800" b="1" dirty="0" err="1" smtClean="0">
                <a:solidFill>
                  <a:srgbClr val="002060"/>
                </a:solidFill>
                <a:latin typeface="Power Geez Unicode1" pitchFamily="2" charset="0"/>
              </a:rPr>
              <a:t>የመከራከሪያ</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ሃሳቦች</a:t>
            </a:r>
            <a:r>
              <a:rPr lang="en-US" sz="4800" b="1" dirty="0" smtClean="0">
                <a:solidFill>
                  <a:srgbClr val="002060"/>
                </a:solidFill>
                <a:latin typeface="Power Geez Unicode1" pitchFamily="2" charset="0"/>
              </a:rPr>
              <a:t> </a:t>
            </a:r>
          </a:p>
          <a:p>
            <a:pPr marL="0" indent="0" algn="ctr">
              <a:buNone/>
            </a:pPr>
            <a:r>
              <a:rPr lang="en-US" sz="4800" b="1" dirty="0" err="1" smtClean="0">
                <a:solidFill>
                  <a:srgbClr val="002060"/>
                </a:solidFill>
                <a:latin typeface="Power Geez Unicode1" pitchFamily="2" charset="0"/>
              </a:rPr>
              <a:t>ቡድን</a:t>
            </a:r>
            <a:r>
              <a:rPr lang="en-US" sz="4800" b="1" dirty="0" smtClean="0">
                <a:solidFill>
                  <a:srgbClr val="002060"/>
                </a:solidFill>
                <a:latin typeface="Power Geez Unicode1" pitchFamily="2" charset="0"/>
              </a:rPr>
              <a:t> 1፡- አካል </a:t>
            </a:r>
            <a:r>
              <a:rPr lang="en-US" sz="4800" b="1" dirty="0" err="1" smtClean="0">
                <a:solidFill>
                  <a:srgbClr val="002060"/>
                </a:solidFill>
                <a:latin typeface="Power Geez Unicode1" pitchFamily="2" charset="0"/>
              </a:rPr>
              <a:t>ጉዳተኞች</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የተለዩ</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ፍላጎቶች</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አሉዋቸው</a:t>
            </a:r>
            <a:r>
              <a:rPr lang="en-US" sz="4800" b="1" dirty="0" smtClean="0">
                <a:solidFill>
                  <a:srgbClr val="002060"/>
                </a:solidFill>
                <a:latin typeface="Power Geez Unicode1" pitchFamily="2" charset="0"/>
              </a:rPr>
              <a:t>  </a:t>
            </a:r>
          </a:p>
          <a:p>
            <a:pPr marL="0" indent="0">
              <a:buNone/>
            </a:pPr>
            <a:r>
              <a:rPr lang="en-US" sz="4800" b="1" dirty="0" err="1" smtClean="0">
                <a:solidFill>
                  <a:srgbClr val="002060"/>
                </a:solidFill>
                <a:latin typeface="Power Geez Unicode1" pitchFamily="2" charset="0"/>
              </a:rPr>
              <a:t>ቡድን</a:t>
            </a:r>
            <a:r>
              <a:rPr lang="en-US" sz="4800" b="1" dirty="0" smtClean="0">
                <a:solidFill>
                  <a:srgbClr val="002060"/>
                </a:solidFill>
                <a:latin typeface="Power Geez Unicode1" pitchFamily="2" charset="0"/>
              </a:rPr>
              <a:t> 2፡- አካል </a:t>
            </a:r>
            <a:r>
              <a:rPr lang="en-US" sz="4800" b="1" dirty="0" err="1" smtClean="0">
                <a:solidFill>
                  <a:srgbClr val="002060"/>
                </a:solidFill>
                <a:latin typeface="Power Geez Unicode1" pitchFamily="2" charset="0"/>
              </a:rPr>
              <a:t>ጉዳተኞች</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የተለዩ</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ፍላጎቶች</a:t>
            </a:r>
            <a:r>
              <a:rPr lang="en-US" sz="4800" b="1" dirty="0" smtClean="0">
                <a:solidFill>
                  <a:srgbClr val="002060"/>
                </a:solidFill>
                <a:latin typeface="Power Geez Unicode1" pitchFamily="2" charset="0"/>
              </a:rPr>
              <a:t>        </a:t>
            </a:r>
          </a:p>
          <a:p>
            <a:pPr marL="0" indent="0">
              <a:buNone/>
            </a:pPr>
            <a:r>
              <a:rPr lang="en-US" sz="4800" b="1" dirty="0">
                <a:solidFill>
                  <a:srgbClr val="002060"/>
                </a:solidFill>
                <a:latin typeface="Power Geez Unicode1" pitchFamily="2" charset="0"/>
              </a:rPr>
              <a:t> </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የሉዋቸውም</a:t>
            </a:r>
            <a:r>
              <a:rPr lang="en-US" sz="4800" b="1" dirty="0" smtClean="0">
                <a:solidFill>
                  <a:srgbClr val="002060"/>
                </a:solidFill>
                <a:latin typeface="Power Geez Unicode1" pitchFamily="2" charset="0"/>
              </a:rPr>
              <a:t>     </a:t>
            </a:r>
            <a:endParaRPr lang="en-US" sz="4800" b="1" dirty="0">
              <a:solidFill>
                <a:srgbClr val="002060"/>
              </a:solidFill>
              <a:latin typeface="Power Geez Unicode1" pitchFamily="2" charset="0"/>
            </a:endParaRPr>
          </a:p>
        </p:txBody>
      </p:sp>
    </p:spTree>
    <p:extLst>
      <p:ext uri="{BB962C8B-B14F-4D97-AF65-F5344CB8AC3E}">
        <p14:creationId xmlns:p14="http://schemas.microsoft.com/office/powerpoint/2010/main" val="3284073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267268" cy="1143000"/>
          </a:xfrm>
        </p:spPr>
        <p:txBody>
          <a:bodyPr>
            <a:normAutofit/>
          </a:bodyPr>
          <a:lstStyle/>
          <a:p>
            <a:pPr algn="ctr"/>
            <a:r>
              <a:rPr lang="en-US" sz="6600" dirty="0" smtClean="0">
                <a:solidFill>
                  <a:srgbClr val="00B050"/>
                </a:solidFill>
                <a:latin typeface="Power Geez Unicode1" pitchFamily="2" charset="0"/>
              </a:rPr>
              <a:t>የሰው </a:t>
            </a:r>
            <a:r>
              <a:rPr lang="en-US" sz="6600" dirty="0" err="1" smtClean="0">
                <a:solidFill>
                  <a:srgbClr val="00B050"/>
                </a:solidFill>
                <a:latin typeface="Power Geez Unicode1" pitchFamily="2" charset="0"/>
              </a:rPr>
              <a:t>ልጆች</a:t>
            </a:r>
            <a:r>
              <a:rPr lang="en-US" sz="6600" dirty="0" smtClean="0">
                <a:solidFill>
                  <a:srgbClr val="00B050"/>
                </a:solidFill>
                <a:latin typeface="Power Geez Unicode1" pitchFamily="2" charset="0"/>
              </a:rPr>
              <a:t> </a:t>
            </a:r>
            <a:r>
              <a:rPr lang="en-US" sz="6600" dirty="0" err="1" smtClean="0">
                <a:solidFill>
                  <a:srgbClr val="00B050"/>
                </a:solidFill>
                <a:latin typeface="Power Geez Unicode1" pitchFamily="2" charset="0"/>
              </a:rPr>
              <a:t>የጋራ</a:t>
            </a:r>
            <a:r>
              <a:rPr lang="en-US" sz="6600" dirty="0" smtClean="0">
                <a:solidFill>
                  <a:srgbClr val="00B050"/>
                </a:solidFill>
                <a:latin typeface="Power Geez Unicode1" pitchFamily="2" charset="0"/>
              </a:rPr>
              <a:t> </a:t>
            </a:r>
            <a:r>
              <a:rPr lang="en-US" sz="6600" dirty="0" err="1" smtClean="0">
                <a:solidFill>
                  <a:srgbClr val="00B050"/>
                </a:solidFill>
                <a:latin typeface="Power Geez Unicode1" pitchFamily="2" charset="0"/>
              </a:rPr>
              <a:t>ፍላጎቶች</a:t>
            </a:r>
            <a:r>
              <a:rPr lang="en-US" sz="6600" dirty="0" smtClean="0">
                <a:solidFill>
                  <a:srgbClr val="00B050"/>
                </a:solidFill>
                <a:latin typeface="Power Geez Unicode1" pitchFamily="2" charset="0"/>
              </a:rPr>
              <a:t> </a:t>
            </a:r>
            <a:endParaRPr lang="en-US" sz="6600" dirty="0">
              <a:solidFill>
                <a:srgbClr val="00B050"/>
              </a:solidFill>
              <a:latin typeface="Power Geez Unicode1" pitchFamily="2" charset="0"/>
            </a:endParaRPr>
          </a:p>
        </p:txBody>
      </p:sp>
      <p:sp>
        <p:nvSpPr>
          <p:cNvPr id="3" name="Content Placeholder 2"/>
          <p:cNvSpPr>
            <a:spLocks noGrp="1"/>
          </p:cNvSpPr>
          <p:nvPr>
            <p:ph idx="1"/>
          </p:nvPr>
        </p:nvSpPr>
        <p:spPr>
          <a:xfrm>
            <a:off x="609600" y="1609416"/>
            <a:ext cx="11216640" cy="4846320"/>
          </a:xfrm>
        </p:spPr>
        <p:txBody>
          <a:bodyPr/>
          <a:lstStyle/>
          <a:p>
            <a:pPr marL="0" indent="0">
              <a:buNone/>
            </a:pPr>
            <a:r>
              <a:rPr lang="en-US" b="1" dirty="0" smtClean="0">
                <a:solidFill>
                  <a:srgbClr val="002060"/>
                </a:solidFill>
                <a:latin typeface="Power Geez Unicode1" pitchFamily="2" charset="0"/>
              </a:rPr>
              <a:t>አካል </a:t>
            </a:r>
            <a:r>
              <a:rPr lang="en-US" b="1" dirty="0" err="1" smtClean="0">
                <a:solidFill>
                  <a:srgbClr val="002060"/>
                </a:solidFill>
                <a:latin typeface="Power Geez Unicode1" pitchFamily="2" charset="0"/>
              </a:rPr>
              <a:t>ጉዳተኞች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የተለዩ</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ፍጡራን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ስላልሆኑ</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የተለዩ</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ፍላጎቶች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የሉዋቸውም</a:t>
            </a:r>
            <a:r>
              <a:rPr lang="en-US" b="1" dirty="0" smtClean="0">
                <a:solidFill>
                  <a:srgbClr val="002060"/>
                </a:solidFill>
                <a:latin typeface="Power Geez Unicode1" pitchFamily="2" charset="0"/>
              </a:rPr>
              <a:t>፡፡ ጉዳት </a:t>
            </a:r>
            <a:r>
              <a:rPr lang="en-US" b="1" dirty="0" err="1" smtClean="0">
                <a:solidFill>
                  <a:srgbClr val="002060"/>
                </a:solidFill>
                <a:latin typeface="Power Geez Unicode1" pitchFamily="2" charset="0"/>
              </a:rPr>
              <a:t>አልባ</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እንደሆነው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እንደማንኛውም</a:t>
            </a:r>
            <a:r>
              <a:rPr lang="en-US" b="1" dirty="0" smtClean="0">
                <a:solidFill>
                  <a:srgbClr val="002060"/>
                </a:solidFill>
                <a:latin typeface="Power Geez Unicode1" pitchFamily="2" charset="0"/>
              </a:rPr>
              <a:t> ሰው </a:t>
            </a:r>
            <a:r>
              <a:rPr lang="en-US" b="1" dirty="0" err="1" smtClean="0">
                <a:solidFill>
                  <a:srgbClr val="002060"/>
                </a:solidFill>
                <a:latin typeface="Power Geez Unicode1" pitchFamily="2" charset="0"/>
              </a:rPr>
              <a:t>የሚከተሉትን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ይፈልጋሉ</a:t>
            </a:r>
            <a:r>
              <a:rPr lang="en-US" b="1" dirty="0">
                <a:solidFill>
                  <a:srgbClr val="002060"/>
                </a:solidFill>
                <a:latin typeface="Power Geez Unicode1" pitchFamily="2" charset="0"/>
              </a:rPr>
              <a:t> </a:t>
            </a:r>
            <a:r>
              <a:rPr lang="en-US" b="1" dirty="0" err="1" smtClean="0">
                <a:solidFill>
                  <a:srgbClr val="002060"/>
                </a:solidFill>
                <a:latin typeface="Power Geez Unicode1" pitchFamily="2" charset="0"/>
              </a:rPr>
              <a:t>እንጅ</a:t>
            </a:r>
            <a:r>
              <a:rPr lang="en-US" b="1" dirty="0" smtClean="0">
                <a:solidFill>
                  <a:srgbClr val="002060"/>
                </a:solidFill>
                <a:latin typeface="Power Geez Unicode1" pitchFamily="2" charset="0"/>
              </a:rPr>
              <a:t>፡፡ </a:t>
            </a:r>
          </a:p>
          <a:p>
            <a:pPr marL="0" indent="0">
              <a:buNone/>
            </a:pPr>
            <a:r>
              <a:rPr lang="en-US" b="1" dirty="0" err="1" smtClean="0">
                <a:solidFill>
                  <a:srgbClr val="002060"/>
                </a:solidFill>
                <a:latin typeface="Power Geez Unicode1" pitchFamily="2" charset="0"/>
              </a:rPr>
              <a:t>ልዩነቱ</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ያለው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ከፍላጎቶቻቸው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ጋር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ለመገናኜት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በሚያልፉበት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መንገድ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ላይ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ነው</a:t>
            </a:r>
            <a:r>
              <a:rPr lang="en-US" b="1" dirty="0" smtClean="0">
                <a:solidFill>
                  <a:srgbClr val="002060"/>
                </a:solidFill>
                <a:latin typeface="Power Geez Unicode1" pitchFamily="2" charset="0"/>
              </a:rPr>
              <a:t>፡፡ </a:t>
            </a:r>
          </a:p>
          <a:p>
            <a:pPr marL="0" indent="0">
              <a:buNone/>
            </a:pPr>
            <a:r>
              <a:rPr lang="en-US" b="1" dirty="0" smtClean="0">
                <a:solidFill>
                  <a:srgbClr val="002060"/>
                </a:solidFill>
                <a:latin typeface="Power Geez Unicode1" pitchFamily="2" charset="0"/>
              </a:rPr>
              <a:t> </a:t>
            </a:r>
          </a:p>
          <a:p>
            <a:pPr>
              <a:buFont typeface="Wingdings" pitchFamily="2" charset="2"/>
              <a:buChar char="q"/>
            </a:pPr>
            <a:r>
              <a:rPr lang="en-US" b="1" dirty="0" smtClean="0">
                <a:solidFill>
                  <a:srgbClr val="C00000"/>
                </a:solidFill>
                <a:latin typeface="Power Geez Unicode1" pitchFamily="2" charset="0"/>
              </a:rPr>
              <a:t>መሰረታዊ </a:t>
            </a:r>
            <a:r>
              <a:rPr lang="en-US" b="1" dirty="0" err="1" smtClean="0">
                <a:solidFill>
                  <a:srgbClr val="C00000"/>
                </a:solidFill>
                <a:latin typeface="Power Geez Unicode1" pitchFamily="2" charset="0"/>
              </a:rPr>
              <a:t>ፍላጎት</a:t>
            </a:r>
            <a:r>
              <a:rPr lang="en-US" b="1" dirty="0" smtClean="0">
                <a:solidFill>
                  <a:srgbClr val="C00000"/>
                </a:solidFill>
                <a:latin typeface="Power Geez Unicode1" pitchFamily="2" charset="0"/>
              </a:rPr>
              <a:t> </a:t>
            </a:r>
            <a:r>
              <a:rPr lang="en-US" b="1" dirty="0" smtClean="0">
                <a:solidFill>
                  <a:srgbClr val="002060"/>
                </a:solidFill>
                <a:latin typeface="Power Geez Unicode1" pitchFamily="2" charset="0"/>
              </a:rPr>
              <a:t>(</a:t>
            </a:r>
            <a:r>
              <a:rPr lang="en-US" b="1" dirty="0" err="1" smtClean="0">
                <a:solidFill>
                  <a:srgbClr val="002060"/>
                </a:solidFill>
                <a:latin typeface="Power Geez Unicode1" pitchFamily="2" charset="0"/>
              </a:rPr>
              <a:t>ምግብ</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ውሃ</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መጠለያ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መኝታ</a:t>
            </a:r>
            <a:r>
              <a:rPr lang="en-US" b="1" dirty="0" smtClean="0">
                <a:solidFill>
                  <a:srgbClr val="002060"/>
                </a:solidFill>
                <a:latin typeface="Power Geez Unicode1" pitchFamily="2" charset="0"/>
              </a:rPr>
              <a:t>) </a:t>
            </a:r>
          </a:p>
          <a:p>
            <a:pPr>
              <a:buFont typeface="Wingdings" pitchFamily="2" charset="2"/>
              <a:buChar char="q"/>
            </a:pPr>
            <a:r>
              <a:rPr lang="en-US" b="1" dirty="0" err="1" smtClean="0">
                <a:solidFill>
                  <a:srgbClr val="C00000"/>
                </a:solidFill>
                <a:latin typeface="Power Geez Unicode1" pitchFamily="2" charset="0"/>
              </a:rPr>
              <a:t>የደህንነት</a:t>
            </a:r>
            <a:r>
              <a:rPr lang="en-US" b="1" dirty="0" smtClean="0">
                <a:solidFill>
                  <a:srgbClr val="C00000"/>
                </a:solidFill>
                <a:latin typeface="Power Geez Unicode1" pitchFamily="2" charset="0"/>
              </a:rPr>
              <a:t> </a:t>
            </a:r>
            <a:r>
              <a:rPr lang="en-US" b="1" dirty="0" err="1" smtClean="0">
                <a:solidFill>
                  <a:srgbClr val="C00000"/>
                </a:solidFill>
                <a:latin typeface="Power Geez Unicode1" pitchFamily="2" charset="0"/>
              </a:rPr>
              <a:t>ፍላጎት</a:t>
            </a:r>
            <a:r>
              <a:rPr lang="en-US" b="1" dirty="0" smtClean="0">
                <a:solidFill>
                  <a:srgbClr val="C00000"/>
                </a:solidFill>
                <a:latin typeface="Power Geez Unicode1" pitchFamily="2" charset="0"/>
              </a:rPr>
              <a:t> </a:t>
            </a:r>
            <a:r>
              <a:rPr lang="en-US" b="1" dirty="0" smtClean="0">
                <a:solidFill>
                  <a:srgbClr val="002060"/>
                </a:solidFill>
                <a:latin typeface="Power Geez Unicode1" pitchFamily="2" charset="0"/>
              </a:rPr>
              <a:t>(</a:t>
            </a:r>
            <a:r>
              <a:rPr lang="en-US" b="1" dirty="0" err="1" smtClean="0">
                <a:solidFill>
                  <a:srgbClr val="002060"/>
                </a:solidFill>
                <a:latin typeface="Power Geez Unicode1" pitchFamily="2" charset="0"/>
              </a:rPr>
              <a:t>ከአደጋ</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መጠበቅ</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የገንዘብ</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ነፃነት</a:t>
            </a:r>
            <a:r>
              <a:rPr lang="en-US" b="1" dirty="0" smtClean="0">
                <a:solidFill>
                  <a:srgbClr val="002060"/>
                </a:solidFill>
                <a:latin typeface="Power Geez Unicode1" pitchFamily="2" charset="0"/>
              </a:rPr>
              <a:t>)</a:t>
            </a:r>
          </a:p>
          <a:p>
            <a:pPr>
              <a:buFont typeface="Wingdings" pitchFamily="2" charset="2"/>
              <a:buChar char="q"/>
            </a:pPr>
            <a:r>
              <a:rPr lang="en-US" b="1" dirty="0" err="1" smtClean="0">
                <a:solidFill>
                  <a:srgbClr val="C00000"/>
                </a:solidFill>
                <a:latin typeface="Power Geez Unicode1" pitchFamily="2" charset="0"/>
              </a:rPr>
              <a:t>ማህበራዊ</a:t>
            </a:r>
            <a:r>
              <a:rPr lang="en-US" b="1" dirty="0" smtClean="0">
                <a:solidFill>
                  <a:srgbClr val="C00000"/>
                </a:solidFill>
                <a:latin typeface="Power Geez Unicode1" pitchFamily="2" charset="0"/>
              </a:rPr>
              <a:t> </a:t>
            </a:r>
            <a:r>
              <a:rPr lang="en-US" b="1" dirty="0" err="1" smtClean="0">
                <a:solidFill>
                  <a:srgbClr val="C00000"/>
                </a:solidFill>
                <a:latin typeface="Power Geez Unicode1" pitchFamily="2" charset="0"/>
              </a:rPr>
              <a:t>ፍላጎት</a:t>
            </a:r>
            <a:r>
              <a:rPr lang="en-US" b="1" dirty="0" smtClean="0">
                <a:solidFill>
                  <a:srgbClr val="C00000"/>
                </a:solidFill>
                <a:latin typeface="Power Geez Unicode1" pitchFamily="2" charset="0"/>
              </a:rPr>
              <a:t> </a:t>
            </a:r>
            <a:r>
              <a:rPr lang="en-US" b="1" dirty="0" smtClean="0">
                <a:solidFill>
                  <a:srgbClr val="002060"/>
                </a:solidFill>
                <a:latin typeface="Power Geez Unicode1" pitchFamily="2" charset="0"/>
              </a:rPr>
              <a:t>(</a:t>
            </a:r>
            <a:r>
              <a:rPr lang="en-US" b="1" dirty="0" err="1" smtClean="0">
                <a:solidFill>
                  <a:srgbClr val="002060"/>
                </a:solidFill>
                <a:latin typeface="Power Geez Unicode1" pitchFamily="2" charset="0"/>
              </a:rPr>
              <a:t>ፍቅር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ጉዋደኝነት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መረዳዳት</a:t>
            </a:r>
            <a:r>
              <a:rPr lang="en-US" b="1" dirty="0" smtClean="0">
                <a:solidFill>
                  <a:srgbClr val="002060"/>
                </a:solidFill>
                <a:latin typeface="Power Geez Unicode1" pitchFamily="2" charset="0"/>
              </a:rPr>
              <a:t>)</a:t>
            </a:r>
          </a:p>
          <a:p>
            <a:pPr>
              <a:buFont typeface="Wingdings" pitchFamily="2" charset="2"/>
              <a:buChar char="q"/>
            </a:pPr>
            <a:r>
              <a:rPr lang="en-US" b="1" dirty="0" err="1" smtClean="0">
                <a:solidFill>
                  <a:srgbClr val="C00000"/>
                </a:solidFill>
                <a:latin typeface="Power Geez Unicode1" pitchFamily="2" charset="0"/>
              </a:rPr>
              <a:t>ክብር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በራስ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መተማመን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ክብር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ማግኜት</a:t>
            </a:r>
            <a:r>
              <a:rPr lang="en-US" b="1" dirty="0" smtClean="0">
                <a:solidFill>
                  <a:srgbClr val="002060"/>
                </a:solidFill>
                <a:latin typeface="Power Geez Unicode1" pitchFamily="2" charset="0"/>
              </a:rPr>
              <a:t>)</a:t>
            </a:r>
          </a:p>
          <a:p>
            <a:pPr>
              <a:buFont typeface="Wingdings" pitchFamily="2" charset="2"/>
              <a:buChar char="q"/>
            </a:pPr>
            <a:r>
              <a:rPr lang="en-US" b="1" dirty="0" err="1" smtClean="0">
                <a:solidFill>
                  <a:srgbClr val="C00000"/>
                </a:solidFill>
                <a:latin typeface="Power Geez Unicode1" pitchFamily="2" charset="0"/>
              </a:rPr>
              <a:t>እራስን</a:t>
            </a:r>
            <a:r>
              <a:rPr lang="en-US" b="1" dirty="0" smtClean="0">
                <a:solidFill>
                  <a:srgbClr val="C00000"/>
                </a:solidFill>
                <a:latin typeface="Power Geez Unicode1" pitchFamily="2" charset="0"/>
              </a:rPr>
              <a:t> </a:t>
            </a:r>
            <a:r>
              <a:rPr lang="en-US" b="1" dirty="0" err="1" smtClean="0">
                <a:solidFill>
                  <a:srgbClr val="C00000"/>
                </a:solidFill>
                <a:latin typeface="Power Geez Unicode1" pitchFamily="2" charset="0"/>
              </a:rPr>
              <a:t>መሆን</a:t>
            </a:r>
            <a:r>
              <a:rPr lang="en-US" b="1" dirty="0" smtClean="0">
                <a:solidFill>
                  <a:srgbClr val="C00000"/>
                </a:solidFill>
                <a:latin typeface="Power Geez Unicode1" pitchFamily="2" charset="0"/>
              </a:rPr>
              <a:t>   </a:t>
            </a:r>
            <a:r>
              <a:rPr lang="en-US" b="1" dirty="0" smtClean="0">
                <a:solidFill>
                  <a:srgbClr val="002060"/>
                </a:solidFill>
                <a:latin typeface="Power Geez Unicode1" pitchFamily="2" charset="0"/>
              </a:rPr>
              <a:t>(</a:t>
            </a:r>
            <a:r>
              <a:rPr lang="en-US" b="1" dirty="0" err="1" smtClean="0">
                <a:solidFill>
                  <a:srgbClr val="002060"/>
                </a:solidFill>
                <a:latin typeface="Power Geez Unicode1" pitchFamily="2" charset="0"/>
              </a:rPr>
              <a:t>ፈጠራ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የላቀ</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ችግር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ፈችነት</a:t>
            </a:r>
            <a:r>
              <a:rPr lang="en-US" b="1" dirty="0" smtClean="0">
                <a:solidFill>
                  <a:srgbClr val="002060"/>
                </a:solidFill>
                <a:latin typeface="Power Geez Unicode1" pitchFamily="2" charset="0"/>
              </a:rPr>
              <a:t>)   </a:t>
            </a:r>
          </a:p>
          <a:p>
            <a:pPr marL="0" indent="0">
              <a:buNone/>
            </a:pPr>
            <a:endParaRPr lang="en-US" b="1"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4440" y="3154680"/>
            <a:ext cx="2727960" cy="306324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958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308080" cy="1143000"/>
          </a:xfrm>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
        <p:nvSpPr>
          <p:cNvPr id="3" name="Content Placeholder 2"/>
          <p:cNvSpPr>
            <a:spLocks noGrp="1"/>
          </p:cNvSpPr>
          <p:nvPr>
            <p:ph idx="1"/>
          </p:nvPr>
        </p:nvSpPr>
        <p:spPr>
          <a:xfrm>
            <a:off x="609600" y="1609416"/>
            <a:ext cx="11125200" cy="4846320"/>
          </a:xfrm>
        </p:spPr>
        <p:txBody>
          <a:bodyPr>
            <a:noAutofit/>
          </a:bodyPr>
          <a:lstStyle/>
          <a:p>
            <a:pPr marL="0" lvl="0" indent="0" algn="just">
              <a:spcBef>
                <a:spcPct val="20000"/>
              </a:spcBef>
              <a:buClrTx/>
              <a:buSzTx/>
              <a:buNone/>
            </a:pPr>
            <a:r>
              <a:rPr lang="en-GB" sz="2000" b="1" dirty="0" err="1" smtClean="0">
                <a:solidFill>
                  <a:srgbClr val="002060"/>
                </a:solidFill>
                <a:latin typeface="Power Geez Unicode1" pitchFamily="2" charset="0"/>
              </a:rPr>
              <a:t>አካል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ጉዳተኞችም</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ሆኑ</a:t>
            </a:r>
            <a:r>
              <a:rPr lang="en-GB" sz="2000" b="1" dirty="0" smtClean="0">
                <a:solidFill>
                  <a:srgbClr val="002060"/>
                </a:solidFill>
                <a:latin typeface="Power Geez Unicode1" pitchFamily="2" charset="0"/>
              </a:rPr>
              <a:t> </a:t>
            </a:r>
            <a:r>
              <a:rPr lang="en-GB" sz="2000" b="1" dirty="0" err="1">
                <a:solidFill>
                  <a:srgbClr val="002060"/>
                </a:solidFill>
                <a:latin typeface="Power Geez Unicode1" pitchFamily="2" charset="0"/>
              </a:rPr>
              <a:t>ጉዳት</a:t>
            </a:r>
            <a:r>
              <a:rPr lang="en-GB" sz="2000" b="1" dirty="0">
                <a:solidFill>
                  <a:srgbClr val="002060"/>
                </a:solidFill>
                <a:latin typeface="Power Geez Unicode1" pitchFamily="2" charset="0"/>
              </a:rPr>
              <a:t> </a:t>
            </a:r>
            <a:r>
              <a:rPr lang="en-GB" sz="2000" b="1" dirty="0" err="1" smtClean="0">
                <a:solidFill>
                  <a:srgbClr val="002060"/>
                </a:solidFill>
                <a:latin typeface="Power Geez Unicode1" pitchFamily="2" charset="0"/>
              </a:rPr>
              <a:t>አልባዎች</a:t>
            </a:r>
            <a:r>
              <a:rPr lang="en-GB" sz="2000" b="1" dirty="0" smtClean="0">
                <a:solidFill>
                  <a:srgbClr val="002060"/>
                </a:solidFill>
                <a:latin typeface="Power Geez Unicode1" pitchFamily="2" charset="0"/>
              </a:rPr>
              <a:t> </a:t>
            </a:r>
            <a:r>
              <a:rPr lang="en-GB" sz="2000" b="1" dirty="0" err="1">
                <a:solidFill>
                  <a:srgbClr val="002060"/>
                </a:solidFill>
                <a:latin typeface="Power Geez Unicode1" pitchFamily="2" charset="0"/>
              </a:rPr>
              <a:t>ሁሉም</a:t>
            </a:r>
            <a:r>
              <a:rPr lang="en-GB" sz="2000" b="1" dirty="0">
                <a:solidFill>
                  <a:srgbClr val="002060"/>
                </a:solidFill>
                <a:latin typeface="Power Geez Unicode1" pitchFamily="2" charset="0"/>
              </a:rPr>
              <a:t> </a:t>
            </a:r>
            <a:r>
              <a:rPr lang="en-GB" sz="2000" b="1" dirty="0" err="1">
                <a:solidFill>
                  <a:srgbClr val="002060"/>
                </a:solidFill>
                <a:latin typeface="Power Geez Unicode1" pitchFamily="2" charset="0"/>
              </a:rPr>
              <a:t>ሰዎች</a:t>
            </a:r>
            <a:r>
              <a:rPr lang="en-GB" sz="2000" b="1" dirty="0">
                <a:solidFill>
                  <a:srgbClr val="002060"/>
                </a:solidFill>
                <a:latin typeface="Power Geez Unicode1" pitchFamily="2" charset="0"/>
              </a:rPr>
              <a:t> </a:t>
            </a:r>
            <a:r>
              <a:rPr lang="en-GB" sz="2000" b="1" dirty="0" err="1" smtClean="0">
                <a:solidFill>
                  <a:srgbClr val="002060"/>
                </a:solidFill>
                <a:latin typeface="Power Geez Unicode1" pitchFamily="2" charset="0"/>
              </a:rPr>
              <a:t>እንደመሆናቸው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መጠን</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ፍላጎቶቻቸው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አንድና</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ያው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ነው</a:t>
            </a:r>
            <a:r>
              <a:rPr lang="en-GB" sz="2000" b="1" dirty="0" smtClean="0">
                <a:solidFill>
                  <a:srgbClr val="002060"/>
                </a:solidFill>
                <a:latin typeface="Power Geez Unicode1" pitchFamily="2" charset="0"/>
              </a:rPr>
              <a:t>፡፡</a:t>
            </a:r>
          </a:p>
          <a:p>
            <a:pPr marL="0" lvl="0" indent="0" algn="just">
              <a:spcBef>
                <a:spcPct val="20000"/>
              </a:spcBef>
              <a:buClrTx/>
              <a:buSzTx/>
              <a:buNone/>
            </a:pPr>
            <a:endParaRPr lang="en-GB" sz="2000" b="1" dirty="0" smtClean="0">
              <a:solidFill>
                <a:srgbClr val="002060"/>
              </a:solidFill>
              <a:latin typeface="Power Geez Unicode1" pitchFamily="2" charset="0"/>
            </a:endParaRPr>
          </a:p>
          <a:p>
            <a:pPr marL="0" lvl="0" indent="0" algn="just">
              <a:spcBef>
                <a:spcPct val="20000"/>
              </a:spcBef>
              <a:buClrTx/>
              <a:buSzTx/>
              <a:buNone/>
            </a:pPr>
            <a:r>
              <a:rPr lang="en-GB" sz="2000" b="1" dirty="0" err="1" smtClean="0">
                <a:solidFill>
                  <a:srgbClr val="002060"/>
                </a:solidFill>
                <a:latin typeface="Power Geez Unicode1" pitchFamily="2" charset="0"/>
              </a:rPr>
              <a:t>ለምሳሌ</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ማንኛውም</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ሰው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ከቦታ</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ቦታ</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የመንቀሳቀስ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ፍላጎት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አለው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ይህንን</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ፍላጎት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ለማሙዋላት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ጉዳት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አልባ</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ሰዎች</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ሲራመዱ</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አካል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ጉዳተኞች</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ደግሞ</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የመንቀሳቀሻ</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ወንበር</a:t>
            </a:r>
            <a:r>
              <a:rPr lang="en-GB" sz="2000" b="1" dirty="0" smtClean="0">
                <a:solidFill>
                  <a:srgbClr val="002060"/>
                </a:solidFill>
                <a:latin typeface="Power Geez Unicode1" pitchFamily="2" charset="0"/>
              </a:rPr>
              <a:t>/</a:t>
            </a:r>
            <a:r>
              <a:rPr lang="en-GB" sz="2000" b="1" dirty="0" err="1" smtClean="0">
                <a:solidFill>
                  <a:srgbClr val="002060"/>
                </a:solidFill>
                <a:latin typeface="Power Geez Unicode1" pitchFamily="2" charset="0"/>
              </a:rPr>
              <a:t>ዊልቸር</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ይጠቀማሉ</a:t>
            </a:r>
            <a:r>
              <a:rPr lang="en-GB" sz="2000" b="1" dirty="0" smtClean="0">
                <a:solidFill>
                  <a:srgbClr val="002060"/>
                </a:solidFill>
                <a:latin typeface="Power Geez Unicode1" pitchFamily="2" charset="0"/>
              </a:rPr>
              <a:t>፡፡</a:t>
            </a:r>
            <a:r>
              <a:rPr lang="en-GB" sz="2000" b="1" dirty="0" err="1" smtClean="0">
                <a:solidFill>
                  <a:srgbClr val="002060"/>
                </a:solidFill>
                <a:latin typeface="Power Geez Unicode1" pitchFamily="2" charset="0"/>
              </a:rPr>
              <a:t>የሁለቱም</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ፍላጎት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መንቀሳቀስ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ሲሆን</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ልዩነቱ</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የመንቀሳቀስ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ፍላጎታቸውን</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ያሳኩበት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መንገድ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ላይ</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ነው</a:t>
            </a:r>
            <a:r>
              <a:rPr lang="en-GB" sz="2000" b="1" dirty="0" smtClean="0">
                <a:solidFill>
                  <a:srgbClr val="002060"/>
                </a:solidFill>
                <a:latin typeface="Power Geez Unicode1" pitchFamily="2" charset="0"/>
              </a:rPr>
              <a:t>፡፡    </a:t>
            </a:r>
            <a:endParaRPr lang="en-GB" sz="2000" b="1" dirty="0">
              <a:solidFill>
                <a:srgbClr val="002060"/>
              </a:solidFill>
              <a:latin typeface="Power Geez Unicode1" pitchFamily="2" charset="0"/>
            </a:endParaRPr>
          </a:p>
          <a:p>
            <a:pPr marL="0" lvl="0" indent="0" algn="just">
              <a:spcBef>
                <a:spcPct val="20000"/>
              </a:spcBef>
              <a:buClrTx/>
              <a:buSzTx/>
              <a:buNone/>
            </a:pPr>
            <a:endParaRPr lang="en-GB" sz="2000" b="1" dirty="0">
              <a:solidFill>
                <a:srgbClr val="002060"/>
              </a:solidFill>
              <a:latin typeface="Power Geez Unicode1" pitchFamily="2" charset="0"/>
            </a:endParaRPr>
          </a:p>
          <a:p>
            <a:pPr marL="0" lvl="0" indent="0" algn="just">
              <a:spcBef>
                <a:spcPct val="20000"/>
              </a:spcBef>
              <a:buClrTx/>
              <a:buSzTx/>
              <a:buNone/>
            </a:pPr>
            <a:r>
              <a:rPr lang="en-GB" sz="2000" b="1" dirty="0" err="1" smtClean="0">
                <a:solidFill>
                  <a:srgbClr val="002060"/>
                </a:solidFill>
                <a:latin typeface="Power Geez Unicode1" pitchFamily="2" charset="0"/>
              </a:rPr>
              <a:t>በመሆኑም</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አካል</a:t>
            </a:r>
            <a:r>
              <a:rPr lang="en-GB" sz="2000" b="1" dirty="0" smtClean="0">
                <a:solidFill>
                  <a:srgbClr val="002060"/>
                </a:solidFill>
                <a:latin typeface="Power Geez Unicode1" pitchFamily="2" charset="0"/>
              </a:rPr>
              <a:t> </a:t>
            </a:r>
            <a:r>
              <a:rPr lang="en-GB" sz="2000" b="1" dirty="0" err="1">
                <a:solidFill>
                  <a:srgbClr val="002060"/>
                </a:solidFill>
                <a:latin typeface="Power Geez Unicode1" pitchFamily="2" charset="0"/>
              </a:rPr>
              <a:t>ጉዳተኞች</a:t>
            </a:r>
            <a:r>
              <a:rPr lang="en-GB" sz="2000" b="1" dirty="0">
                <a:solidFill>
                  <a:srgbClr val="002060"/>
                </a:solidFill>
                <a:latin typeface="Power Geez Unicode1" pitchFamily="2" charset="0"/>
              </a:rPr>
              <a:t> </a:t>
            </a:r>
            <a:r>
              <a:rPr lang="en-GB" sz="2000" b="1" dirty="0" err="1">
                <a:solidFill>
                  <a:srgbClr val="002060"/>
                </a:solidFill>
                <a:latin typeface="Power Geez Unicode1" pitchFamily="2" charset="0"/>
              </a:rPr>
              <a:t>ተጨማሪ</a:t>
            </a:r>
            <a:r>
              <a:rPr lang="en-GB" sz="2000" b="1" dirty="0">
                <a:solidFill>
                  <a:srgbClr val="002060"/>
                </a:solidFill>
                <a:latin typeface="Power Geez Unicode1" pitchFamily="2" charset="0"/>
              </a:rPr>
              <a:t> </a:t>
            </a:r>
            <a:r>
              <a:rPr lang="en-GB" sz="2000" b="1" dirty="0" err="1">
                <a:solidFill>
                  <a:srgbClr val="002060"/>
                </a:solidFill>
                <a:latin typeface="Power Geez Unicode1" pitchFamily="2" charset="0"/>
              </a:rPr>
              <a:t>ወይም</a:t>
            </a:r>
            <a:r>
              <a:rPr lang="en-GB" sz="2000" b="1" dirty="0">
                <a:solidFill>
                  <a:srgbClr val="002060"/>
                </a:solidFill>
                <a:latin typeface="Power Geez Unicode1" pitchFamily="2" charset="0"/>
              </a:rPr>
              <a:t> </a:t>
            </a:r>
            <a:r>
              <a:rPr lang="en-GB" sz="2000" b="1" dirty="0" err="1">
                <a:solidFill>
                  <a:srgbClr val="002060"/>
                </a:solidFill>
                <a:latin typeface="Power Geez Unicode1" pitchFamily="2" charset="0"/>
              </a:rPr>
              <a:t>ልዩ</a:t>
            </a:r>
            <a:r>
              <a:rPr lang="en-GB" sz="2000" b="1" dirty="0">
                <a:solidFill>
                  <a:srgbClr val="002060"/>
                </a:solidFill>
                <a:latin typeface="Power Geez Unicode1" pitchFamily="2" charset="0"/>
              </a:rPr>
              <a:t> </a:t>
            </a:r>
            <a:r>
              <a:rPr lang="en-GB" sz="2000" b="1" dirty="0" err="1">
                <a:solidFill>
                  <a:srgbClr val="002060"/>
                </a:solidFill>
                <a:latin typeface="Power Geez Unicode1" pitchFamily="2" charset="0"/>
              </a:rPr>
              <a:t>የሆነ</a:t>
            </a:r>
            <a:r>
              <a:rPr lang="en-GB" sz="2000" b="1" dirty="0">
                <a:solidFill>
                  <a:srgbClr val="002060"/>
                </a:solidFill>
                <a:latin typeface="Power Geez Unicode1" pitchFamily="2" charset="0"/>
              </a:rPr>
              <a:t> </a:t>
            </a:r>
            <a:r>
              <a:rPr lang="en-GB" sz="2000" b="1" dirty="0" err="1">
                <a:solidFill>
                  <a:srgbClr val="002060"/>
                </a:solidFill>
                <a:latin typeface="Power Geez Unicode1" pitchFamily="2" charset="0"/>
              </a:rPr>
              <a:t>ፍላጎት</a:t>
            </a:r>
            <a:r>
              <a:rPr lang="en-GB" sz="2000" b="1" dirty="0">
                <a:solidFill>
                  <a:srgbClr val="002060"/>
                </a:solidFill>
                <a:latin typeface="Power Geez Unicode1" pitchFamily="2" charset="0"/>
              </a:rPr>
              <a:t> </a:t>
            </a:r>
            <a:r>
              <a:rPr lang="en-GB" sz="2000" b="1" dirty="0" err="1" smtClean="0">
                <a:solidFill>
                  <a:srgbClr val="002060"/>
                </a:solidFill>
                <a:latin typeface="Power Geez Unicode1" pitchFamily="2" charset="0"/>
              </a:rPr>
              <a:t>አንዳላቸው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አድርጎ</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ማሰብ</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ስህተት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ከመሆኑም</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በላይ</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ጉዳት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አልባው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የማህበረሰብ</a:t>
            </a:r>
            <a:r>
              <a:rPr lang="en-GB" sz="2000" b="1" dirty="0">
                <a:solidFill>
                  <a:srgbClr val="002060"/>
                </a:solidFill>
                <a:latin typeface="Power Geez Unicode1" pitchFamily="2" charset="0"/>
              </a:rPr>
              <a:t> </a:t>
            </a:r>
            <a:r>
              <a:rPr lang="en-GB" sz="2000" b="1" dirty="0" err="1" smtClean="0">
                <a:solidFill>
                  <a:srgbClr val="002060"/>
                </a:solidFill>
                <a:latin typeface="Power Geez Unicode1" pitchFamily="2" charset="0"/>
              </a:rPr>
              <a:t>ክፍል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የእነሱን</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የተለየ</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ፍላጎት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ማሙዋላት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ከባድ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ነው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ብሎ</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በማሰብና</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በማሳበብ</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ይበልጥ</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እንዲያገላቸው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ስለሚያደርግ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ይህ</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አስተሳሰብ</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መታረም</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ይገባዋል</a:t>
            </a:r>
            <a:r>
              <a:rPr lang="en-GB" sz="2000" b="1" dirty="0" smtClean="0">
                <a:solidFill>
                  <a:srgbClr val="002060"/>
                </a:solidFill>
                <a:latin typeface="Power Geez Unicode1" pitchFamily="2" charset="0"/>
              </a:rPr>
              <a:t>፡፡  </a:t>
            </a:r>
          </a:p>
          <a:p>
            <a:pPr marL="0" lvl="0" indent="0" algn="just">
              <a:spcBef>
                <a:spcPct val="20000"/>
              </a:spcBef>
              <a:buClrTx/>
              <a:buSzTx/>
              <a:buNone/>
            </a:pPr>
            <a:endParaRPr lang="en-GB" sz="2000" b="1" dirty="0" smtClean="0">
              <a:solidFill>
                <a:srgbClr val="002060"/>
              </a:solidFill>
              <a:latin typeface="Power Geez Unicode1" pitchFamily="2" charset="0"/>
            </a:endParaRPr>
          </a:p>
          <a:p>
            <a:pPr marL="0" lvl="0" indent="0" algn="just">
              <a:spcBef>
                <a:spcPct val="20000"/>
              </a:spcBef>
              <a:buClrTx/>
              <a:buSzTx/>
              <a:buNone/>
            </a:pPr>
            <a:r>
              <a:rPr lang="en-GB" sz="2000" b="1" dirty="0" err="1" smtClean="0">
                <a:solidFill>
                  <a:srgbClr val="002060"/>
                </a:solidFill>
                <a:latin typeface="Power Geez Unicode1" pitchFamily="2" charset="0"/>
              </a:rPr>
              <a:t>ይልቁንስ</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አካል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ጉዳተኞች</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መብቶቻቸው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እዲከበሩላቸው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ፍላጎቶቻቸው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እንዲሙዋሉላቸውና</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ተጠቃሚነታቸው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እንዲረጋገጥላቸው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አካል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ጉዳተኞችን</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የሚመለከቱ</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የሕግ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ማዕቀፎች</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ፖሊሲዎች</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እንዲወጡና</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የወጡትም</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በአግባቡ</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እንዲፈፀሙ</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ማድረግ</a:t>
            </a:r>
            <a:r>
              <a:rPr lang="en-GB" sz="2000" b="1" dirty="0" smtClean="0">
                <a:solidFill>
                  <a:srgbClr val="002060"/>
                </a:solidFill>
                <a:latin typeface="Power Geez Unicode1" pitchFamily="2" charset="0"/>
              </a:rPr>
              <a:t> </a:t>
            </a:r>
            <a:r>
              <a:rPr lang="en-GB" sz="2000" b="1" dirty="0" err="1" smtClean="0">
                <a:solidFill>
                  <a:srgbClr val="002060"/>
                </a:solidFill>
                <a:latin typeface="Power Geez Unicode1" pitchFamily="2" charset="0"/>
              </a:rPr>
              <a:t>ይገባል</a:t>
            </a:r>
            <a:r>
              <a:rPr lang="en-GB" sz="2000" b="1" dirty="0" smtClean="0">
                <a:solidFill>
                  <a:srgbClr val="002060"/>
                </a:solidFill>
                <a:latin typeface="Power Geez Unicode1" pitchFamily="2" charset="0"/>
              </a:rPr>
              <a:t>፡፡   </a:t>
            </a:r>
            <a:endParaRPr lang="en-GB" sz="1800" b="1" dirty="0" smtClean="0">
              <a:solidFill>
                <a:srgbClr val="002060"/>
              </a:solidFill>
              <a:latin typeface="Power Geez Unicode1" pitchFamily="2" charset="0"/>
            </a:endParaRPr>
          </a:p>
        </p:txBody>
      </p:sp>
    </p:spTree>
    <p:extLst>
      <p:ext uri="{BB962C8B-B14F-4D97-AF65-F5344CB8AC3E}">
        <p14:creationId xmlns:p14="http://schemas.microsoft.com/office/powerpoint/2010/main" val="3240393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582400" cy="4846320"/>
          </a:xfrm>
        </p:spPr>
        <p:txBody>
          <a:bodyPr>
            <a:normAutofit fontScale="85000" lnSpcReduction="10000"/>
          </a:bodyPr>
          <a:lstStyle/>
          <a:p>
            <a:pPr marL="0" indent="0" algn="ctr">
              <a:buNone/>
            </a:pPr>
            <a:endParaRPr lang="en-US" sz="7200" dirty="0" smtClean="0">
              <a:solidFill>
                <a:srgbClr val="FF0000"/>
              </a:solidFill>
              <a:latin typeface="Power Geez Unicode1" pitchFamily="2" charset="0"/>
            </a:endParaRPr>
          </a:p>
          <a:p>
            <a:pPr marL="0" indent="0" algn="ctr">
              <a:buNone/>
            </a:pPr>
            <a:r>
              <a:rPr lang="en-US" sz="8600" dirty="0" err="1" smtClean="0">
                <a:solidFill>
                  <a:srgbClr val="FF0000"/>
                </a:solidFill>
                <a:latin typeface="Power Geez Unicode1" pitchFamily="2" charset="0"/>
              </a:rPr>
              <a:t>አካል</a:t>
            </a:r>
            <a:r>
              <a:rPr lang="en-US" sz="8600" dirty="0" smtClean="0">
                <a:solidFill>
                  <a:srgbClr val="FF0000"/>
                </a:solidFill>
                <a:latin typeface="Power Geez Unicode1" pitchFamily="2" charset="0"/>
              </a:rPr>
              <a:t> </a:t>
            </a:r>
            <a:r>
              <a:rPr lang="en-US" sz="8600" dirty="0" err="1">
                <a:solidFill>
                  <a:srgbClr val="FF0000"/>
                </a:solidFill>
                <a:latin typeface="Power Geez Unicode1" pitchFamily="2" charset="0"/>
              </a:rPr>
              <a:t>ጉዳተኞችን</a:t>
            </a:r>
            <a:r>
              <a:rPr lang="en-US" sz="8600" dirty="0">
                <a:solidFill>
                  <a:srgbClr val="FF0000"/>
                </a:solidFill>
                <a:latin typeface="Power Geez Unicode1" pitchFamily="2" charset="0"/>
              </a:rPr>
              <a:t> </a:t>
            </a:r>
            <a:r>
              <a:rPr lang="en-US" sz="8600" dirty="0" err="1">
                <a:solidFill>
                  <a:srgbClr val="FF0000"/>
                </a:solidFill>
                <a:latin typeface="Power Geez Unicode1" pitchFamily="2" charset="0"/>
              </a:rPr>
              <a:t>የተመለከቱ</a:t>
            </a:r>
            <a:r>
              <a:rPr lang="en-US" sz="8600" dirty="0">
                <a:solidFill>
                  <a:srgbClr val="FF0000"/>
                </a:solidFill>
                <a:latin typeface="Power Geez Unicode1" pitchFamily="2" charset="0"/>
              </a:rPr>
              <a:t> </a:t>
            </a:r>
            <a:endParaRPr lang="en-US" sz="8600" dirty="0" smtClean="0">
              <a:solidFill>
                <a:srgbClr val="FF0000"/>
              </a:solidFill>
              <a:latin typeface="Power Geez Unicode1" pitchFamily="2" charset="0"/>
            </a:endParaRPr>
          </a:p>
          <a:p>
            <a:pPr marL="0" indent="0" algn="ctr">
              <a:buNone/>
            </a:pPr>
            <a:r>
              <a:rPr lang="en-US" sz="8600" dirty="0" err="1" smtClean="0">
                <a:solidFill>
                  <a:srgbClr val="FF0000"/>
                </a:solidFill>
                <a:latin typeface="Power Geez Unicode1" pitchFamily="2" charset="0"/>
              </a:rPr>
              <a:t>የሕግ</a:t>
            </a:r>
            <a:r>
              <a:rPr lang="en-US" sz="8600" dirty="0" smtClean="0">
                <a:solidFill>
                  <a:srgbClr val="FF0000"/>
                </a:solidFill>
                <a:latin typeface="Power Geez Unicode1" pitchFamily="2" charset="0"/>
              </a:rPr>
              <a:t> </a:t>
            </a:r>
            <a:r>
              <a:rPr lang="en-US" sz="8600" dirty="0" err="1" smtClean="0">
                <a:solidFill>
                  <a:srgbClr val="FF0000"/>
                </a:solidFill>
                <a:latin typeface="Power Geez Unicode1" pitchFamily="2" charset="0"/>
              </a:rPr>
              <a:t>ማዕቀፎችና</a:t>
            </a:r>
            <a:r>
              <a:rPr lang="en-US" sz="8600" dirty="0" smtClean="0">
                <a:solidFill>
                  <a:srgbClr val="FF0000"/>
                </a:solidFill>
                <a:latin typeface="Power Geez Unicode1" pitchFamily="2" charset="0"/>
              </a:rPr>
              <a:t> </a:t>
            </a:r>
            <a:r>
              <a:rPr lang="en-US" sz="8600" dirty="0" err="1" smtClean="0">
                <a:solidFill>
                  <a:srgbClr val="FF0000"/>
                </a:solidFill>
                <a:latin typeface="Power Geez Unicode1" pitchFamily="2" charset="0"/>
              </a:rPr>
              <a:t>ፖሊሲዎች</a:t>
            </a:r>
            <a:r>
              <a:rPr lang="en-US" sz="8600" dirty="0" smtClean="0">
                <a:solidFill>
                  <a:srgbClr val="FF0000"/>
                </a:solidFill>
                <a:latin typeface="Power Geez Unicode1" pitchFamily="2" charset="0"/>
              </a:rPr>
              <a:t> </a:t>
            </a:r>
            <a:endParaRPr lang="en-US" sz="7800" dirty="0"/>
          </a:p>
        </p:txBody>
      </p:sp>
    </p:spTree>
    <p:extLst>
      <p:ext uri="{BB962C8B-B14F-4D97-AF65-F5344CB8AC3E}">
        <p14:creationId xmlns:p14="http://schemas.microsoft.com/office/powerpoint/2010/main" val="3602734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2000" cy="607423"/>
          </a:xfrm>
        </p:spPr>
        <p:txBody>
          <a:bodyPr>
            <a:noAutofit/>
          </a:bodyPr>
          <a:lstStyle/>
          <a:p>
            <a:pPr algn="ctr"/>
            <a:r>
              <a:rPr lang="en-US" sz="3200" dirty="0" err="1" smtClean="0">
                <a:solidFill>
                  <a:srgbClr val="002060"/>
                </a:solidFill>
                <a:latin typeface="Power Geez Unicode1" pitchFamily="2" charset="0"/>
              </a:rPr>
              <a:t>መግቢያ</a:t>
            </a:r>
            <a:r>
              <a:rPr lang="en-US" sz="8000" dirty="0" smtClean="0">
                <a:solidFill>
                  <a:srgbClr val="002060"/>
                </a:solidFill>
                <a:latin typeface="Power Geez Unicode1" pitchFamily="2" charset="0"/>
              </a:rPr>
              <a:t> </a:t>
            </a:r>
            <a:endParaRPr lang="en-US" sz="8000" dirty="0">
              <a:solidFill>
                <a:srgbClr val="002060"/>
              </a:solidFill>
              <a:latin typeface="Power Geez Unicode1" pitchFamily="2" charset="0"/>
            </a:endParaRPr>
          </a:p>
        </p:txBody>
      </p:sp>
      <p:sp>
        <p:nvSpPr>
          <p:cNvPr id="3" name="Content Placeholder 2"/>
          <p:cNvSpPr>
            <a:spLocks noGrp="1"/>
          </p:cNvSpPr>
          <p:nvPr>
            <p:ph idx="1"/>
          </p:nvPr>
        </p:nvSpPr>
        <p:spPr>
          <a:xfrm>
            <a:off x="609600" y="888274"/>
            <a:ext cx="11090988" cy="5567462"/>
          </a:xfrm>
        </p:spPr>
        <p:txBody>
          <a:bodyPr>
            <a:normAutofit/>
          </a:bodyPr>
          <a:lstStyle/>
          <a:p>
            <a:pPr algn="just">
              <a:buFont typeface="Wingdings" pitchFamily="2" charset="2"/>
              <a:buChar char="v"/>
            </a:pPr>
            <a:r>
              <a:rPr lang="en-US" sz="2800" b="1" dirty="0" err="1">
                <a:solidFill>
                  <a:srgbClr val="C00000"/>
                </a:solidFill>
                <a:latin typeface="Power Geez Unicode1" pitchFamily="2" charset="0"/>
              </a:rPr>
              <a:t>የመክፈቻ</a:t>
            </a:r>
            <a:r>
              <a:rPr lang="en-US" sz="2800" b="1" dirty="0">
                <a:solidFill>
                  <a:srgbClr val="C00000"/>
                </a:solidFill>
                <a:latin typeface="Power Geez Unicode1" pitchFamily="2" charset="0"/>
              </a:rPr>
              <a:t> </a:t>
            </a:r>
            <a:r>
              <a:rPr lang="en-US" sz="2800" b="1" dirty="0" err="1">
                <a:solidFill>
                  <a:srgbClr val="C00000"/>
                </a:solidFill>
                <a:latin typeface="Power Geez Unicode1" pitchFamily="2" charset="0"/>
              </a:rPr>
              <a:t>ንግግር</a:t>
            </a:r>
            <a:r>
              <a:rPr lang="en-US" sz="2800" b="1" dirty="0">
                <a:solidFill>
                  <a:srgbClr val="C00000"/>
                </a:solidFill>
                <a:latin typeface="Power Geez Unicode1" pitchFamily="2" charset="0"/>
              </a:rPr>
              <a:t> </a:t>
            </a:r>
            <a:r>
              <a:rPr lang="en-US" sz="2800" b="1" dirty="0">
                <a:solidFill>
                  <a:srgbClr val="002060"/>
                </a:solidFill>
                <a:latin typeface="Power Geez Unicode1" pitchFamily="2" charset="0"/>
              </a:rPr>
              <a:t>(</a:t>
            </a:r>
            <a:r>
              <a:rPr lang="en-US" sz="2800" b="1" dirty="0" err="1">
                <a:solidFill>
                  <a:srgbClr val="002060"/>
                </a:solidFill>
                <a:latin typeface="Power Geez Unicode1" pitchFamily="2" charset="0"/>
              </a:rPr>
              <a:t>የእን</a:t>
            </a:r>
            <a:r>
              <a:rPr lang="am-ET" sz="2800" b="1" dirty="0">
                <a:solidFill>
                  <a:srgbClr val="002060"/>
                </a:solidFill>
                <a:latin typeface="Power Geez Unicode1" pitchFamily="2" charset="0"/>
              </a:rPr>
              <a:t>ኳ</a:t>
            </a:r>
            <a:r>
              <a:rPr lang="en-US" sz="2800" b="1" dirty="0">
                <a:solidFill>
                  <a:srgbClr val="002060"/>
                </a:solidFill>
                <a:latin typeface="Power Geez Unicode1" pitchFamily="2" charset="0"/>
              </a:rPr>
              <a:t>ን </a:t>
            </a:r>
            <a:r>
              <a:rPr lang="en-US" sz="2800" b="1" dirty="0" err="1">
                <a:solidFill>
                  <a:srgbClr val="002060"/>
                </a:solidFill>
                <a:latin typeface="Power Geez Unicode1" pitchFamily="2" charset="0"/>
              </a:rPr>
              <a:t>ደህና</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መጣችሁ</a:t>
            </a:r>
            <a:r>
              <a:rPr lang="en-US" sz="2800" b="1" dirty="0">
                <a:solidFill>
                  <a:srgbClr val="002060"/>
                </a:solidFill>
                <a:latin typeface="Power Geez Unicode1" pitchFamily="2" charset="0"/>
              </a:rPr>
              <a:t> </a:t>
            </a:r>
            <a:r>
              <a:rPr lang="en-US" sz="2800" b="1" dirty="0" err="1" smtClean="0">
                <a:solidFill>
                  <a:srgbClr val="002060"/>
                </a:solidFill>
                <a:latin typeface="Power Geez Unicode1" pitchFamily="2" charset="0"/>
              </a:rPr>
              <a:t>መልዕክት</a:t>
            </a:r>
            <a:r>
              <a:rPr lang="en-US" sz="2800" b="1" dirty="0" smtClean="0">
                <a:solidFill>
                  <a:srgbClr val="002060"/>
                </a:solidFill>
                <a:latin typeface="Power Geez Unicode1" pitchFamily="2" charset="0"/>
              </a:rPr>
              <a:t>፣ </a:t>
            </a:r>
            <a:r>
              <a:rPr lang="en-US" sz="2800" b="1" dirty="0" err="1" smtClean="0">
                <a:solidFill>
                  <a:srgbClr val="002060"/>
                </a:solidFill>
                <a:latin typeface="Visual Geez Unicode"/>
              </a:rPr>
              <a:t>ስለስልጠናው</a:t>
            </a:r>
            <a:r>
              <a:rPr lang="en-US" sz="2800" b="1" dirty="0" smtClean="0">
                <a:solidFill>
                  <a:srgbClr val="002060"/>
                </a:solidFill>
                <a:latin typeface="Visual Geez Unicode"/>
              </a:rPr>
              <a:t> </a:t>
            </a:r>
            <a:r>
              <a:rPr lang="en-US" sz="2800" b="1" dirty="0" err="1">
                <a:solidFill>
                  <a:srgbClr val="002060"/>
                </a:solidFill>
                <a:latin typeface="Visual Geez Unicode"/>
              </a:rPr>
              <a:t>አላማዎች</a:t>
            </a:r>
            <a:r>
              <a:rPr lang="en-US" sz="2800" b="1" dirty="0">
                <a:solidFill>
                  <a:srgbClr val="002060"/>
                </a:solidFill>
                <a:latin typeface="Visual Geez Unicode"/>
              </a:rPr>
              <a:t> </a:t>
            </a:r>
            <a:r>
              <a:rPr lang="en-US" sz="2800" b="1" dirty="0" smtClean="0">
                <a:solidFill>
                  <a:srgbClr val="002060"/>
                </a:solidFill>
                <a:latin typeface="Power Geez Unicode1" pitchFamily="2" charset="0"/>
              </a:rPr>
              <a:t> </a:t>
            </a:r>
            <a:endParaRPr lang="en-US" sz="2800" b="1" dirty="0">
              <a:solidFill>
                <a:srgbClr val="002060"/>
              </a:solidFill>
              <a:latin typeface="Power Geez Unicode1" pitchFamily="2" charset="0"/>
            </a:endParaRPr>
          </a:p>
          <a:p>
            <a:pPr algn="just">
              <a:buFont typeface="Wingdings" pitchFamily="2" charset="2"/>
              <a:buChar char="v"/>
            </a:pPr>
            <a:r>
              <a:rPr lang="en-US" sz="2800" b="1" dirty="0" err="1">
                <a:solidFill>
                  <a:srgbClr val="C00000"/>
                </a:solidFill>
                <a:latin typeface="Power Geez Unicode1" pitchFamily="2" charset="0"/>
              </a:rPr>
              <a:t>ትውውቅ</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ስም</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የት</a:t>
            </a:r>
            <a:r>
              <a:rPr lang="en-US" sz="2800" b="1" dirty="0">
                <a:solidFill>
                  <a:srgbClr val="002060"/>
                </a:solidFill>
                <a:latin typeface="Power Geez Unicode1" pitchFamily="2" charset="0"/>
              </a:rPr>
              <a:t>/ት </a:t>
            </a:r>
            <a:r>
              <a:rPr lang="en-US" sz="2800" b="1" dirty="0" err="1">
                <a:solidFill>
                  <a:srgbClr val="002060"/>
                </a:solidFill>
                <a:latin typeface="Power Geez Unicode1" pitchFamily="2" charset="0"/>
              </a:rPr>
              <a:t>ዝግጅት</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ስራ</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ሀላፊነት</a:t>
            </a:r>
            <a:r>
              <a:rPr lang="en-US" sz="2800" b="1" dirty="0">
                <a:solidFill>
                  <a:srgbClr val="002060"/>
                </a:solidFill>
                <a:latin typeface="Power Geez Unicode1" pitchFamily="2" charset="0"/>
              </a:rPr>
              <a:t>፣ </a:t>
            </a:r>
            <a:r>
              <a:rPr lang="en-US" sz="2800" b="1" dirty="0" err="1" smtClean="0">
                <a:solidFill>
                  <a:srgbClr val="002060"/>
                </a:solidFill>
                <a:latin typeface="Power Geez Unicode1" pitchFamily="2" charset="0"/>
              </a:rPr>
              <a:t>አንድ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በአጅጉ</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ስለሚወዱት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አንድ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ደግሞ</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አምርረው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ስለሚጠሉለት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ነገር</a:t>
            </a:r>
            <a:r>
              <a:rPr lang="en-US" sz="2800" b="1" dirty="0" smtClean="0">
                <a:solidFill>
                  <a:srgbClr val="002060"/>
                </a:solidFill>
                <a:latin typeface="Power Geez Unicode1" pitchFamily="2" charset="0"/>
              </a:rPr>
              <a:t> </a:t>
            </a:r>
            <a:r>
              <a:rPr lang="en-US" sz="2800" b="1" dirty="0" err="1">
                <a:solidFill>
                  <a:srgbClr val="002060"/>
                </a:solidFill>
                <a:latin typeface="Power Geez Unicode1" pitchFamily="2" charset="0"/>
              </a:rPr>
              <a:t>ያካፍሉን</a:t>
            </a:r>
            <a:r>
              <a:rPr lang="en-US" sz="2800" b="1" dirty="0">
                <a:solidFill>
                  <a:srgbClr val="002060"/>
                </a:solidFill>
                <a:latin typeface="Power Geez Unicode1" pitchFamily="2" charset="0"/>
              </a:rPr>
              <a:t>)  </a:t>
            </a:r>
          </a:p>
          <a:p>
            <a:pPr algn="just">
              <a:buFont typeface="Wingdings" pitchFamily="2" charset="2"/>
              <a:buChar char="v"/>
            </a:pPr>
            <a:r>
              <a:rPr lang="en-US" sz="2800" b="1" dirty="0" err="1">
                <a:solidFill>
                  <a:srgbClr val="C00000"/>
                </a:solidFill>
                <a:latin typeface="Power Geez Unicode1" pitchFamily="2" charset="0"/>
              </a:rPr>
              <a:t>የመተዳደሪያ</a:t>
            </a:r>
            <a:r>
              <a:rPr lang="en-US" sz="2800" b="1" dirty="0">
                <a:solidFill>
                  <a:srgbClr val="C00000"/>
                </a:solidFill>
                <a:latin typeface="Power Geez Unicode1" pitchFamily="2" charset="0"/>
              </a:rPr>
              <a:t> </a:t>
            </a:r>
            <a:r>
              <a:rPr lang="en-US" sz="2800" b="1" dirty="0" err="1">
                <a:solidFill>
                  <a:srgbClr val="C00000"/>
                </a:solidFill>
                <a:latin typeface="Power Geez Unicode1" pitchFamily="2" charset="0"/>
              </a:rPr>
              <a:t>ደንብ</a:t>
            </a:r>
            <a:r>
              <a:rPr lang="en-US" sz="2800" b="1" dirty="0">
                <a:solidFill>
                  <a:srgbClr val="C00000"/>
                </a:solidFill>
                <a:latin typeface="Power Geez Unicode1" pitchFamily="2" charset="0"/>
              </a:rPr>
              <a:t> </a:t>
            </a:r>
            <a:r>
              <a:rPr lang="en-US" sz="2800" b="1" dirty="0" err="1">
                <a:solidFill>
                  <a:srgbClr val="C00000"/>
                </a:solidFill>
                <a:latin typeface="Power Geez Unicode1" pitchFamily="2" charset="0"/>
              </a:rPr>
              <a:t>ማውጣት</a:t>
            </a:r>
            <a:r>
              <a:rPr lang="en-US" sz="2800" b="1" dirty="0">
                <a:solidFill>
                  <a:srgbClr val="C00000"/>
                </a:solidFill>
                <a:latin typeface="Power Geez Unicode1" pitchFamily="2" charset="0"/>
              </a:rPr>
              <a:t> </a:t>
            </a:r>
            <a:r>
              <a:rPr lang="en-US" sz="2800" b="1" dirty="0">
                <a:solidFill>
                  <a:srgbClr val="002060"/>
                </a:solidFill>
                <a:latin typeface="Power Geez Unicode1" pitchFamily="2" charset="0"/>
              </a:rPr>
              <a:t>(</a:t>
            </a:r>
            <a:r>
              <a:rPr lang="en-US" sz="2800" b="1" dirty="0" err="1">
                <a:solidFill>
                  <a:srgbClr val="002060"/>
                </a:solidFill>
                <a:latin typeface="Power Geez Unicode1" pitchFamily="2" charset="0"/>
              </a:rPr>
              <a:t>በሰልጣኞቹ</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መልካም</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ፈቃድና</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የነቃ</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ተሳትፎ</a:t>
            </a:r>
            <a:r>
              <a:rPr lang="en-US" sz="2800" b="1" dirty="0">
                <a:solidFill>
                  <a:srgbClr val="002060"/>
                </a:solidFill>
                <a:latin typeface="Power Geez Unicode1" pitchFamily="2" charset="0"/>
              </a:rPr>
              <a:t>)</a:t>
            </a:r>
          </a:p>
          <a:p>
            <a:pPr algn="just">
              <a:buFont typeface="Wingdings" pitchFamily="2" charset="2"/>
              <a:buChar char="v"/>
            </a:pPr>
            <a:r>
              <a:rPr lang="en-US" sz="2800" b="1" dirty="0" err="1">
                <a:solidFill>
                  <a:srgbClr val="C00000"/>
                </a:solidFill>
                <a:latin typeface="Power Geez Unicode1" pitchFamily="2" charset="0"/>
              </a:rPr>
              <a:t>የስልጠና</a:t>
            </a:r>
            <a:r>
              <a:rPr lang="en-US" sz="2800" b="1" dirty="0">
                <a:solidFill>
                  <a:srgbClr val="C00000"/>
                </a:solidFill>
                <a:latin typeface="Power Geez Unicode1" pitchFamily="2" charset="0"/>
              </a:rPr>
              <a:t> </a:t>
            </a:r>
            <a:r>
              <a:rPr lang="en-US" sz="2800" b="1" dirty="0" err="1">
                <a:solidFill>
                  <a:srgbClr val="C00000"/>
                </a:solidFill>
                <a:latin typeface="Power Geez Unicode1" pitchFamily="2" charset="0"/>
              </a:rPr>
              <a:t>አስተባባሪዎች</a:t>
            </a:r>
            <a:r>
              <a:rPr lang="en-US" sz="2800" b="1" dirty="0">
                <a:solidFill>
                  <a:srgbClr val="C00000"/>
                </a:solidFill>
                <a:latin typeface="Power Geez Unicode1" pitchFamily="2" charset="0"/>
              </a:rPr>
              <a:t> </a:t>
            </a:r>
            <a:r>
              <a:rPr lang="en-US" sz="2800" b="1" dirty="0" err="1">
                <a:solidFill>
                  <a:srgbClr val="C00000"/>
                </a:solidFill>
                <a:latin typeface="Power Geez Unicode1" pitchFamily="2" charset="0"/>
              </a:rPr>
              <a:t>መምርጥ</a:t>
            </a:r>
            <a:r>
              <a:rPr lang="en-US" sz="2800" b="1" dirty="0">
                <a:solidFill>
                  <a:srgbClr val="C00000"/>
                </a:solidFill>
                <a:latin typeface="Power Geez Unicode1" pitchFamily="2" charset="0"/>
              </a:rPr>
              <a:t> </a:t>
            </a:r>
            <a:r>
              <a:rPr lang="en-US" sz="2800" b="1" dirty="0">
                <a:solidFill>
                  <a:srgbClr val="002060"/>
                </a:solidFill>
                <a:latin typeface="Power Geez Unicode1" pitchFamily="2" charset="0"/>
              </a:rPr>
              <a:t>(</a:t>
            </a:r>
            <a:r>
              <a:rPr lang="en-US" sz="2800" b="1" dirty="0" err="1">
                <a:solidFill>
                  <a:srgbClr val="002060"/>
                </a:solidFill>
                <a:latin typeface="Power Geez Unicode1" pitchFamily="2" charset="0"/>
              </a:rPr>
              <a:t>ሰዓት</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ተቆጣጣሪ</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አነቃቂና</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ዳኛ</a:t>
            </a:r>
            <a:r>
              <a:rPr lang="en-US" sz="2800" b="1" dirty="0">
                <a:solidFill>
                  <a:srgbClr val="002060"/>
                </a:solidFill>
                <a:latin typeface="Power Geez Unicode1" pitchFamily="2" charset="0"/>
              </a:rPr>
              <a:t>)</a:t>
            </a:r>
          </a:p>
          <a:p>
            <a:pPr algn="just">
              <a:buFont typeface="Wingdings" pitchFamily="2" charset="2"/>
              <a:buChar char="v"/>
            </a:pPr>
            <a:r>
              <a:rPr lang="en-US" sz="2800" b="1" dirty="0" err="1">
                <a:solidFill>
                  <a:srgbClr val="C00000"/>
                </a:solidFill>
                <a:latin typeface="Power Geez Unicode1" pitchFamily="2" charset="0"/>
              </a:rPr>
              <a:t>ከዚህ</a:t>
            </a:r>
            <a:r>
              <a:rPr lang="en-US" sz="2800" b="1" dirty="0">
                <a:solidFill>
                  <a:srgbClr val="C00000"/>
                </a:solidFill>
                <a:latin typeface="Power Geez Unicode1" pitchFamily="2" charset="0"/>
              </a:rPr>
              <a:t> </a:t>
            </a:r>
            <a:r>
              <a:rPr lang="en-US" sz="2800" b="1" dirty="0" err="1">
                <a:solidFill>
                  <a:srgbClr val="C00000"/>
                </a:solidFill>
                <a:latin typeface="Power Geez Unicode1" pitchFamily="2" charset="0"/>
              </a:rPr>
              <a:t>ስልጠና</a:t>
            </a:r>
            <a:r>
              <a:rPr lang="en-US" sz="2800" b="1" dirty="0">
                <a:solidFill>
                  <a:srgbClr val="C00000"/>
                </a:solidFill>
                <a:latin typeface="Power Geez Unicode1" pitchFamily="2" charset="0"/>
              </a:rPr>
              <a:t> </a:t>
            </a:r>
            <a:r>
              <a:rPr lang="en-US" sz="2800" b="1" dirty="0" err="1">
                <a:solidFill>
                  <a:srgbClr val="C00000"/>
                </a:solidFill>
                <a:latin typeface="Power Geez Unicode1" pitchFamily="2" charset="0"/>
              </a:rPr>
              <a:t>ምን</a:t>
            </a:r>
            <a:r>
              <a:rPr lang="en-US" sz="2800" b="1" dirty="0">
                <a:solidFill>
                  <a:srgbClr val="C00000"/>
                </a:solidFill>
                <a:latin typeface="Power Geez Unicode1" pitchFamily="2" charset="0"/>
              </a:rPr>
              <a:t> </a:t>
            </a:r>
            <a:r>
              <a:rPr lang="en-US" sz="2800" b="1" dirty="0" err="1">
                <a:solidFill>
                  <a:srgbClr val="C00000"/>
                </a:solidFill>
                <a:latin typeface="Power Geez Unicode1" pitchFamily="2" charset="0"/>
              </a:rPr>
              <a:t>ይጠብቃሉ</a:t>
            </a:r>
            <a:r>
              <a:rPr lang="en-US" sz="2800" b="1" dirty="0">
                <a:solidFill>
                  <a:srgbClr val="C00000"/>
                </a:solidFill>
                <a:latin typeface="Power Geez Unicode1" pitchFamily="2" charset="0"/>
              </a:rPr>
              <a:t>? </a:t>
            </a:r>
            <a:r>
              <a:rPr lang="en-US" sz="2800" b="1" dirty="0">
                <a:solidFill>
                  <a:srgbClr val="002060"/>
                </a:solidFill>
                <a:latin typeface="Power Geez Unicode1" pitchFamily="2" charset="0"/>
              </a:rPr>
              <a:t>(</a:t>
            </a:r>
            <a:r>
              <a:rPr lang="en-US" sz="2800" b="1" dirty="0" err="1">
                <a:solidFill>
                  <a:srgbClr val="002060"/>
                </a:solidFill>
                <a:latin typeface="Power Geez Unicode1" pitchFamily="2" charset="0"/>
              </a:rPr>
              <a:t>በፊሊፕ</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ቻርት</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ተፅፎ</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ግድግዳ</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ላይ</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የሚለጠፍ</a:t>
            </a:r>
            <a:r>
              <a:rPr lang="en-US" sz="2800" b="1" dirty="0">
                <a:solidFill>
                  <a:srgbClr val="002060"/>
                </a:solidFill>
                <a:latin typeface="Power Geez Unicode1" pitchFamily="2" charset="0"/>
              </a:rPr>
              <a:t>)  </a:t>
            </a:r>
            <a:r>
              <a:rPr lang="en-US" sz="2800" b="1" dirty="0" smtClean="0">
                <a:solidFill>
                  <a:srgbClr val="002060"/>
                </a:solidFill>
                <a:latin typeface="Power Geez Unicode1" pitchFamily="2" charset="0"/>
              </a:rPr>
              <a:t> </a:t>
            </a:r>
            <a:endParaRPr lang="en-US" sz="2800" b="1" dirty="0">
              <a:solidFill>
                <a:srgbClr val="002060"/>
              </a:solidFill>
              <a:latin typeface="Power Geez Unicode1" pitchFamily="2" charset="0"/>
            </a:endParaRPr>
          </a:p>
          <a:p>
            <a:endParaRPr lang="en-US" sz="2800" dirty="0"/>
          </a:p>
        </p:txBody>
      </p:sp>
    </p:spTree>
    <p:extLst>
      <p:ext uri="{BB962C8B-B14F-4D97-AF65-F5344CB8AC3E}">
        <p14:creationId xmlns:p14="http://schemas.microsoft.com/office/powerpoint/2010/main" val="2932164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369040" cy="1143000"/>
          </a:xfrm>
        </p:spPr>
        <p:txBody>
          <a:bodyPr>
            <a:noAutofit/>
          </a:bodyPr>
          <a:lstStyle/>
          <a:p>
            <a:pPr algn="ctr"/>
            <a:r>
              <a:rPr lang="en-US" sz="7200" dirty="0" smtClean="0">
                <a:solidFill>
                  <a:srgbClr val="00B050"/>
                </a:solidFill>
                <a:latin typeface="Power Geez Unicode1" pitchFamily="2" charset="0"/>
              </a:rPr>
              <a:t/>
            </a:r>
            <a:br>
              <a:rPr lang="en-US" sz="7200" dirty="0" smtClean="0">
                <a:solidFill>
                  <a:srgbClr val="00B050"/>
                </a:solidFill>
                <a:latin typeface="Power Geez Unicode1" pitchFamily="2" charset="0"/>
              </a:rPr>
            </a:br>
            <a:r>
              <a:rPr lang="en-US" sz="9600" dirty="0" err="1" smtClean="0">
                <a:solidFill>
                  <a:srgbClr val="00B050"/>
                </a:solidFill>
                <a:latin typeface="Power Geez Unicode1" pitchFamily="2" charset="0"/>
              </a:rPr>
              <a:t>መግቢያ</a:t>
            </a:r>
            <a:r>
              <a:rPr lang="en-US" sz="11500" dirty="0" smtClean="0">
                <a:solidFill>
                  <a:srgbClr val="00B050"/>
                </a:solidFill>
                <a:latin typeface="Power Geez Unicode1" pitchFamily="2" charset="0"/>
              </a:rPr>
              <a:t> </a:t>
            </a:r>
            <a:endParaRPr lang="en-US" sz="8800" dirty="0">
              <a:solidFill>
                <a:srgbClr val="FF0000"/>
              </a:solidFill>
              <a:latin typeface="Power Geez Unicode1" pitchFamily="2" charset="0"/>
            </a:endParaRPr>
          </a:p>
        </p:txBody>
      </p:sp>
      <p:sp>
        <p:nvSpPr>
          <p:cNvPr id="3" name="Content Placeholder 2"/>
          <p:cNvSpPr>
            <a:spLocks noGrp="1"/>
          </p:cNvSpPr>
          <p:nvPr>
            <p:ph idx="1"/>
          </p:nvPr>
        </p:nvSpPr>
        <p:spPr>
          <a:xfrm>
            <a:off x="609600" y="1609416"/>
            <a:ext cx="11201400" cy="4846320"/>
          </a:xfrm>
        </p:spPr>
        <p:txBody>
          <a:bodyPr>
            <a:normAutofit fontScale="25000" lnSpcReduction="20000"/>
          </a:bodyPr>
          <a:lstStyle/>
          <a:p>
            <a:pPr marL="0" indent="0" algn="just">
              <a:buNone/>
            </a:pPr>
            <a:r>
              <a:rPr lang="am-ET" sz="8000" b="1" dirty="0">
                <a:solidFill>
                  <a:srgbClr val="002060"/>
                </a:solidFill>
                <a:latin typeface="Power Geez Unicode1" pitchFamily="2" charset="0"/>
              </a:rPr>
              <a:t>የዓለም ባንክ መረጃ እንደሚያሳየው እ.ኤ.አ </a:t>
            </a:r>
            <a:r>
              <a:rPr lang="am-ET" sz="8000" b="1" dirty="0" smtClean="0">
                <a:solidFill>
                  <a:srgbClr val="002060"/>
                </a:solidFill>
                <a:latin typeface="Power Geez Unicode1" pitchFamily="2" charset="0"/>
              </a:rPr>
              <a:t>በ2019  </a:t>
            </a:r>
            <a:r>
              <a:rPr lang="am-ET" sz="8000" b="1" dirty="0">
                <a:solidFill>
                  <a:srgbClr val="002060"/>
                </a:solidFill>
                <a:latin typeface="Power Geez Unicode1" pitchFamily="2" charset="0"/>
              </a:rPr>
              <a:t>የኢትዮጵያ አጠቃላይ የህዝብ ብዛት 112,078,730 ነበር። </a:t>
            </a:r>
            <a:endParaRPr lang="en-US" sz="8000" b="1" dirty="0" smtClean="0">
              <a:solidFill>
                <a:srgbClr val="002060"/>
              </a:solidFill>
              <a:latin typeface="Power Geez Unicode1" pitchFamily="2" charset="0"/>
            </a:endParaRPr>
          </a:p>
          <a:p>
            <a:pPr marL="0" indent="0" algn="just">
              <a:buNone/>
            </a:pPr>
            <a:endParaRPr lang="en-US" sz="8000" b="1" dirty="0" smtClean="0">
              <a:solidFill>
                <a:srgbClr val="002060"/>
              </a:solidFill>
              <a:latin typeface="Power Geez Unicode1" pitchFamily="2" charset="0"/>
            </a:endParaRPr>
          </a:p>
          <a:p>
            <a:pPr marL="0" indent="0" algn="just">
              <a:buNone/>
            </a:pPr>
            <a:r>
              <a:rPr lang="am-ET" sz="8000" b="1" dirty="0" smtClean="0">
                <a:solidFill>
                  <a:srgbClr val="002060"/>
                </a:solidFill>
                <a:latin typeface="Power Geez Unicode1" pitchFamily="2" charset="0"/>
              </a:rPr>
              <a:t>ከእነዚህ </a:t>
            </a:r>
            <a:r>
              <a:rPr lang="am-ET" sz="8000" b="1" dirty="0">
                <a:solidFill>
                  <a:srgbClr val="002060"/>
                </a:solidFill>
                <a:latin typeface="Power Geez Unicode1" pitchFamily="2" charset="0"/>
              </a:rPr>
              <a:t>ውስጥ 56,069,010 (50.026 በመቶ) ወንዶች ሲሆኑ 56,009,720 (49.974 በመቶ) ሴቶች ነበሩ። </a:t>
            </a:r>
            <a:endParaRPr lang="en-US" sz="8000" b="1" dirty="0" smtClean="0">
              <a:solidFill>
                <a:srgbClr val="002060"/>
              </a:solidFill>
              <a:latin typeface="Power Geez Unicode1" pitchFamily="2" charset="0"/>
            </a:endParaRPr>
          </a:p>
          <a:p>
            <a:pPr marL="0" indent="0" algn="just">
              <a:buNone/>
            </a:pPr>
            <a:endParaRPr lang="en-US" sz="8000" b="1" dirty="0" smtClean="0">
              <a:solidFill>
                <a:srgbClr val="002060"/>
              </a:solidFill>
              <a:latin typeface="Power Geez Unicode1" pitchFamily="2" charset="0"/>
            </a:endParaRPr>
          </a:p>
          <a:p>
            <a:pPr marL="0" indent="0" algn="just">
              <a:buNone/>
            </a:pPr>
            <a:r>
              <a:rPr lang="am-ET" sz="8000" b="1" dirty="0" smtClean="0">
                <a:solidFill>
                  <a:srgbClr val="002060"/>
                </a:solidFill>
                <a:latin typeface="Power Geez Unicode1" pitchFamily="2" charset="0"/>
              </a:rPr>
              <a:t>እ.ኤ.አ </a:t>
            </a:r>
            <a:r>
              <a:rPr lang="am-ET" sz="8000" b="1" dirty="0">
                <a:solidFill>
                  <a:srgbClr val="002060"/>
                </a:solidFill>
                <a:latin typeface="Power Geez Unicode1" pitchFamily="2" charset="0"/>
              </a:rPr>
              <a:t>በ </a:t>
            </a:r>
            <a:r>
              <a:rPr lang="am-ET" sz="8000" b="1" dirty="0" smtClean="0">
                <a:solidFill>
                  <a:srgbClr val="002060"/>
                </a:solidFill>
                <a:latin typeface="Power Geez Unicode1" pitchFamily="2" charset="0"/>
              </a:rPr>
              <a:t>2011 </a:t>
            </a:r>
            <a:r>
              <a:rPr lang="am-ET" sz="8000" b="1" dirty="0">
                <a:solidFill>
                  <a:srgbClr val="002060"/>
                </a:solidFill>
                <a:latin typeface="Power Geez Unicode1" pitchFamily="2" charset="0"/>
              </a:rPr>
              <a:t>የታተመው የዓለም ጤና ድርጅት እና የዓለም ባንክ ሪፖርት ከጠቅላላው የኢትዮጵያ ሕዝብ 17.6 በመቶ አካል ጉዳተኞች እንደሆኑ </a:t>
            </a:r>
            <a:r>
              <a:rPr lang="am-ET" sz="8000" b="1" dirty="0" smtClean="0">
                <a:solidFill>
                  <a:srgbClr val="002060"/>
                </a:solidFill>
                <a:latin typeface="Power Geez Unicode1" pitchFamily="2" charset="0"/>
              </a:rPr>
              <a:t>ይገምታል</a:t>
            </a:r>
            <a:r>
              <a:rPr lang="en-US" sz="8000" b="1" dirty="0" smtClean="0">
                <a:solidFill>
                  <a:srgbClr val="002060"/>
                </a:solidFill>
                <a:latin typeface="Power Geez Unicode1" pitchFamily="2" charset="0"/>
              </a:rPr>
              <a:t>፡፡</a:t>
            </a:r>
          </a:p>
          <a:p>
            <a:pPr marL="0" indent="0" algn="just">
              <a:buNone/>
            </a:pPr>
            <a:endParaRPr lang="en-US" sz="8000" b="1" dirty="0" smtClean="0">
              <a:solidFill>
                <a:srgbClr val="002060"/>
              </a:solidFill>
              <a:latin typeface="Power Geez Unicode1" pitchFamily="2" charset="0"/>
            </a:endParaRPr>
          </a:p>
          <a:p>
            <a:pPr marL="0" indent="0" algn="just">
              <a:buNone/>
            </a:pPr>
            <a:r>
              <a:rPr lang="am-ET" sz="8000" b="1" dirty="0" smtClean="0">
                <a:solidFill>
                  <a:srgbClr val="002060"/>
                </a:solidFill>
                <a:latin typeface="Power Geez Unicode1" pitchFamily="2" charset="0"/>
              </a:rPr>
              <a:t>ይህም </a:t>
            </a:r>
            <a:r>
              <a:rPr lang="am-ET" sz="8000" b="1" dirty="0">
                <a:solidFill>
                  <a:srgbClr val="002060"/>
                </a:solidFill>
                <a:latin typeface="Power Geez Unicode1" pitchFamily="2" charset="0"/>
              </a:rPr>
              <a:t>በኢትዮጵያ ውስጥ ቢያንስ </a:t>
            </a:r>
            <a:r>
              <a:rPr lang="am-ET" sz="8000" b="1" dirty="0" smtClean="0">
                <a:solidFill>
                  <a:srgbClr val="002060"/>
                </a:solidFill>
                <a:latin typeface="Power Geez Unicode1" pitchFamily="2" charset="0"/>
              </a:rPr>
              <a:t>ከ20 </a:t>
            </a:r>
            <a:r>
              <a:rPr lang="am-ET" sz="8000" b="1" dirty="0">
                <a:solidFill>
                  <a:srgbClr val="002060"/>
                </a:solidFill>
                <a:latin typeface="Power Geez Unicode1" pitchFamily="2" charset="0"/>
              </a:rPr>
              <a:t>ሚሊዮን በላይ ሕፃናት ፣ ጎልማሶች እና አረጋውያን አካል ጉዳተኞች ናቸው ማለት ነው። </a:t>
            </a:r>
            <a:endParaRPr lang="en-US" sz="8000" b="1" dirty="0" smtClean="0">
              <a:solidFill>
                <a:srgbClr val="002060"/>
              </a:solidFill>
              <a:latin typeface="Power Geez Unicode1" pitchFamily="2" charset="0"/>
            </a:endParaRPr>
          </a:p>
          <a:p>
            <a:pPr marL="0" indent="0" algn="just">
              <a:buNone/>
            </a:pPr>
            <a:endParaRPr lang="en-US" sz="8000" b="1" dirty="0" smtClean="0">
              <a:solidFill>
                <a:srgbClr val="002060"/>
              </a:solidFill>
              <a:latin typeface="Power Geez Unicode1" pitchFamily="2" charset="0"/>
            </a:endParaRPr>
          </a:p>
          <a:p>
            <a:pPr marL="0" indent="0" algn="just">
              <a:buNone/>
            </a:pPr>
            <a:r>
              <a:rPr lang="am-ET" sz="8000" b="1" dirty="0" smtClean="0">
                <a:solidFill>
                  <a:srgbClr val="002060"/>
                </a:solidFill>
                <a:latin typeface="Power Geez Unicode1" pitchFamily="2" charset="0"/>
              </a:rPr>
              <a:t>አብዛኛዎቹ </a:t>
            </a:r>
            <a:r>
              <a:rPr lang="am-ET" sz="8000" b="1" dirty="0">
                <a:solidFill>
                  <a:srgbClr val="002060"/>
                </a:solidFill>
                <a:latin typeface="Power Geez Unicode1" pitchFamily="2" charset="0"/>
              </a:rPr>
              <a:t>አካል ጉዳተኛ ዜጎች የሚኖሩት የመሠረታዊ አገልግሎቶች ተደራሽነት ውስን </a:t>
            </a:r>
            <a:r>
              <a:rPr lang="am-ET" sz="8000" b="1" dirty="0" smtClean="0">
                <a:solidFill>
                  <a:srgbClr val="002060"/>
                </a:solidFill>
                <a:latin typeface="Power Geez Unicode1" pitchFamily="2" charset="0"/>
              </a:rPr>
              <a:t>በሆኑ</a:t>
            </a:r>
            <a:r>
              <a:rPr lang="en-US" sz="8000" b="1" dirty="0" err="1" smtClean="0">
                <a:solidFill>
                  <a:srgbClr val="002060"/>
                </a:solidFill>
                <a:latin typeface="Power Geez Unicode1" pitchFamily="2" charset="0"/>
              </a:rPr>
              <a:t>ባቸው</a:t>
            </a:r>
            <a:r>
              <a:rPr lang="am-ET" sz="8000" b="1" dirty="0" smtClean="0">
                <a:solidFill>
                  <a:srgbClr val="002060"/>
                </a:solidFill>
                <a:latin typeface="Power Geez Unicode1" pitchFamily="2" charset="0"/>
              </a:rPr>
              <a:t> </a:t>
            </a:r>
            <a:r>
              <a:rPr lang="am-ET" sz="8000" b="1" dirty="0">
                <a:solidFill>
                  <a:srgbClr val="002060"/>
                </a:solidFill>
                <a:latin typeface="Power Geez Unicode1" pitchFamily="2" charset="0"/>
              </a:rPr>
              <a:t>በገጠር አካባቢዎች ነው። </a:t>
            </a:r>
            <a:endParaRPr lang="en-US" sz="8000" b="1" dirty="0" smtClean="0">
              <a:solidFill>
                <a:srgbClr val="002060"/>
              </a:solidFill>
              <a:latin typeface="Power Geez Unicode1" pitchFamily="2" charset="0"/>
            </a:endParaRPr>
          </a:p>
          <a:p>
            <a:pPr marL="0" indent="0" algn="just">
              <a:buNone/>
            </a:pPr>
            <a:endParaRPr lang="en-US" sz="8000" b="1" dirty="0" smtClean="0">
              <a:solidFill>
                <a:srgbClr val="002060"/>
              </a:solidFill>
              <a:latin typeface="Power Geez Unicode1" pitchFamily="2" charset="0"/>
            </a:endParaRPr>
          </a:p>
          <a:p>
            <a:pPr marL="0" indent="0" algn="just">
              <a:buNone/>
            </a:pPr>
            <a:r>
              <a:rPr lang="am-ET" sz="8000" b="1" dirty="0" smtClean="0">
                <a:solidFill>
                  <a:srgbClr val="002060"/>
                </a:solidFill>
                <a:latin typeface="Power Geez Unicode1" pitchFamily="2" charset="0"/>
              </a:rPr>
              <a:t>በኢ.ፌ.ዴ.ሪ</a:t>
            </a:r>
            <a:r>
              <a:rPr lang="am-ET" sz="8000" b="1" dirty="0">
                <a:solidFill>
                  <a:srgbClr val="002060"/>
                </a:solidFill>
                <a:latin typeface="Power Geez Unicode1" pitchFamily="2" charset="0"/>
              </a:rPr>
              <a:t>. </a:t>
            </a:r>
            <a:r>
              <a:rPr lang="am-ET" sz="8000" b="1" dirty="0" smtClean="0">
                <a:solidFill>
                  <a:srgbClr val="002060"/>
                </a:solidFill>
                <a:latin typeface="Power Geez Unicode1" pitchFamily="2" charset="0"/>
              </a:rPr>
              <a:t>የ</a:t>
            </a:r>
            <a:r>
              <a:rPr lang="en-US" sz="8000" b="1" dirty="0" smtClean="0">
                <a:solidFill>
                  <a:srgbClr val="002060"/>
                </a:solidFill>
                <a:latin typeface="Power Geez Unicode1" pitchFamily="2" charset="0"/>
              </a:rPr>
              <a:t>ሰ/ሕ/ማ/ጉ </a:t>
            </a:r>
            <a:r>
              <a:rPr lang="am-ET" sz="8000" b="1" dirty="0" smtClean="0">
                <a:solidFill>
                  <a:srgbClr val="002060"/>
                </a:solidFill>
                <a:latin typeface="Power Geez Unicode1" pitchFamily="2" charset="0"/>
              </a:rPr>
              <a:t>ሚኒስቴር </a:t>
            </a:r>
            <a:r>
              <a:rPr lang="am-ET" sz="8000" b="1" dirty="0">
                <a:solidFill>
                  <a:srgbClr val="002060"/>
                </a:solidFill>
                <a:latin typeface="Power Geez Unicode1" pitchFamily="2" charset="0"/>
              </a:rPr>
              <a:t>ሪፖርት </a:t>
            </a:r>
            <a:r>
              <a:rPr lang="en-US" sz="8000" b="1" dirty="0" smtClean="0">
                <a:solidFill>
                  <a:srgbClr val="002060"/>
                </a:solidFill>
                <a:latin typeface="Power Geez Unicode1" pitchFamily="2" charset="0"/>
              </a:rPr>
              <a:t>መ</a:t>
            </a:r>
            <a:r>
              <a:rPr lang="am-ET" sz="8000" b="1" dirty="0" smtClean="0">
                <a:solidFill>
                  <a:srgbClr val="002060"/>
                </a:solidFill>
                <a:latin typeface="Power Geez Unicode1" pitchFamily="2" charset="0"/>
              </a:rPr>
              <a:t>ሰረት </a:t>
            </a:r>
            <a:r>
              <a:rPr lang="am-ET" sz="8000" b="1" dirty="0">
                <a:solidFill>
                  <a:srgbClr val="002060"/>
                </a:solidFill>
                <a:latin typeface="Power Geez Unicode1" pitchFamily="2" charset="0"/>
              </a:rPr>
              <a:t>በአገሪቱ ውስጥ 95 በመቶ የሚሆኑት አካል ጉዳተኞች በድህነት እንደሚኖሩ ይገመታል</a:t>
            </a:r>
            <a:r>
              <a:rPr lang="am-ET" sz="8000" b="1" dirty="0" smtClean="0">
                <a:solidFill>
                  <a:srgbClr val="002060"/>
                </a:solidFill>
                <a:latin typeface="Power Geez Unicode1" pitchFamily="2" charset="0"/>
              </a:rPr>
              <a:t>።</a:t>
            </a:r>
            <a:r>
              <a:rPr lang="en-US" sz="8000" b="1" dirty="0" smtClean="0">
                <a:solidFill>
                  <a:srgbClr val="002060"/>
                </a:solidFill>
                <a:latin typeface="Power Geez Unicode1" pitchFamily="2" charset="0"/>
              </a:rPr>
              <a:t>  </a:t>
            </a:r>
          </a:p>
          <a:p>
            <a:pPr marL="0" indent="0" algn="just">
              <a:buNone/>
            </a:pPr>
            <a:r>
              <a:rPr lang="en-US" sz="8000" b="1" dirty="0" smtClean="0">
                <a:latin typeface="Power Geez Unicode1" pitchFamily="2" charset="0"/>
              </a:rPr>
              <a:t>   </a:t>
            </a:r>
            <a:endParaRPr lang="en-US" sz="8000" b="1" dirty="0">
              <a:latin typeface="Power Geez Unicode1" pitchFamily="2" charset="0"/>
            </a:endParaRPr>
          </a:p>
        </p:txBody>
      </p:sp>
    </p:spTree>
    <p:extLst>
      <p:ext uri="{BB962C8B-B14F-4D97-AF65-F5344CB8AC3E}">
        <p14:creationId xmlns:p14="http://schemas.microsoft.com/office/powerpoint/2010/main" val="1489640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47120" cy="4846320"/>
          </a:xfrm>
        </p:spPr>
        <p:txBody>
          <a:bodyPr>
            <a:normAutofit fontScale="92500" lnSpcReduction="20000"/>
          </a:bodyPr>
          <a:lstStyle/>
          <a:p>
            <a:pPr marL="0" indent="0">
              <a:buNone/>
            </a:pPr>
            <a:endParaRPr lang="en-US" dirty="0" smtClean="0"/>
          </a:p>
          <a:p>
            <a:pPr marL="0" indent="0" algn="just">
              <a:buNone/>
            </a:pPr>
            <a:endParaRPr lang="en-US" sz="3600" b="1" dirty="0" smtClean="0">
              <a:solidFill>
                <a:srgbClr val="C00000"/>
              </a:solidFill>
              <a:latin typeface="Power Geez Unicode1" pitchFamily="2" charset="0"/>
            </a:endParaRPr>
          </a:p>
          <a:p>
            <a:pPr marL="0" indent="0" algn="just">
              <a:buNone/>
            </a:pPr>
            <a:r>
              <a:rPr lang="en-US" sz="3600" b="1" dirty="0" err="1" smtClean="0">
                <a:solidFill>
                  <a:srgbClr val="C00000"/>
                </a:solidFill>
                <a:latin typeface="Power Geez Unicode1" pitchFamily="2" charset="0"/>
              </a:rPr>
              <a:t>ቡድን</a:t>
            </a:r>
            <a:r>
              <a:rPr lang="en-US" sz="3600" b="1" dirty="0" smtClean="0">
                <a:solidFill>
                  <a:srgbClr val="C00000"/>
                </a:solidFill>
                <a:latin typeface="Power Geez Unicode1" pitchFamily="2" charset="0"/>
              </a:rPr>
              <a:t> 1፡- </a:t>
            </a:r>
            <a:r>
              <a:rPr lang="en-US" sz="3600" b="1" dirty="0" smtClean="0">
                <a:solidFill>
                  <a:srgbClr val="002060"/>
                </a:solidFill>
                <a:latin typeface="Power Geez Unicode1" pitchFamily="2" charset="0"/>
              </a:rPr>
              <a:t>አካል </a:t>
            </a:r>
            <a:r>
              <a:rPr lang="en-US" sz="3600" b="1" dirty="0" err="1" smtClean="0">
                <a:solidFill>
                  <a:srgbClr val="002060"/>
                </a:solidFill>
                <a:latin typeface="Power Geez Unicode1" pitchFamily="2" charset="0"/>
              </a:rPr>
              <a:t>ጉዳተኘንትን</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የተመለከቱ</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ዓለም</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አቀፍ</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የሕግ</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ማዕቀፎችንና</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ፖሊሲዎችን</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በመዘርዘር</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ለተሳታፈዊች</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አቅርቡ</a:t>
            </a:r>
            <a:endParaRPr lang="en-US" sz="3600" b="1" dirty="0" smtClean="0">
              <a:solidFill>
                <a:srgbClr val="002060"/>
              </a:solidFill>
              <a:latin typeface="Power Geez Unicode1" pitchFamily="2" charset="0"/>
            </a:endParaRPr>
          </a:p>
          <a:p>
            <a:pPr marL="0" indent="0" algn="just">
              <a:buNone/>
            </a:pPr>
            <a:endParaRPr lang="en-US" sz="3600" b="1" dirty="0" smtClean="0">
              <a:solidFill>
                <a:srgbClr val="002060"/>
              </a:solidFill>
              <a:latin typeface="Power Geez Unicode1" pitchFamily="2" charset="0"/>
            </a:endParaRPr>
          </a:p>
          <a:p>
            <a:pPr marL="0" indent="0" algn="just">
              <a:buNone/>
            </a:pPr>
            <a:r>
              <a:rPr lang="en-US" sz="3600" b="1" dirty="0" err="1" smtClean="0">
                <a:solidFill>
                  <a:srgbClr val="C00000"/>
                </a:solidFill>
                <a:latin typeface="Power Geez Unicode1" pitchFamily="2" charset="0"/>
              </a:rPr>
              <a:t>ቡድን</a:t>
            </a:r>
            <a:r>
              <a:rPr lang="en-US" sz="3600" b="1" dirty="0" smtClean="0">
                <a:solidFill>
                  <a:srgbClr val="C00000"/>
                </a:solidFill>
                <a:latin typeface="Power Geez Unicode1" pitchFamily="2" charset="0"/>
              </a:rPr>
              <a:t> 2፡- </a:t>
            </a:r>
            <a:r>
              <a:rPr lang="en-US" sz="3600" b="1" dirty="0" smtClean="0">
                <a:solidFill>
                  <a:srgbClr val="002060"/>
                </a:solidFill>
                <a:latin typeface="Power Geez Unicode1" pitchFamily="2" charset="0"/>
              </a:rPr>
              <a:t>አካል </a:t>
            </a:r>
            <a:r>
              <a:rPr lang="en-US" sz="3600" b="1" dirty="0" err="1" smtClean="0">
                <a:solidFill>
                  <a:srgbClr val="002060"/>
                </a:solidFill>
                <a:latin typeface="Power Geez Unicode1" pitchFamily="2" charset="0"/>
              </a:rPr>
              <a:t>ጉዳተኝነትን</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የተመለከቱ</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አህጉር</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አቀፍ</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የሕግ</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ማዕቀፎችንና</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ፖሊሲዎችን</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በመዘርዘር</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ለተሳታፊዎች</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አቅርቡ</a:t>
            </a:r>
            <a:r>
              <a:rPr lang="en-US" sz="3600" b="1" dirty="0" smtClean="0">
                <a:solidFill>
                  <a:srgbClr val="002060"/>
                </a:solidFill>
                <a:latin typeface="Power Geez Unicode1" pitchFamily="2" charset="0"/>
              </a:rPr>
              <a:t>  </a:t>
            </a:r>
          </a:p>
          <a:p>
            <a:pPr marL="0" indent="0" algn="just">
              <a:buNone/>
            </a:pPr>
            <a:endParaRPr lang="en-US" sz="3600" b="1" dirty="0" smtClean="0">
              <a:solidFill>
                <a:srgbClr val="002060"/>
              </a:solidFill>
              <a:latin typeface="Power Geez Unicode1" pitchFamily="2" charset="0"/>
            </a:endParaRPr>
          </a:p>
          <a:p>
            <a:pPr marL="0" indent="0" algn="just">
              <a:buNone/>
            </a:pPr>
            <a:r>
              <a:rPr lang="en-US" sz="3600" b="1" dirty="0" err="1" smtClean="0">
                <a:solidFill>
                  <a:srgbClr val="C00000"/>
                </a:solidFill>
                <a:latin typeface="Power Geez Unicode1" pitchFamily="2" charset="0"/>
              </a:rPr>
              <a:t>ቡድን</a:t>
            </a:r>
            <a:r>
              <a:rPr lang="en-US" sz="3600" b="1" dirty="0" smtClean="0">
                <a:solidFill>
                  <a:srgbClr val="C00000"/>
                </a:solidFill>
                <a:latin typeface="Power Geez Unicode1" pitchFamily="2" charset="0"/>
              </a:rPr>
              <a:t> 3፡- </a:t>
            </a:r>
            <a:r>
              <a:rPr lang="en-US" sz="3600" b="1" dirty="0" smtClean="0">
                <a:solidFill>
                  <a:srgbClr val="002060"/>
                </a:solidFill>
                <a:latin typeface="Power Geez Unicode1" pitchFamily="2" charset="0"/>
              </a:rPr>
              <a:t>አካል </a:t>
            </a:r>
            <a:r>
              <a:rPr lang="en-US" sz="3600" b="1" dirty="0" err="1" smtClean="0">
                <a:solidFill>
                  <a:srgbClr val="002060"/>
                </a:solidFill>
                <a:latin typeface="Power Geez Unicode1" pitchFamily="2" charset="0"/>
              </a:rPr>
              <a:t>ጉዳተኞችን</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የተመለከቱ</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ሀገር</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አቀፍ</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የሕግ</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ማዕቀፎችንና</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ፖሊሲዎችን</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በመዘርዘር</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ለተሳታፊዎች</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አቅርቡ</a:t>
            </a:r>
            <a:r>
              <a:rPr lang="en-US" sz="3600" b="1" dirty="0" smtClean="0">
                <a:solidFill>
                  <a:srgbClr val="002060"/>
                </a:solidFill>
                <a:latin typeface="Power Geez Unicode1" pitchFamily="2" charset="0"/>
              </a:rPr>
              <a:t>   </a:t>
            </a:r>
          </a:p>
          <a:p>
            <a:pPr marL="0" indent="0">
              <a:buNone/>
            </a:pPr>
            <a:endParaRPr lang="en-US" sz="3600" b="1" dirty="0" smtClean="0">
              <a:latin typeface="Power Geez Unicode1" pitchFamily="2" charset="0"/>
            </a:endParaRPr>
          </a:p>
        </p:txBody>
      </p:sp>
      <p:sp>
        <p:nvSpPr>
          <p:cNvPr id="4" name="Title 1"/>
          <p:cNvSpPr>
            <a:spLocks noGrp="1"/>
          </p:cNvSpPr>
          <p:nvPr>
            <p:ph type="title"/>
          </p:nvPr>
        </p:nvSpPr>
        <p:spPr>
          <a:xfrm>
            <a:off x="609600" y="320675"/>
            <a:ext cx="11261725" cy="1143000"/>
          </a:xfrm>
        </p:spPr>
        <p:txBody>
          <a:bodyPr>
            <a:normAutofit/>
          </a:bodyPr>
          <a:lstStyle/>
          <a:p>
            <a:pPr algn="ctr"/>
            <a:r>
              <a:rPr lang="en-US" sz="7200" dirty="0" err="1" smtClean="0">
                <a:solidFill>
                  <a:srgbClr val="FF0000"/>
                </a:solidFill>
                <a:latin typeface="Power Geez Unicode1" pitchFamily="2" charset="0"/>
              </a:rPr>
              <a:t>የቡደን</a:t>
            </a:r>
            <a:r>
              <a:rPr lang="en-US" sz="7200" dirty="0" smtClean="0">
                <a:solidFill>
                  <a:srgbClr val="FF0000"/>
                </a:solidFill>
                <a:latin typeface="Power Geez Unicode1" pitchFamily="2" charset="0"/>
              </a:rPr>
              <a:t> </a:t>
            </a:r>
            <a:r>
              <a:rPr lang="en-US" sz="7200" dirty="0" err="1" smtClean="0">
                <a:solidFill>
                  <a:srgbClr val="FF0000"/>
                </a:solidFill>
                <a:latin typeface="Power Geez Unicode1" pitchFamily="2" charset="0"/>
              </a:rPr>
              <a:t>ስራ</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1135567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186160" cy="1143000"/>
          </a:xfrm>
        </p:spPr>
        <p:txBody>
          <a:bodyPr>
            <a:noAutofit/>
          </a:bodyPr>
          <a:lstStyle/>
          <a:p>
            <a:pPr algn="ctr"/>
            <a:r>
              <a:rPr lang="en-US" sz="6600" dirty="0" err="1" smtClean="0">
                <a:solidFill>
                  <a:srgbClr val="FF0000"/>
                </a:solidFill>
                <a:latin typeface="Power Geez Unicode1" pitchFamily="2" charset="0"/>
              </a:rPr>
              <a:t>ዓለም</a:t>
            </a:r>
            <a:r>
              <a:rPr lang="en-US" sz="6600" dirty="0" smtClean="0">
                <a:solidFill>
                  <a:srgbClr val="FF0000"/>
                </a:solidFill>
                <a:latin typeface="Power Geez Unicode1" pitchFamily="2" charset="0"/>
              </a:rPr>
              <a:t> </a:t>
            </a:r>
            <a:r>
              <a:rPr lang="en-US" sz="6600" dirty="0" err="1" smtClean="0">
                <a:solidFill>
                  <a:srgbClr val="FF0000"/>
                </a:solidFill>
                <a:latin typeface="Power Geez Unicode1" pitchFamily="2" charset="0"/>
              </a:rPr>
              <a:t>አቅፍ</a:t>
            </a:r>
            <a:r>
              <a:rPr lang="en-US" sz="6600" dirty="0" smtClean="0">
                <a:solidFill>
                  <a:srgbClr val="FF0000"/>
                </a:solidFill>
                <a:latin typeface="Power Geez Unicode1" pitchFamily="2" charset="0"/>
              </a:rPr>
              <a:t> </a:t>
            </a:r>
            <a:r>
              <a:rPr lang="en-US" sz="6600" dirty="0" err="1" smtClean="0">
                <a:solidFill>
                  <a:srgbClr val="FF0000"/>
                </a:solidFill>
                <a:latin typeface="Power Geez Unicode1" pitchFamily="2" charset="0"/>
              </a:rPr>
              <a:t>ሕጎችና</a:t>
            </a:r>
            <a:r>
              <a:rPr lang="en-US" sz="6600" dirty="0" smtClean="0">
                <a:solidFill>
                  <a:srgbClr val="FF0000"/>
                </a:solidFill>
                <a:latin typeface="Power Geez Unicode1" pitchFamily="2" charset="0"/>
              </a:rPr>
              <a:t> </a:t>
            </a:r>
            <a:r>
              <a:rPr lang="en-US" sz="6600" dirty="0" err="1" smtClean="0">
                <a:solidFill>
                  <a:srgbClr val="FF0000"/>
                </a:solidFill>
                <a:latin typeface="Power Geez Unicode1" pitchFamily="2" charset="0"/>
              </a:rPr>
              <a:t>ፖሊሲዎች</a:t>
            </a:r>
            <a:endParaRPr lang="en-US" sz="6600" dirty="0">
              <a:solidFill>
                <a:srgbClr val="FF0000"/>
              </a:solidFill>
              <a:latin typeface="Power Geez Unicode1" pitchFamily="2" charset="0"/>
            </a:endParaRPr>
          </a:p>
        </p:txBody>
      </p:sp>
      <p:sp>
        <p:nvSpPr>
          <p:cNvPr id="3" name="Content Placeholder 2"/>
          <p:cNvSpPr>
            <a:spLocks noGrp="1"/>
          </p:cNvSpPr>
          <p:nvPr>
            <p:ph idx="1"/>
          </p:nvPr>
        </p:nvSpPr>
        <p:spPr>
          <a:xfrm>
            <a:off x="601980" y="1533216"/>
            <a:ext cx="11277600" cy="4846320"/>
          </a:xfrm>
        </p:spPr>
        <p:txBody>
          <a:bodyPr>
            <a:normAutofit lnSpcReduction="10000"/>
          </a:bodyPr>
          <a:lstStyle/>
          <a:p>
            <a:pPr marL="0" indent="0" algn="just">
              <a:buNone/>
            </a:pPr>
            <a:endParaRPr lang="am-ET" sz="2800" b="1" dirty="0">
              <a:solidFill>
                <a:srgbClr val="002060"/>
              </a:solidFill>
              <a:latin typeface="Power Geez Unicode1" pitchFamily="2" charset="0"/>
            </a:endParaRPr>
          </a:p>
          <a:p>
            <a:pPr marL="0" indent="0" algn="just">
              <a:buNone/>
            </a:pPr>
            <a:r>
              <a:rPr lang="en-US" sz="2800" b="1" dirty="0" smtClean="0">
                <a:solidFill>
                  <a:srgbClr val="C00000"/>
                </a:solidFill>
                <a:latin typeface="Power Geez Unicode1" pitchFamily="2" charset="0"/>
              </a:rPr>
              <a:t>1. </a:t>
            </a:r>
            <a:r>
              <a:rPr lang="am-ET" sz="2800" b="1" dirty="0" smtClean="0">
                <a:solidFill>
                  <a:srgbClr val="C00000"/>
                </a:solidFill>
                <a:latin typeface="Power Geez Unicode1" pitchFamily="2" charset="0"/>
              </a:rPr>
              <a:t>የተባበሩት </a:t>
            </a:r>
            <a:r>
              <a:rPr lang="am-ET" sz="2800" b="1" dirty="0">
                <a:solidFill>
                  <a:srgbClr val="C00000"/>
                </a:solidFill>
                <a:latin typeface="Power Geez Unicode1" pitchFamily="2" charset="0"/>
              </a:rPr>
              <a:t>መንግስታት ድርጅት የአካል ጉዳተኞች መብቶች ስምምነት</a:t>
            </a:r>
          </a:p>
          <a:p>
            <a:pPr marL="0" indent="0" algn="just">
              <a:buNone/>
            </a:pPr>
            <a:endParaRPr lang="en-US" sz="2800" b="1" dirty="0" smtClean="0">
              <a:solidFill>
                <a:srgbClr val="002060"/>
              </a:solidFill>
              <a:latin typeface="Power Geez Unicode1" pitchFamily="2" charset="0"/>
            </a:endParaRPr>
          </a:p>
          <a:p>
            <a:pPr marL="0" indent="0" algn="just">
              <a:buNone/>
            </a:pPr>
            <a:r>
              <a:rPr lang="am-ET" sz="2800" b="1" dirty="0" smtClean="0">
                <a:solidFill>
                  <a:srgbClr val="002060"/>
                </a:solidFill>
                <a:latin typeface="Power Geez Unicode1" pitchFamily="2" charset="0"/>
              </a:rPr>
              <a:t>በኢ.ፌ.ዴ.ሪ</a:t>
            </a:r>
            <a:r>
              <a:rPr lang="am-ET" sz="2800" b="1" dirty="0">
                <a:solidFill>
                  <a:srgbClr val="002060"/>
                </a:solidFill>
                <a:latin typeface="Power Geez Unicode1" pitchFamily="2" charset="0"/>
              </a:rPr>
              <a:t>. </a:t>
            </a:r>
            <a:r>
              <a:rPr lang="en-US" sz="2800" b="1" dirty="0" smtClean="0">
                <a:solidFill>
                  <a:srgbClr val="002060"/>
                </a:solidFill>
                <a:latin typeface="Power Geez Unicode1" pitchFamily="2" charset="0"/>
              </a:rPr>
              <a:t>ሕ</a:t>
            </a:r>
            <a:r>
              <a:rPr lang="am-ET" sz="2800" b="1" dirty="0" smtClean="0">
                <a:solidFill>
                  <a:srgbClr val="002060"/>
                </a:solidFill>
                <a:latin typeface="Power Geez Unicode1" pitchFamily="2" charset="0"/>
              </a:rPr>
              <a:t>ገ</a:t>
            </a:r>
            <a:r>
              <a:rPr lang="en-US" sz="2800" b="1" dirty="0" smtClean="0">
                <a:solidFill>
                  <a:srgbClr val="002060"/>
                </a:solidFill>
                <a:latin typeface="Power Geez Unicode1" pitchFamily="2" charset="0"/>
              </a:rPr>
              <a:t>-</a:t>
            </a:r>
            <a:r>
              <a:rPr lang="am-ET" sz="2800" b="1" dirty="0" smtClean="0">
                <a:solidFill>
                  <a:srgbClr val="002060"/>
                </a:solidFill>
                <a:latin typeface="Power Geez Unicode1" pitchFamily="2" charset="0"/>
              </a:rPr>
              <a:t>መንግስት </a:t>
            </a:r>
            <a:r>
              <a:rPr lang="am-ET" sz="2800" b="1" dirty="0">
                <a:solidFill>
                  <a:srgbClr val="002060"/>
                </a:solidFill>
                <a:latin typeface="Power Geez Unicode1" pitchFamily="2" charset="0"/>
              </a:rPr>
              <a:t>አንቀፅ 9(4) መሰረት አንድ ዓለም ዓቀፍ ስምምነት በኢትዮጵያ የህዝብ ተወካዮች ም/ቤት ከፀደቀ በሗላ የአገሪቱ ህግ ይሆናል። </a:t>
            </a:r>
            <a:endParaRPr lang="en-US" sz="2800" b="1" dirty="0" smtClean="0">
              <a:solidFill>
                <a:srgbClr val="002060"/>
              </a:solidFill>
              <a:latin typeface="Power Geez Unicode1" pitchFamily="2" charset="0"/>
            </a:endParaRPr>
          </a:p>
          <a:p>
            <a:pPr marL="0" indent="0" algn="just">
              <a:buNone/>
            </a:pPr>
            <a:endParaRPr lang="en-US" sz="2800" b="1" dirty="0">
              <a:solidFill>
                <a:srgbClr val="002060"/>
              </a:solidFill>
              <a:latin typeface="Power Geez Unicode1" pitchFamily="2" charset="0"/>
            </a:endParaRPr>
          </a:p>
          <a:p>
            <a:pPr marL="0" indent="0" algn="just">
              <a:buNone/>
            </a:pPr>
            <a:r>
              <a:rPr lang="am-ET" sz="2800" b="1" dirty="0" smtClean="0">
                <a:solidFill>
                  <a:srgbClr val="002060"/>
                </a:solidFill>
                <a:latin typeface="Power Geez Unicode1" pitchFamily="2" charset="0"/>
              </a:rPr>
              <a:t>በዚ</a:t>
            </a:r>
            <a:r>
              <a:rPr lang="en-US" sz="2800" b="1" dirty="0" err="1" smtClean="0">
                <a:solidFill>
                  <a:srgbClr val="002060"/>
                </a:solidFill>
                <a:latin typeface="Power Geez Unicode1" pitchFamily="2" charset="0"/>
              </a:rPr>
              <a:t>ህም</a:t>
            </a:r>
            <a:r>
              <a:rPr lang="am-ET" sz="2800" b="1" dirty="0" smtClean="0">
                <a:solidFill>
                  <a:srgbClr val="002060"/>
                </a:solidFill>
                <a:latin typeface="Power Geez Unicode1" pitchFamily="2" charset="0"/>
              </a:rPr>
              <a:t> </a:t>
            </a:r>
            <a:r>
              <a:rPr lang="am-ET" sz="2800" b="1" dirty="0">
                <a:solidFill>
                  <a:srgbClr val="002060"/>
                </a:solidFill>
                <a:latin typeface="Power Geez Unicode1" pitchFamily="2" charset="0"/>
              </a:rPr>
              <a:t>መሰረት ቀደም ሲል እንደተገለፀው ኢትዮጵያ የተባበሩት መንግስታት የአካል ጉዳተኞች መብቶች ስምምነትን እ.ኤ.አ በመጋቢት ወር 2008 ፈርማ በሐምሌ ወር </a:t>
            </a:r>
            <a:r>
              <a:rPr lang="am-ET" sz="2800" b="1" dirty="0" smtClean="0">
                <a:solidFill>
                  <a:srgbClr val="002060"/>
                </a:solidFill>
                <a:latin typeface="Power Geez Unicode1" pitchFamily="2" charset="0"/>
              </a:rPr>
              <a:t>2010</a:t>
            </a:r>
            <a:r>
              <a:rPr lang="en-US" sz="2800" b="1" dirty="0" smtClean="0">
                <a:solidFill>
                  <a:srgbClr val="002060"/>
                </a:solidFill>
                <a:latin typeface="Power Geez Unicode1" pitchFamily="2" charset="0"/>
              </a:rPr>
              <a:t> </a:t>
            </a:r>
            <a:r>
              <a:rPr lang="am-ET" sz="2800" b="1" dirty="0" smtClean="0">
                <a:solidFill>
                  <a:srgbClr val="002060"/>
                </a:solidFill>
                <a:latin typeface="Power Geez Unicode1" pitchFamily="2" charset="0"/>
              </a:rPr>
              <a:t>በአዋጅ </a:t>
            </a:r>
            <a:r>
              <a:rPr lang="am-ET" sz="2800" b="1" dirty="0">
                <a:solidFill>
                  <a:srgbClr val="002060"/>
                </a:solidFill>
                <a:latin typeface="Power Geez Unicode1" pitchFamily="2" charset="0"/>
              </a:rPr>
              <a:t>ቁጥር 676/202 አጽድቃለች። ስለዚህም ይህ ስምምነት ከአገሪቱ ህጎች አንዱ ሆኗል። </a:t>
            </a:r>
            <a:r>
              <a:rPr lang="en-US" sz="2800" b="1" dirty="0" smtClean="0">
                <a:solidFill>
                  <a:srgbClr val="002060"/>
                </a:solidFill>
                <a:latin typeface="Power Geez Unicode1" pitchFamily="2" charset="0"/>
              </a:rPr>
              <a:t> </a:t>
            </a:r>
            <a:endParaRPr lang="en-US" sz="2800" b="1" dirty="0">
              <a:solidFill>
                <a:srgbClr val="002060"/>
              </a:solidFill>
              <a:latin typeface="Power Geez Unicode1" pitchFamily="2" charset="0"/>
            </a:endParaRPr>
          </a:p>
        </p:txBody>
      </p:sp>
    </p:spTree>
    <p:extLst>
      <p:ext uri="{BB962C8B-B14F-4D97-AF65-F5344CB8AC3E}">
        <p14:creationId xmlns:p14="http://schemas.microsoft.com/office/powerpoint/2010/main" val="3880640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47120" cy="4846320"/>
          </a:xfrm>
        </p:spPr>
        <p:txBody>
          <a:bodyPr>
            <a:normAutofit fontScale="77500" lnSpcReduction="20000"/>
          </a:bodyPr>
          <a:lstStyle/>
          <a:p>
            <a:pPr marL="0" indent="0">
              <a:buNone/>
            </a:pPr>
            <a:r>
              <a:rPr lang="en-US" sz="5200" b="1" dirty="0" smtClean="0">
                <a:solidFill>
                  <a:srgbClr val="C00000"/>
                </a:solidFill>
                <a:latin typeface="Power Geez Unicode1" pitchFamily="2" charset="0"/>
              </a:rPr>
              <a:t>2. </a:t>
            </a:r>
            <a:r>
              <a:rPr lang="am-ET" sz="5200" b="1" dirty="0" smtClean="0">
                <a:solidFill>
                  <a:srgbClr val="C00000"/>
                </a:solidFill>
                <a:latin typeface="Power Geez Unicode1" pitchFamily="2" charset="0"/>
              </a:rPr>
              <a:t>የማራኬሽ ስምምነት</a:t>
            </a:r>
            <a:endParaRPr lang="en-US" sz="5200" b="1" dirty="0" smtClean="0">
              <a:solidFill>
                <a:srgbClr val="C00000"/>
              </a:solidFill>
              <a:latin typeface="Power Geez Unicode1" pitchFamily="2" charset="0"/>
            </a:endParaRPr>
          </a:p>
          <a:p>
            <a:pPr marL="0" indent="0">
              <a:buNone/>
            </a:pPr>
            <a:endParaRPr lang="en-US" sz="3600" b="1" dirty="0" smtClean="0">
              <a:solidFill>
                <a:srgbClr val="C00000"/>
              </a:solidFill>
              <a:latin typeface="Power Geez Unicode1" pitchFamily="2" charset="0"/>
            </a:endParaRPr>
          </a:p>
          <a:p>
            <a:pPr marL="0" indent="0" algn="just">
              <a:buNone/>
            </a:pPr>
            <a:r>
              <a:rPr lang="am-ET" sz="3600" b="1" dirty="0">
                <a:solidFill>
                  <a:srgbClr val="002060"/>
                </a:solidFill>
                <a:latin typeface="Power Geez Unicode1" pitchFamily="2" charset="0"/>
              </a:rPr>
              <a:t>በከፊልና ሙሉ በሙሉ ዓይነ ስውራን ለሆኑ ወይም መደበኛ የህትመት ውጤቶችን የማንበብ ውስንነት ላለባቸው አካል ጉዳተኞች የታተሙ ሥራዎች ተደራሽነትን ለማመቻቸትና ለማረጋገጥ የማራኬሽ ስምምነት እ.ኤ.አ. በ </a:t>
            </a:r>
            <a:r>
              <a:rPr lang="am-ET" sz="3600" b="1" dirty="0" smtClean="0">
                <a:solidFill>
                  <a:srgbClr val="002060"/>
                </a:solidFill>
                <a:latin typeface="Power Geez Unicode1" pitchFamily="2" charset="0"/>
              </a:rPr>
              <a:t>2016</a:t>
            </a:r>
            <a:r>
              <a:rPr lang="en-US" sz="3600" b="1" dirty="0" smtClean="0">
                <a:solidFill>
                  <a:srgbClr val="002060"/>
                </a:solidFill>
                <a:latin typeface="Power Geez Unicode1" pitchFamily="2" charset="0"/>
              </a:rPr>
              <a:t> </a:t>
            </a:r>
            <a:r>
              <a:rPr lang="am-ET" sz="3600" b="1" dirty="0" smtClean="0">
                <a:solidFill>
                  <a:srgbClr val="002060"/>
                </a:solidFill>
                <a:latin typeface="Power Geez Unicode1" pitchFamily="2" charset="0"/>
              </a:rPr>
              <a:t>የተደነገገ </a:t>
            </a:r>
            <a:r>
              <a:rPr lang="am-ET" sz="3600" b="1" dirty="0">
                <a:solidFill>
                  <a:srgbClr val="002060"/>
                </a:solidFill>
                <a:latin typeface="Power Geez Unicode1" pitchFamily="2" charset="0"/>
              </a:rPr>
              <a:t>ሲሆን ይኸው ስምምነት በኢትዮጵያ እ.ኤ.አ በየካቲት </a:t>
            </a:r>
            <a:r>
              <a:rPr lang="am-ET" sz="3600" b="1" dirty="0" smtClean="0">
                <a:solidFill>
                  <a:srgbClr val="002060"/>
                </a:solidFill>
                <a:latin typeface="Power Geez Unicode1" pitchFamily="2" charset="0"/>
              </a:rPr>
              <a:t>2020</a:t>
            </a:r>
            <a:r>
              <a:rPr lang="en-US" sz="3600" b="1" dirty="0" smtClean="0">
                <a:solidFill>
                  <a:srgbClr val="002060"/>
                </a:solidFill>
                <a:latin typeface="Power Geez Unicode1" pitchFamily="2" charset="0"/>
              </a:rPr>
              <a:t> </a:t>
            </a:r>
            <a:r>
              <a:rPr lang="am-ET" sz="3600" b="1" dirty="0" smtClean="0">
                <a:solidFill>
                  <a:srgbClr val="002060"/>
                </a:solidFill>
                <a:latin typeface="Power Geez Unicode1" pitchFamily="2" charset="0"/>
              </a:rPr>
              <a:t>ፀድቋል</a:t>
            </a:r>
            <a:r>
              <a:rPr lang="am-ET" sz="3600" b="1" dirty="0">
                <a:solidFill>
                  <a:srgbClr val="002060"/>
                </a:solidFill>
                <a:latin typeface="Power Geez Unicode1" pitchFamily="2" charset="0"/>
              </a:rPr>
              <a:t>። </a:t>
            </a:r>
            <a:endParaRPr lang="en-US" sz="3600" b="1" dirty="0" smtClean="0">
              <a:solidFill>
                <a:srgbClr val="002060"/>
              </a:solidFill>
              <a:latin typeface="Power Geez Unicode1" pitchFamily="2" charset="0"/>
            </a:endParaRPr>
          </a:p>
          <a:p>
            <a:pPr marL="0" indent="0" algn="just">
              <a:buNone/>
            </a:pPr>
            <a:endParaRPr lang="en-US" sz="3600" b="1" dirty="0">
              <a:solidFill>
                <a:srgbClr val="002060"/>
              </a:solidFill>
              <a:latin typeface="Power Geez Unicode1" pitchFamily="2" charset="0"/>
            </a:endParaRPr>
          </a:p>
          <a:p>
            <a:pPr marL="0" indent="0" algn="just">
              <a:buNone/>
            </a:pPr>
            <a:r>
              <a:rPr lang="am-ET" sz="3600" b="1" dirty="0" smtClean="0">
                <a:solidFill>
                  <a:srgbClr val="002060"/>
                </a:solidFill>
                <a:latin typeface="Power Geez Unicode1" pitchFamily="2" charset="0"/>
              </a:rPr>
              <a:t>በዚሁም </a:t>
            </a:r>
            <a:r>
              <a:rPr lang="am-ET" sz="3600" b="1" dirty="0">
                <a:solidFill>
                  <a:srgbClr val="002060"/>
                </a:solidFill>
                <a:latin typeface="Power Geez Unicode1" pitchFamily="2" charset="0"/>
              </a:rPr>
              <a:t>መሰረት ማንኛውም የህትመት ውጤት በከፊልና ሙሉ በሙሉ ዓይነ ስውራን ለሆኑ ወይም መደበኛ የህትመት ውጤቶችን የማንበብ ውስንነት ላለባቸው አካል ጉዳተኛ ዜጎች ተደራሽ እንዲሆኑ የኢትዮጵያ ህግ ያስገድዳል ማለት ነው። </a:t>
            </a:r>
          </a:p>
          <a:p>
            <a:pPr marL="0" indent="0">
              <a:buNone/>
            </a:pPr>
            <a:endParaRPr lang="am-ET" sz="3600" b="1" dirty="0">
              <a:solidFill>
                <a:srgbClr val="C00000"/>
              </a:solidFill>
              <a:latin typeface="Power Geez Unicode1" pitchFamily="2" charset="0"/>
            </a:endParaRPr>
          </a:p>
          <a:p>
            <a:pPr marL="0" indent="0">
              <a:buNone/>
            </a:pPr>
            <a:endParaRPr lang="en-US" sz="3600" b="1" dirty="0">
              <a:solidFill>
                <a:srgbClr val="C00000"/>
              </a:solidFill>
              <a:latin typeface="Power Geez Unicode1" pitchFamily="2" charset="0"/>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2904828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109960" cy="4846320"/>
          </a:xfrm>
        </p:spPr>
        <p:txBody>
          <a:bodyPr/>
          <a:lstStyle/>
          <a:p>
            <a:pPr marL="0" indent="0" algn="just">
              <a:buNone/>
            </a:pPr>
            <a:r>
              <a:rPr lang="en-US" sz="2800" b="1" dirty="0" smtClean="0">
                <a:solidFill>
                  <a:srgbClr val="C00000"/>
                </a:solidFill>
                <a:latin typeface="Power Geez Unicode1" pitchFamily="2" charset="0"/>
              </a:rPr>
              <a:t>3</a:t>
            </a:r>
            <a:r>
              <a:rPr lang="en-US" sz="3200" b="1" dirty="0" smtClean="0">
                <a:solidFill>
                  <a:srgbClr val="C00000"/>
                </a:solidFill>
                <a:latin typeface="Power Geez Unicode1" pitchFamily="2" charset="0"/>
              </a:rPr>
              <a:t>. </a:t>
            </a:r>
            <a:r>
              <a:rPr lang="am-ET" sz="3200" b="1" dirty="0" smtClean="0">
                <a:solidFill>
                  <a:srgbClr val="C00000"/>
                </a:solidFill>
              </a:rPr>
              <a:t>የአለም </a:t>
            </a:r>
            <a:r>
              <a:rPr lang="am-ET" sz="3200" b="1" dirty="0">
                <a:solidFill>
                  <a:srgbClr val="C00000"/>
                </a:solidFill>
              </a:rPr>
              <a:t>የስራ ድርጅት የአካል ጉዳተኞች የሙያ ስልጠና፥ ተሃድሶና የስራ </a:t>
            </a:r>
            <a:r>
              <a:rPr lang="am-ET" sz="3200" b="1" dirty="0" smtClean="0">
                <a:solidFill>
                  <a:srgbClr val="C00000"/>
                </a:solidFill>
              </a:rPr>
              <a:t>ስምሪት </a:t>
            </a:r>
            <a:r>
              <a:rPr lang="am-ET" sz="3200" b="1" dirty="0">
                <a:solidFill>
                  <a:srgbClr val="C00000"/>
                </a:solidFill>
              </a:rPr>
              <a:t>ስምምነት ቁጥር 159 (1983) </a:t>
            </a:r>
            <a:endParaRPr lang="en-US" sz="3200" b="1" dirty="0" smtClean="0">
              <a:solidFill>
                <a:srgbClr val="C00000"/>
              </a:solidFill>
            </a:endParaRPr>
          </a:p>
          <a:p>
            <a:pPr marL="0" indent="0">
              <a:buNone/>
            </a:pPr>
            <a:endParaRPr lang="en-US" b="1" dirty="0">
              <a:solidFill>
                <a:srgbClr val="C00000"/>
              </a:solidFill>
              <a:latin typeface="Power Geez Unicode1" pitchFamily="2" charset="0"/>
            </a:endParaRPr>
          </a:p>
          <a:p>
            <a:pPr marL="0" indent="0" algn="just">
              <a:buNone/>
            </a:pPr>
            <a:r>
              <a:rPr lang="am-ET" b="1" dirty="0">
                <a:solidFill>
                  <a:srgbClr val="002060"/>
                </a:solidFill>
                <a:latin typeface="Power Geez Unicode1" pitchFamily="2" charset="0"/>
              </a:rPr>
              <a:t>ይህ ስምምነት መንግስት የስራ ስምሪት፥ የቴክኒክና የሙያ ስልጠናዎች የተለያየ አካል ጉዳት ያለባቸውን ዜጎች ባገናዘበና ለእነርሱ ተደራሽነትን ባረጋገጠ መንገድ የማከናወን ግዴታ እንዳለበት ያስቀምጣል። </a:t>
            </a:r>
            <a:endParaRPr lang="en-US" b="1" dirty="0" smtClean="0">
              <a:solidFill>
                <a:srgbClr val="002060"/>
              </a:solidFill>
              <a:latin typeface="Power Geez Unicode1" pitchFamily="2" charset="0"/>
            </a:endParaRPr>
          </a:p>
          <a:p>
            <a:pPr marL="0" indent="0" algn="just">
              <a:buNone/>
            </a:pPr>
            <a:endParaRPr lang="en-US" b="1" dirty="0">
              <a:solidFill>
                <a:srgbClr val="002060"/>
              </a:solidFill>
              <a:latin typeface="Power Geez Unicode1" pitchFamily="2" charset="0"/>
            </a:endParaRPr>
          </a:p>
          <a:p>
            <a:pPr marL="0" indent="0" algn="just">
              <a:buNone/>
            </a:pPr>
            <a:r>
              <a:rPr lang="am-ET" b="1" dirty="0" smtClean="0">
                <a:solidFill>
                  <a:srgbClr val="002060"/>
                </a:solidFill>
                <a:latin typeface="Power Geez Unicode1" pitchFamily="2" charset="0"/>
              </a:rPr>
              <a:t>ኢትዮጵያም </a:t>
            </a:r>
            <a:r>
              <a:rPr lang="am-ET" b="1" dirty="0">
                <a:solidFill>
                  <a:srgbClr val="002060"/>
                </a:solidFill>
                <a:latin typeface="Power Geez Unicode1" pitchFamily="2" charset="0"/>
              </a:rPr>
              <a:t>እ.ኤ.አ. ከ </a:t>
            </a:r>
            <a:r>
              <a:rPr lang="am-ET" b="1" dirty="0" smtClean="0">
                <a:solidFill>
                  <a:srgbClr val="002060"/>
                </a:solidFill>
                <a:latin typeface="Power Geez Unicode1" pitchFamily="2" charset="0"/>
              </a:rPr>
              <a:t>1991</a:t>
            </a:r>
            <a:r>
              <a:rPr lang="en-US" b="1" dirty="0" smtClean="0">
                <a:solidFill>
                  <a:srgbClr val="002060"/>
                </a:solidFill>
                <a:latin typeface="Power Geez Unicode1" pitchFamily="2" charset="0"/>
              </a:rPr>
              <a:t> </a:t>
            </a:r>
            <a:r>
              <a:rPr lang="am-ET" b="1" dirty="0" smtClean="0">
                <a:solidFill>
                  <a:srgbClr val="002060"/>
                </a:solidFill>
                <a:latin typeface="Power Geez Unicode1" pitchFamily="2" charset="0"/>
              </a:rPr>
              <a:t>ጀምሮ </a:t>
            </a:r>
            <a:r>
              <a:rPr lang="am-ET" b="1" dirty="0">
                <a:solidFill>
                  <a:srgbClr val="002060"/>
                </a:solidFill>
                <a:latin typeface="Power Geez Unicode1" pitchFamily="2" charset="0"/>
              </a:rPr>
              <a:t>የዚህ ስምምነት አፅዳቂ ሃገር በመሆኗ ስምምነቱን ከአገሪቱ ህጎች መካከል አንዱ ነው። </a:t>
            </a:r>
            <a:r>
              <a:rPr lang="en-US" b="1" dirty="0" smtClean="0">
                <a:solidFill>
                  <a:srgbClr val="002060"/>
                </a:solidFill>
                <a:latin typeface="Power Geez Unicode1" pitchFamily="2" charset="0"/>
              </a:rPr>
              <a:t> </a:t>
            </a:r>
          </a:p>
        </p:txBody>
      </p:sp>
      <p:sp>
        <p:nvSpPr>
          <p:cNvPr id="4" name="Title 1"/>
          <p:cNvSpPr>
            <a:spLocks noGrp="1"/>
          </p:cNvSpPr>
          <p:nvPr>
            <p:ph type="title"/>
          </p:nvPr>
        </p:nvSpPr>
        <p:spPr>
          <a:xfrm>
            <a:off x="609600" y="320675"/>
            <a:ext cx="11460163" cy="1143000"/>
          </a:xfrm>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2629776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594176"/>
            <a:ext cx="11155680" cy="4846320"/>
          </a:xfrm>
        </p:spPr>
        <p:txBody>
          <a:bodyPr>
            <a:noAutofit/>
          </a:bodyPr>
          <a:lstStyle/>
          <a:p>
            <a:pPr marL="0" indent="0" algn="just">
              <a:buNone/>
            </a:pPr>
            <a:r>
              <a:rPr lang="en-US" sz="4800" b="1" dirty="0" smtClean="0">
                <a:solidFill>
                  <a:srgbClr val="C00000"/>
                </a:solidFill>
                <a:latin typeface="Power Geez Unicode1" pitchFamily="2" charset="0"/>
              </a:rPr>
              <a:t>4. </a:t>
            </a:r>
            <a:r>
              <a:rPr lang="en-US" sz="4800" b="1" dirty="0" err="1" smtClean="0">
                <a:solidFill>
                  <a:srgbClr val="C00000"/>
                </a:solidFill>
                <a:latin typeface="Power Geez Unicode1" pitchFamily="2" charset="0"/>
              </a:rPr>
              <a:t>ዓለም</a:t>
            </a:r>
            <a:r>
              <a:rPr lang="en-US" sz="4800" b="1" dirty="0" smtClean="0">
                <a:solidFill>
                  <a:srgbClr val="C00000"/>
                </a:solidFill>
                <a:latin typeface="Power Geez Unicode1" pitchFamily="2" charset="0"/>
              </a:rPr>
              <a:t> </a:t>
            </a:r>
            <a:r>
              <a:rPr lang="en-US" sz="4800" b="1" dirty="0" err="1" smtClean="0">
                <a:solidFill>
                  <a:srgbClr val="C00000"/>
                </a:solidFill>
                <a:latin typeface="Power Geez Unicode1" pitchFamily="2" charset="0"/>
              </a:rPr>
              <a:t>አቀፍ</a:t>
            </a:r>
            <a:r>
              <a:rPr lang="en-US" sz="4800" b="1" dirty="0" smtClean="0">
                <a:solidFill>
                  <a:srgbClr val="C00000"/>
                </a:solidFill>
                <a:latin typeface="Power Geez Unicode1" pitchFamily="2" charset="0"/>
              </a:rPr>
              <a:t> </a:t>
            </a:r>
            <a:r>
              <a:rPr lang="en-US" sz="4800" b="1" dirty="0" err="1" smtClean="0">
                <a:solidFill>
                  <a:srgbClr val="C00000"/>
                </a:solidFill>
                <a:latin typeface="Power Geez Unicode1" pitchFamily="2" charset="0"/>
              </a:rPr>
              <a:t>ሰብአዊ</a:t>
            </a:r>
            <a:r>
              <a:rPr lang="en-US" sz="4800" b="1" dirty="0" smtClean="0">
                <a:solidFill>
                  <a:srgbClr val="C00000"/>
                </a:solidFill>
                <a:latin typeface="Power Geez Unicode1" pitchFamily="2" charset="0"/>
              </a:rPr>
              <a:t> </a:t>
            </a:r>
            <a:r>
              <a:rPr lang="en-US" sz="4800" b="1" dirty="0" err="1" smtClean="0">
                <a:solidFill>
                  <a:srgbClr val="C00000"/>
                </a:solidFill>
                <a:latin typeface="Power Geez Unicode1" pitchFamily="2" charset="0"/>
              </a:rPr>
              <a:t>መብቶች</a:t>
            </a:r>
            <a:r>
              <a:rPr lang="en-US" sz="4800" b="1" dirty="0" smtClean="0">
                <a:solidFill>
                  <a:srgbClr val="C00000"/>
                </a:solidFill>
                <a:latin typeface="Power Geez Unicode1" pitchFamily="2" charset="0"/>
              </a:rPr>
              <a:t> (UDHR)</a:t>
            </a:r>
          </a:p>
          <a:p>
            <a:pPr marL="0" indent="0" algn="just">
              <a:buNone/>
            </a:pPr>
            <a:endParaRPr lang="en-US" sz="3600" b="1" dirty="0" smtClean="0">
              <a:solidFill>
                <a:srgbClr val="002060"/>
              </a:solidFill>
              <a:latin typeface="Power Geez Unicode1" pitchFamily="2" charset="0"/>
            </a:endParaRPr>
          </a:p>
          <a:p>
            <a:pPr marL="0" indent="0" algn="just">
              <a:buNone/>
            </a:pPr>
            <a:r>
              <a:rPr lang="am-ET" sz="2400" b="1" dirty="0" smtClean="0">
                <a:solidFill>
                  <a:srgbClr val="002060"/>
                </a:solidFill>
                <a:latin typeface="Power Geez Unicode1" pitchFamily="2" charset="0"/>
              </a:rPr>
              <a:t>30 </a:t>
            </a:r>
            <a:r>
              <a:rPr lang="am-ET" sz="2400" b="1" dirty="0">
                <a:solidFill>
                  <a:srgbClr val="002060"/>
                </a:solidFill>
                <a:latin typeface="Power Geez Unicode1" pitchFamily="2" charset="0"/>
              </a:rPr>
              <a:t>አንቀጾች ባሉት ዓለም አቀፍ የሰብአዊ መብቶች ድንጋጌ የተዘረዘሩት መሰረታዊ ሰብአዊ </a:t>
            </a:r>
            <a:r>
              <a:rPr lang="am-ET" sz="2400" b="1" dirty="0" smtClean="0">
                <a:solidFill>
                  <a:srgbClr val="002060"/>
                </a:solidFill>
                <a:latin typeface="Power Geez Unicode1" pitchFamily="2" charset="0"/>
              </a:rPr>
              <a:t>መብቶች</a:t>
            </a:r>
            <a:r>
              <a:rPr lang="en-US" sz="2400" b="1" dirty="0" smtClean="0">
                <a:solidFill>
                  <a:srgbClr val="002060"/>
                </a:solidFill>
                <a:latin typeface="Power Geez Unicode1" pitchFamily="2" charset="0"/>
              </a:rPr>
              <a:t>ን </a:t>
            </a:r>
            <a:r>
              <a:rPr lang="en-US" sz="2400" b="1" dirty="0" err="1" smtClean="0">
                <a:solidFill>
                  <a:srgbClr val="002060"/>
                </a:solidFill>
                <a:latin typeface="Power Geez Unicode1" pitchFamily="2" charset="0"/>
              </a:rPr>
              <a:t>ለአካል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ጉዳተኞችም</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ያላብሳል</a:t>
            </a:r>
            <a:r>
              <a:rPr lang="en-US" sz="2400" b="1" dirty="0" smtClean="0">
                <a:solidFill>
                  <a:srgbClr val="002060"/>
                </a:solidFill>
                <a:latin typeface="Power Geez Unicode1" pitchFamily="2" charset="0"/>
              </a:rPr>
              <a:t> </a:t>
            </a:r>
          </a:p>
          <a:p>
            <a:pPr marL="0" indent="0" algn="just">
              <a:buNone/>
            </a:pPr>
            <a:endParaRPr lang="en-US" sz="3200" b="1" dirty="0" smtClean="0">
              <a:solidFill>
                <a:srgbClr val="002060"/>
              </a:solidFill>
              <a:latin typeface="Power Geez Unicode1" pitchFamily="2" charset="0"/>
            </a:endParaRPr>
          </a:p>
          <a:p>
            <a:pPr marL="0" indent="0" algn="just">
              <a:buNone/>
            </a:pPr>
            <a:r>
              <a:rPr lang="en-US" sz="2400" b="1" dirty="0" smtClean="0">
                <a:solidFill>
                  <a:srgbClr val="002060"/>
                </a:solidFill>
                <a:latin typeface="Power Geez Unicode1" pitchFamily="2" charset="0"/>
              </a:rPr>
              <a:t>1. </a:t>
            </a:r>
            <a:r>
              <a:rPr lang="am-ET" sz="2400" b="1" dirty="0" smtClean="0">
                <a:solidFill>
                  <a:srgbClr val="002060"/>
                </a:solidFill>
                <a:latin typeface="Power Geez Unicode1" pitchFamily="2" charset="0"/>
              </a:rPr>
              <a:t>የሰው </a:t>
            </a:r>
            <a:r>
              <a:rPr lang="am-ET" sz="2400" b="1" dirty="0">
                <a:solidFill>
                  <a:srgbClr val="002060"/>
                </a:solidFill>
                <a:latin typeface="Power Geez Unicode1" pitchFamily="2" charset="0"/>
              </a:rPr>
              <a:t>ልጅ ሁሉ ነፃ እና እኩል ነው</a:t>
            </a:r>
          </a:p>
          <a:p>
            <a:pPr marL="0" indent="0" algn="just">
              <a:buNone/>
            </a:pPr>
            <a:r>
              <a:rPr lang="am-ET" sz="2400" b="1" dirty="0" smtClean="0">
                <a:solidFill>
                  <a:srgbClr val="002060"/>
                </a:solidFill>
                <a:latin typeface="Power Geez Unicode1" pitchFamily="2" charset="0"/>
              </a:rPr>
              <a:t>2</a:t>
            </a:r>
            <a:r>
              <a:rPr lang="am-ET" sz="2400" b="1" dirty="0">
                <a:solidFill>
                  <a:srgbClr val="002060"/>
                </a:solidFill>
                <a:latin typeface="Power Geez Unicode1" pitchFamily="2" charset="0"/>
              </a:rPr>
              <a:t>. አድልዎ </a:t>
            </a:r>
            <a:r>
              <a:rPr lang="am-ET" sz="2400" b="1" dirty="0" smtClean="0">
                <a:solidFill>
                  <a:srgbClr val="002060"/>
                </a:solidFill>
                <a:latin typeface="Power Geez Unicode1" pitchFamily="2" charset="0"/>
              </a:rPr>
              <a:t>አለማድረግ</a:t>
            </a:r>
            <a:endParaRPr lang="am-ET" sz="2400" b="1" dirty="0">
              <a:solidFill>
                <a:srgbClr val="002060"/>
              </a:solidFill>
              <a:latin typeface="Power Geez Unicode1" pitchFamily="2" charset="0"/>
            </a:endParaRPr>
          </a:p>
          <a:p>
            <a:pPr marL="0" indent="0" algn="just">
              <a:buNone/>
            </a:pPr>
            <a:r>
              <a:rPr lang="am-ET" sz="2400" b="1" dirty="0">
                <a:solidFill>
                  <a:srgbClr val="002060"/>
                </a:solidFill>
                <a:latin typeface="Power Geez Unicode1" pitchFamily="2" charset="0"/>
              </a:rPr>
              <a:t>3. የመኖር መብት</a:t>
            </a:r>
          </a:p>
          <a:p>
            <a:pPr marL="0" indent="0" algn="just">
              <a:buNone/>
            </a:pPr>
            <a:r>
              <a:rPr lang="am-ET" sz="2400" b="1" dirty="0" smtClean="0">
                <a:solidFill>
                  <a:srgbClr val="002060"/>
                </a:solidFill>
                <a:latin typeface="Power Geez Unicode1" pitchFamily="2" charset="0"/>
              </a:rPr>
              <a:t>4</a:t>
            </a:r>
            <a:r>
              <a:rPr lang="am-ET" sz="2400" b="1" dirty="0">
                <a:solidFill>
                  <a:srgbClr val="002060"/>
                </a:solidFill>
                <a:latin typeface="Power Geez Unicode1" pitchFamily="2" charset="0"/>
              </a:rPr>
              <a:t>. ባርነት ስለመከልከሉ</a:t>
            </a:r>
          </a:p>
          <a:p>
            <a:pPr marL="0" indent="0" algn="just">
              <a:buNone/>
            </a:pPr>
            <a:r>
              <a:rPr lang="am-ET" sz="2400" b="1" dirty="0" smtClean="0">
                <a:solidFill>
                  <a:srgbClr val="002060"/>
                </a:solidFill>
                <a:latin typeface="Power Geez Unicode1" pitchFamily="2" charset="0"/>
              </a:rPr>
              <a:t>5</a:t>
            </a:r>
            <a:r>
              <a:rPr lang="am-ET" sz="2400" b="1" dirty="0">
                <a:solidFill>
                  <a:srgbClr val="002060"/>
                </a:solidFill>
                <a:latin typeface="Power Geez Unicode1" pitchFamily="2" charset="0"/>
              </a:rPr>
              <a:t>. ማሰቃየት </a:t>
            </a:r>
            <a:r>
              <a:rPr lang="am-ET" sz="2400" b="1" dirty="0" smtClean="0">
                <a:solidFill>
                  <a:srgbClr val="002060"/>
                </a:solidFill>
                <a:latin typeface="Power Geez Unicode1" pitchFamily="2" charset="0"/>
              </a:rPr>
              <a:t>አይፈቀድም</a:t>
            </a:r>
            <a:endParaRPr lang="am-ET" sz="2400" b="1" dirty="0">
              <a:solidFill>
                <a:srgbClr val="002060"/>
              </a:solidFill>
              <a:latin typeface="Power Geez Unicode1" pitchFamily="2" charset="0"/>
            </a:endParaRPr>
          </a:p>
        </p:txBody>
      </p:sp>
      <p:sp>
        <p:nvSpPr>
          <p:cNvPr id="4" name="Title 1"/>
          <p:cNvSpPr>
            <a:spLocks noGrp="1"/>
          </p:cNvSpPr>
          <p:nvPr>
            <p:ph type="title"/>
          </p:nvPr>
        </p:nvSpPr>
        <p:spPr>
          <a:xfrm>
            <a:off x="609600" y="320040"/>
            <a:ext cx="11308080" cy="1143000"/>
          </a:xfrm>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1712837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155680" cy="4846320"/>
          </a:xfrm>
        </p:spPr>
        <p:txBody>
          <a:bodyPr>
            <a:normAutofit/>
          </a:bodyPr>
          <a:lstStyle/>
          <a:p>
            <a:pPr marL="0" lvl="0" indent="0" algn="just">
              <a:buClr>
                <a:srgbClr val="B13F9A"/>
              </a:buClr>
              <a:buNone/>
            </a:pPr>
            <a:r>
              <a:rPr lang="am-ET" sz="2400" b="1" dirty="0">
                <a:solidFill>
                  <a:srgbClr val="002060"/>
                </a:solidFill>
                <a:latin typeface="Power Geez Unicode1" pitchFamily="2" charset="0"/>
              </a:rPr>
              <a:t>6. በቦታ ያልተገደበ መብት</a:t>
            </a:r>
          </a:p>
          <a:p>
            <a:pPr marL="0" lvl="0" indent="0" algn="just">
              <a:buClr>
                <a:srgbClr val="B13F9A"/>
              </a:buClr>
              <a:buNone/>
            </a:pPr>
            <a:r>
              <a:rPr lang="am-ET" sz="2400" b="1" dirty="0">
                <a:solidFill>
                  <a:srgbClr val="002060"/>
                </a:solidFill>
                <a:latin typeface="Power Geez Unicode1" pitchFamily="2" charset="0"/>
              </a:rPr>
              <a:t>7. በሕግ ፊት ሁሉም ሰው እኩል ነው</a:t>
            </a:r>
          </a:p>
          <a:p>
            <a:pPr marL="0" indent="0" algn="just">
              <a:buNone/>
            </a:pPr>
            <a:r>
              <a:rPr lang="en-US" sz="2400" b="1" dirty="0" smtClean="0">
                <a:solidFill>
                  <a:srgbClr val="002060"/>
                </a:solidFill>
                <a:latin typeface="Power Geez Unicode1" pitchFamily="2" charset="0"/>
              </a:rPr>
              <a:t> </a:t>
            </a:r>
            <a:r>
              <a:rPr lang="am-ET" sz="2400" b="1" dirty="0">
                <a:solidFill>
                  <a:srgbClr val="002060"/>
                </a:solidFill>
              </a:rPr>
              <a:t>8. ሰብአዊ መብቶች የሕግ ጥበቃ አላቸው</a:t>
            </a:r>
          </a:p>
          <a:p>
            <a:pPr marL="0" indent="0" algn="just">
              <a:buNone/>
            </a:pPr>
            <a:r>
              <a:rPr lang="am-ET" sz="2400" b="1" dirty="0" smtClean="0">
                <a:solidFill>
                  <a:srgbClr val="002060"/>
                </a:solidFill>
              </a:rPr>
              <a:t>9</a:t>
            </a:r>
            <a:r>
              <a:rPr lang="am-ET" sz="2400" b="1" dirty="0">
                <a:solidFill>
                  <a:srgbClr val="002060"/>
                </a:solidFill>
              </a:rPr>
              <a:t>. ሕገ ወጥ እስር </a:t>
            </a:r>
            <a:r>
              <a:rPr lang="am-ET" sz="2400" b="1" dirty="0" smtClean="0">
                <a:solidFill>
                  <a:srgbClr val="002060"/>
                </a:solidFill>
              </a:rPr>
              <a:t>ስለመከልከሉ</a:t>
            </a:r>
            <a:endParaRPr lang="am-ET" sz="2400" b="1" dirty="0">
              <a:solidFill>
                <a:srgbClr val="002060"/>
              </a:solidFill>
            </a:endParaRPr>
          </a:p>
          <a:p>
            <a:pPr marL="0" indent="0" algn="just">
              <a:buNone/>
            </a:pPr>
            <a:r>
              <a:rPr lang="am-ET" sz="2400" b="1" dirty="0">
                <a:solidFill>
                  <a:srgbClr val="002060"/>
                </a:solidFill>
              </a:rPr>
              <a:t>10. ፍትሕ የማግኘት </a:t>
            </a:r>
            <a:r>
              <a:rPr lang="am-ET" sz="2400" b="1" dirty="0" smtClean="0">
                <a:solidFill>
                  <a:srgbClr val="002060"/>
                </a:solidFill>
              </a:rPr>
              <a:t>መብት</a:t>
            </a:r>
            <a:endParaRPr lang="am-ET" sz="2400" b="1" dirty="0">
              <a:solidFill>
                <a:srgbClr val="002060"/>
              </a:solidFill>
            </a:endParaRPr>
          </a:p>
          <a:p>
            <a:pPr marL="0" indent="0" algn="just">
              <a:buNone/>
            </a:pPr>
            <a:r>
              <a:rPr lang="am-ET" sz="2400" b="1" dirty="0">
                <a:solidFill>
                  <a:srgbClr val="002060"/>
                </a:solidFill>
              </a:rPr>
              <a:t>11. የተከሰሱ ሰዎች </a:t>
            </a:r>
            <a:r>
              <a:rPr lang="am-ET" sz="2400" b="1" dirty="0" smtClean="0">
                <a:solidFill>
                  <a:srgbClr val="002060"/>
                </a:solidFill>
              </a:rPr>
              <a:t>መብት</a:t>
            </a:r>
            <a:endParaRPr lang="am-ET" sz="2400" b="1" dirty="0">
              <a:solidFill>
                <a:srgbClr val="002060"/>
              </a:solidFill>
            </a:endParaRPr>
          </a:p>
          <a:p>
            <a:pPr marL="0" indent="0" algn="just">
              <a:buNone/>
            </a:pPr>
            <a:r>
              <a:rPr lang="am-ET" sz="2400" b="1" dirty="0">
                <a:solidFill>
                  <a:srgbClr val="002060"/>
                </a:solidFill>
              </a:rPr>
              <a:t>12. የግል ሕይወት የመጠበቅና </a:t>
            </a:r>
            <a:r>
              <a:rPr lang="am-ET" sz="2400" b="1" dirty="0" smtClean="0">
                <a:solidFill>
                  <a:srgbClr val="002060"/>
                </a:solidFill>
              </a:rPr>
              <a:t>የመከበር</a:t>
            </a:r>
            <a:r>
              <a:rPr lang="en-US" sz="2400" b="1" dirty="0" smtClean="0">
                <a:solidFill>
                  <a:srgbClr val="002060"/>
                </a:solidFill>
                <a:latin typeface="Power Geez Unicode1" pitchFamily="2" charset="0"/>
              </a:rPr>
              <a:t> </a:t>
            </a:r>
            <a:r>
              <a:rPr lang="am-ET" sz="2400" b="1" dirty="0" smtClean="0">
                <a:solidFill>
                  <a:srgbClr val="002060"/>
                </a:solidFill>
              </a:rPr>
              <a:t>መብት</a:t>
            </a:r>
            <a:endParaRPr lang="am-ET" sz="2400" b="1" dirty="0">
              <a:solidFill>
                <a:srgbClr val="002060"/>
              </a:solidFill>
            </a:endParaRPr>
          </a:p>
          <a:p>
            <a:pPr marL="0" indent="0" algn="just">
              <a:buNone/>
            </a:pPr>
            <a:r>
              <a:rPr lang="am-ET" sz="2400" b="1" dirty="0" smtClean="0">
                <a:solidFill>
                  <a:srgbClr val="002060"/>
                </a:solidFill>
              </a:rPr>
              <a:t>13</a:t>
            </a:r>
            <a:r>
              <a:rPr lang="am-ET" sz="2400" b="1" dirty="0">
                <a:solidFill>
                  <a:srgbClr val="002060"/>
                </a:solidFill>
              </a:rPr>
              <a:t>. የመዘዋወር ነፃነት</a:t>
            </a:r>
          </a:p>
          <a:p>
            <a:pPr marL="0" indent="0" algn="just">
              <a:buNone/>
            </a:pPr>
            <a:r>
              <a:rPr lang="am-ET" sz="2400" b="1" dirty="0" smtClean="0">
                <a:solidFill>
                  <a:srgbClr val="002060"/>
                </a:solidFill>
              </a:rPr>
              <a:t>14</a:t>
            </a:r>
            <a:r>
              <a:rPr lang="am-ET" sz="2400" b="1" dirty="0">
                <a:solidFill>
                  <a:srgbClr val="002060"/>
                </a:solidFill>
              </a:rPr>
              <a:t>. ጥገኝነት የመጠየቅ መብት</a:t>
            </a:r>
          </a:p>
          <a:p>
            <a:pPr marL="0" indent="0" algn="just">
              <a:buNone/>
            </a:pPr>
            <a:r>
              <a:rPr lang="am-ET" sz="2400" b="1" dirty="0" smtClean="0">
                <a:solidFill>
                  <a:srgbClr val="002060"/>
                </a:solidFill>
              </a:rPr>
              <a:t>15</a:t>
            </a:r>
            <a:r>
              <a:rPr lang="am-ET" sz="2400" b="1" dirty="0">
                <a:solidFill>
                  <a:srgbClr val="002060"/>
                </a:solidFill>
              </a:rPr>
              <a:t>. ዜግነት የማግኘት </a:t>
            </a:r>
            <a:r>
              <a:rPr lang="am-ET" sz="2400" b="1" dirty="0" smtClean="0">
                <a:solidFill>
                  <a:srgbClr val="002060"/>
                </a:solidFill>
              </a:rPr>
              <a:t>መብት</a:t>
            </a:r>
            <a:endParaRPr lang="am-ET" sz="2400" b="1" dirty="0">
              <a:solidFill>
                <a:srgbClr val="002060"/>
              </a:solidFill>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36545300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am-ET" sz="2400" b="1" dirty="0">
                <a:solidFill>
                  <a:srgbClr val="002060"/>
                </a:solidFill>
              </a:rPr>
              <a:t>16. የጋብቻ እና ቤተሰብ </a:t>
            </a:r>
            <a:r>
              <a:rPr lang="am-ET" sz="2400" b="1" dirty="0" smtClean="0">
                <a:solidFill>
                  <a:srgbClr val="002060"/>
                </a:solidFill>
              </a:rPr>
              <a:t>የመመስረት</a:t>
            </a:r>
            <a:r>
              <a:rPr lang="en-US" sz="2400" b="1" dirty="0" smtClean="0">
                <a:solidFill>
                  <a:srgbClr val="002060"/>
                </a:solidFill>
                <a:latin typeface="Power Geez Unicode1" pitchFamily="2" charset="0"/>
              </a:rPr>
              <a:t> </a:t>
            </a:r>
            <a:r>
              <a:rPr lang="am-ET" sz="2400" b="1" dirty="0" smtClean="0">
                <a:solidFill>
                  <a:srgbClr val="002060"/>
                </a:solidFill>
              </a:rPr>
              <a:t>መብት</a:t>
            </a:r>
            <a:endParaRPr lang="am-ET" sz="2400" b="1" dirty="0">
              <a:solidFill>
                <a:srgbClr val="002060"/>
              </a:solidFill>
            </a:endParaRPr>
          </a:p>
          <a:p>
            <a:pPr marL="0" indent="0">
              <a:buNone/>
            </a:pPr>
            <a:r>
              <a:rPr lang="am-ET" sz="2400" b="1" dirty="0" smtClean="0">
                <a:solidFill>
                  <a:srgbClr val="002060"/>
                </a:solidFill>
              </a:rPr>
              <a:t>17</a:t>
            </a:r>
            <a:r>
              <a:rPr lang="am-ET" sz="2400" b="1" dirty="0">
                <a:solidFill>
                  <a:srgbClr val="002060"/>
                </a:solidFill>
              </a:rPr>
              <a:t>. የንብረት መብት</a:t>
            </a:r>
          </a:p>
          <a:p>
            <a:pPr marL="0" indent="0">
              <a:buNone/>
            </a:pPr>
            <a:r>
              <a:rPr lang="am-ET" sz="2400" b="1" dirty="0" smtClean="0">
                <a:solidFill>
                  <a:srgbClr val="002060"/>
                </a:solidFill>
              </a:rPr>
              <a:t>18</a:t>
            </a:r>
            <a:r>
              <a:rPr lang="am-ET" sz="2400" b="1" dirty="0">
                <a:solidFill>
                  <a:srgbClr val="002060"/>
                </a:solidFill>
              </a:rPr>
              <a:t>. የሃሳብ ነፃነት</a:t>
            </a:r>
          </a:p>
          <a:p>
            <a:pPr marL="0" indent="0">
              <a:buNone/>
            </a:pPr>
            <a:r>
              <a:rPr lang="am-ET" sz="2400" b="1" dirty="0" smtClean="0">
                <a:solidFill>
                  <a:srgbClr val="002060"/>
                </a:solidFill>
              </a:rPr>
              <a:t>19</a:t>
            </a:r>
            <a:r>
              <a:rPr lang="am-ET" sz="2400" b="1" dirty="0">
                <a:solidFill>
                  <a:srgbClr val="002060"/>
                </a:solidFill>
              </a:rPr>
              <a:t>. ሃሳብን የመግለጽ ነፃነት</a:t>
            </a:r>
          </a:p>
          <a:p>
            <a:pPr marL="0" indent="0">
              <a:buNone/>
            </a:pPr>
            <a:r>
              <a:rPr lang="am-ET" sz="2400" b="1" dirty="0" smtClean="0">
                <a:solidFill>
                  <a:srgbClr val="002060"/>
                </a:solidFill>
              </a:rPr>
              <a:t>20</a:t>
            </a:r>
            <a:r>
              <a:rPr lang="am-ET" sz="2400" b="1" dirty="0">
                <a:solidFill>
                  <a:srgbClr val="002060"/>
                </a:solidFill>
              </a:rPr>
              <a:t>. የመሰብሰብ እና የመደራጀት መብት</a:t>
            </a:r>
          </a:p>
          <a:p>
            <a:pPr marL="0" indent="0">
              <a:buNone/>
            </a:pPr>
            <a:r>
              <a:rPr lang="am-ET" sz="2400" b="1" dirty="0" smtClean="0">
                <a:solidFill>
                  <a:srgbClr val="002060"/>
                </a:solidFill>
              </a:rPr>
              <a:t>21</a:t>
            </a:r>
            <a:r>
              <a:rPr lang="am-ET" sz="2400" b="1" dirty="0">
                <a:solidFill>
                  <a:srgbClr val="002060"/>
                </a:solidFill>
              </a:rPr>
              <a:t>. የዴሞክራሲ መብት</a:t>
            </a:r>
          </a:p>
          <a:p>
            <a:pPr marL="0" indent="0">
              <a:buNone/>
            </a:pPr>
            <a:r>
              <a:rPr lang="am-ET" sz="2400" b="1" dirty="0" smtClean="0">
                <a:solidFill>
                  <a:srgbClr val="002060"/>
                </a:solidFill>
              </a:rPr>
              <a:t>22</a:t>
            </a:r>
            <a:r>
              <a:rPr lang="am-ET" sz="2400" b="1" dirty="0">
                <a:solidFill>
                  <a:srgbClr val="002060"/>
                </a:solidFill>
              </a:rPr>
              <a:t>. የማኀበራዊ ዋስትና መብት</a:t>
            </a:r>
          </a:p>
          <a:p>
            <a:pPr marL="0" indent="0">
              <a:buNone/>
            </a:pPr>
            <a:r>
              <a:rPr lang="am-ET" sz="2400" b="1" dirty="0" smtClean="0">
                <a:solidFill>
                  <a:srgbClr val="002060"/>
                </a:solidFill>
              </a:rPr>
              <a:t>23</a:t>
            </a:r>
            <a:r>
              <a:rPr lang="am-ET" sz="2400" b="1" dirty="0">
                <a:solidFill>
                  <a:srgbClr val="002060"/>
                </a:solidFill>
              </a:rPr>
              <a:t>. የመስራት </a:t>
            </a:r>
            <a:r>
              <a:rPr lang="am-ET" sz="2400" b="1" dirty="0" smtClean="0">
                <a:solidFill>
                  <a:srgbClr val="002060"/>
                </a:solidFill>
              </a:rPr>
              <a:t>መብት</a:t>
            </a:r>
            <a:endParaRPr lang="am-ET" sz="2400" b="1" dirty="0">
              <a:solidFill>
                <a:srgbClr val="002060"/>
              </a:solidFill>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3583469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01400" cy="4846320"/>
          </a:xfrm>
        </p:spPr>
        <p:txBody>
          <a:bodyPr>
            <a:normAutofit/>
          </a:bodyPr>
          <a:lstStyle/>
          <a:p>
            <a:pPr marL="0" indent="0">
              <a:buNone/>
            </a:pPr>
            <a:r>
              <a:rPr lang="am-ET" b="1" dirty="0">
                <a:solidFill>
                  <a:srgbClr val="002060"/>
                </a:solidFill>
              </a:rPr>
              <a:t>24. የእረፍትና የመዝናኛ ጊዜ የማግኘት</a:t>
            </a:r>
          </a:p>
          <a:p>
            <a:pPr marL="0" indent="0">
              <a:buNone/>
            </a:pPr>
            <a:r>
              <a:rPr lang="am-ET" b="1" dirty="0" smtClean="0">
                <a:solidFill>
                  <a:srgbClr val="002060"/>
                </a:solidFill>
              </a:rPr>
              <a:t>25</a:t>
            </a:r>
            <a:r>
              <a:rPr lang="am-ET" b="1" dirty="0">
                <a:solidFill>
                  <a:srgbClr val="002060"/>
                </a:solidFill>
              </a:rPr>
              <a:t>. ምግብ እና መጠለያ የማግኘት መብት</a:t>
            </a:r>
          </a:p>
          <a:p>
            <a:pPr marL="0" indent="0">
              <a:buNone/>
            </a:pPr>
            <a:r>
              <a:rPr lang="am-ET" b="1" dirty="0" smtClean="0">
                <a:solidFill>
                  <a:srgbClr val="002060"/>
                </a:solidFill>
              </a:rPr>
              <a:t>26</a:t>
            </a:r>
            <a:r>
              <a:rPr lang="am-ET" b="1" dirty="0">
                <a:solidFill>
                  <a:srgbClr val="002060"/>
                </a:solidFill>
              </a:rPr>
              <a:t>. ትምህርት የማግኘት መብት</a:t>
            </a:r>
          </a:p>
          <a:p>
            <a:pPr marL="0" indent="0">
              <a:buNone/>
            </a:pPr>
            <a:r>
              <a:rPr lang="am-ET" b="1" dirty="0" smtClean="0">
                <a:solidFill>
                  <a:srgbClr val="002060"/>
                </a:solidFill>
              </a:rPr>
              <a:t>27</a:t>
            </a:r>
            <a:r>
              <a:rPr lang="am-ET" b="1" dirty="0">
                <a:solidFill>
                  <a:srgbClr val="002060"/>
                </a:solidFill>
              </a:rPr>
              <a:t>. የባሕል መብቶች</a:t>
            </a:r>
          </a:p>
          <a:p>
            <a:pPr marL="0" indent="0">
              <a:buNone/>
            </a:pPr>
            <a:r>
              <a:rPr lang="am-ET" b="1" dirty="0" smtClean="0">
                <a:solidFill>
                  <a:srgbClr val="002060"/>
                </a:solidFill>
              </a:rPr>
              <a:t>28</a:t>
            </a:r>
            <a:r>
              <a:rPr lang="am-ET" b="1" dirty="0">
                <a:solidFill>
                  <a:srgbClr val="002060"/>
                </a:solidFill>
              </a:rPr>
              <a:t>. ፍትሐዊ እና ነፃ ዓለም</a:t>
            </a:r>
          </a:p>
          <a:p>
            <a:pPr marL="0" indent="0">
              <a:buNone/>
            </a:pPr>
            <a:r>
              <a:rPr lang="am-ET" b="1" dirty="0" smtClean="0">
                <a:solidFill>
                  <a:srgbClr val="002060"/>
                </a:solidFill>
              </a:rPr>
              <a:t>29</a:t>
            </a:r>
            <a:r>
              <a:rPr lang="am-ET" b="1" dirty="0">
                <a:solidFill>
                  <a:srgbClr val="002060"/>
                </a:solidFill>
              </a:rPr>
              <a:t>. ኃላፊነትና ግዴታዎች</a:t>
            </a:r>
          </a:p>
          <a:p>
            <a:pPr marL="0" indent="0">
              <a:buNone/>
            </a:pPr>
            <a:r>
              <a:rPr lang="am-ET" b="1" dirty="0" smtClean="0">
                <a:solidFill>
                  <a:srgbClr val="002060"/>
                </a:solidFill>
              </a:rPr>
              <a:t>30</a:t>
            </a:r>
            <a:r>
              <a:rPr lang="am-ET" b="1" dirty="0">
                <a:solidFill>
                  <a:srgbClr val="002060"/>
                </a:solidFill>
              </a:rPr>
              <a:t>. ማንም ቢሆን ሰብአዊ </a:t>
            </a:r>
            <a:r>
              <a:rPr lang="am-ET" b="1" dirty="0" smtClean="0">
                <a:solidFill>
                  <a:srgbClr val="002060"/>
                </a:solidFill>
              </a:rPr>
              <a:t>መብቶችን</a:t>
            </a:r>
            <a:r>
              <a:rPr lang="en-US" b="1" dirty="0" smtClean="0">
                <a:solidFill>
                  <a:srgbClr val="002060"/>
                </a:solidFill>
                <a:latin typeface="Power Geez Unicode1" pitchFamily="2" charset="0"/>
              </a:rPr>
              <a:t> </a:t>
            </a:r>
            <a:r>
              <a:rPr lang="am-ET" b="1" dirty="0" smtClean="0">
                <a:solidFill>
                  <a:srgbClr val="002060"/>
                </a:solidFill>
              </a:rPr>
              <a:t>ለመጣስ </a:t>
            </a:r>
            <a:r>
              <a:rPr lang="am-ET" b="1" dirty="0">
                <a:solidFill>
                  <a:srgbClr val="002060"/>
                </a:solidFill>
              </a:rPr>
              <a:t>የሚያስችል </a:t>
            </a:r>
            <a:r>
              <a:rPr lang="am-ET" b="1" dirty="0" smtClean="0">
                <a:solidFill>
                  <a:srgbClr val="002060"/>
                </a:solidFill>
              </a:rPr>
              <a:t>መብት</a:t>
            </a:r>
            <a:r>
              <a:rPr lang="en-US" b="1" dirty="0" smtClean="0">
                <a:solidFill>
                  <a:srgbClr val="002060"/>
                </a:solidFill>
                <a:latin typeface="Power Geez Unicode1" pitchFamily="2" charset="0"/>
              </a:rPr>
              <a:t> </a:t>
            </a:r>
            <a:r>
              <a:rPr lang="am-ET" b="1" dirty="0" smtClean="0">
                <a:solidFill>
                  <a:srgbClr val="002060"/>
                </a:solidFill>
              </a:rPr>
              <a:t>የለውም</a:t>
            </a:r>
            <a:r>
              <a:rPr lang="am-ET" b="1" dirty="0">
                <a:solidFill>
                  <a:srgbClr val="002060"/>
                </a:solidFill>
              </a:rPr>
              <a:t>፡፡</a:t>
            </a:r>
            <a:endParaRPr lang="en-US" b="1" dirty="0">
              <a:solidFill>
                <a:srgbClr val="002060"/>
              </a:solidFill>
              <a:latin typeface="Power Geez Unicode1" pitchFamily="2" charset="0"/>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940294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01400" cy="4846320"/>
          </a:xfrm>
        </p:spPr>
        <p:txBody>
          <a:bodyPr/>
          <a:lstStyle/>
          <a:p>
            <a:pPr marL="0" lvl="0" indent="0">
              <a:spcBef>
                <a:spcPct val="20000"/>
              </a:spcBef>
              <a:buClrTx/>
              <a:buSzTx/>
              <a:buNone/>
            </a:pPr>
            <a:r>
              <a:rPr lang="en-GB" sz="4400" dirty="0" err="1">
                <a:solidFill>
                  <a:srgbClr val="C00000"/>
                </a:solidFill>
                <a:latin typeface="Power Geez Unicode1" pitchFamily="2" charset="0"/>
              </a:rPr>
              <a:t>አምሰቱ</a:t>
            </a:r>
            <a:r>
              <a:rPr lang="en-GB" sz="4400" dirty="0">
                <a:solidFill>
                  <a:srgbClr val="C00000"/>
                </a:solidFill>
                <a:latin typeface="Power Geez Unicode1" pitchFamily="2" charset="0"/>
              </a:rPr>
              <a:t> </a:t>
            </a:r>
            <a:r>
              <a:rPr lang="en-GB" sz="4400" dirty="0" err="1">
                <a:solidFill>
                  <a:srgbClr val="C00000"/>
                </a:solidFill>
                <a:latin typeface="Power Geez Unicode1" pitchFamily="2" charset="0"/>
              </a:rPr>
              <a:t>የሰብአዊ</a:t>
            </a:r>
            <a:r>
              <a:rPr lang="en-GB" sz="4400" dirty="0">
                <a:solidFill>
                  <a:srgbClr val="C00000"/>
                </a:solidFill>
                <a:latin typeface="Power Geez Unicode1" pitchFamily="2" charset="0"/>
              </a:rPr>
              <a:t> </a:t>
            </a:r>
            <a:r>
              <a:rPr lang="en-GB" sz="4400" dirty="0" err="1">
                <a:solidFill>
                  <a:srgbClr val="C00000"/>
                </a:solidFill>
                <a:latin typeface="Power Geez Unicode1" pitchFamily="2" charset="0"/>
              </a:rPr>
              <a:t>መብቶች</a:t>
            </a:r>
            <a:r>
              <a:rPr lang="en-GB" sz="4400" dirty="0">
                <a:solidFill>
                  <a:srgbClr val="C00000"/>
                </a:solidFill>
                <a:latin typeface="Power Geez Unicode1" pitchFamily="2" charset="0"/>
              </a:rPr>
              <a:t> </a:t>
            </a:r>
            <a:r>
              <a:rPr lang="en-GB" sz="4400" dirty="0" err="1">
                <a:solidFill>
                  <a:srgbClr val="C00000"/>
                </a:solidFill>
                <a:latin typeface="Power Geez Unicode1" pitchFamily="2" charset="0"/>
              </a:rPr>
              <a:t>ዓይነቶች</a:t>
            </a:r>
            <a:r>
              <a:rPr lang="en-GB" sz="4400" dirty="0">
                <a:solidFill>
                  <a:srgbClr val="C00000"/>
                </a:solidFill>
                <a:latin typeface="Power Geez Unicode1" pitchFamily="2" charset="0"/>
              </a:rPr>
              <a:t>/</a:t>
            </a:r>
            <a:r>
              <a:rPr lang="en-GB" sz="4400" dirty="0" err="1">
                <a:solidFill>
                  <a:srgbClr val="C00000"/>
                </a:solidFill>
                <a:latin typeface="Power Geez Unicode1" pitchFamily="2" charset="0"/>
              </a:rPr>
              <a:t>ዘርፎች</a:t>
            </a:r>
            <a:r>
              <a:rPr lang="en-GB" sz="4400" dirty="0">
                <a:solidFill>
                  <a:srgbClr val="C00000"/>
                </a:solidFill>
                <a:latin typeface="Power Geez Unicode1" pitchFamily="2" charset="0"/>
              </a:rPr>
              <a:t> </a:t>
            </a:r>
            <a:endParaRPr lang="en-GB" sz="4400" b="1" dirty="0" smtClean="0">
              <a:solidFill>
                <a:srgbClr val="C00000"/>
              </a:solidFill>
              <a:latin typeface="Power Geez Unicode1" pitchFamily="2" charset="0"/>
            </a:endParaRPr>
          </a:p>
          <a:p>
            <a:pPr marL="514350" lvl="0" indent="-514350">
              <a:spcBef>
                <a:spcPct val="20000"/>
              </a:spcBef>
              <a:buClrTx/>
              <a:buSzTx/>
              <a:buFont typeface="Arial" pitchFamily="34" charset="0"/>
              <a:buAutoNum type="arabicPeriod"/>
            </a:pPr>
            <a:r>
              <a:rPr lang="en-GB" sz="4400" b="1" dirty="0" err="1" smtClean="0">
                <a:solidFill>
                  <a:srgbClr val="002060"/>
                </a:solidFill>
                <a:latin typeface="Power Geez Unicode1" pitchFamily="2" charset="0"/>
              </a:rPr>
              <a:t>የሲቪል</a:t>
            </a:r>
            <a:r>
              <a:rPr lang="en-GB" sz="4400" b="1" dirty="0" smtClean="0">
                <a:solidFill>
                  <a:srgbClr val="002060"/>
                </a:solidFill>
                <a:latin typeface="Power Geez Unicode1" pitchFamily="2" charset="0"/>
              </a:rPr>
              <a:t> </a:t>
            </a:r>
            <a:r>
              <a:rPr lang="en-GB" sz="4400" b="1" dirty="0" err="1">
                <a:solidFill>
                  <a:srgbClr val="002060"/>
                </a:solidFill>
                <a:latin typeface="Power Geez Unicode1" pitchFamily="2" charset="0"/>
              </a:rPr>
              <a:t>መብቶች</a:t>
            </a:r>
            <a:endParaRPr lang="en-GB" sz="4400" b="1" dirty="0">
              <a:solidFill>
                <a:srgbClr val="002060"/>
              </a:solidFill>
              <a:latin typeface="Power Geez Unicode1" pitchFamily="2" charset="0"/>
            </a:endParaRPr>
          </a:p>
          <a:p>
            <a:pPr marL="514350" lvl="0" indent="-514350">
              <a:spcBef>
                <a:spcPct val="20000"/>
              </a:spcBef>
              <a:buClrTx/>
              <a:buSzTx/>
              <a:buFont typeface="Arial" pitchFamily="34" charset="0"/>
              <a:buAutoNum type="arabicPeriod"/>
            </a:pPr>
            <a:r>
              <a:rPr lang="en-GB" sz="4400" b="1" dirty="0" err="1">
                <a:solidFill>
                  <a:srgbClr val="002060"/>
                </a:solidFill>
                <a:latin typeface="Power Geez Unicode1" pitchFamily="2" charset="0"/>
              </a:rPr>
              <a:t>የፖለቲካ</a:t>
            </a:r>
            <a:r>
              <a:rPr lang="en-GB" sz="4400" b="1" dirty="0">
                <a:solidFill>
                  <a:srgbClr val="002060"/>
                </a:solidFill>
                <a:latin typeface="Power Geez Unicode1" pitchFamily="2" charset="0"/>
              </a:rPr>
              <a:t> </a:t>
            </a:r>
            <a:r>
              <a:rPr lang="en-GB" sz="4400" b="1" dirty="0" err="1">
                <a:solidFill>
                  <a:srgbClr val="002060"/>
                </a:solidFill>
                <a:latin typeface="Power Geez Unicode1" pitchFamily="2" charset="0"/>
              </a:rPr>
              <a:t>መብቶች</a:t>
            </a:r>
            <a:endParaRPr lang="en-GB" sz="4400" b="1" dirty="0">
              <a:solidFill>
                <a:srgbClr val="002060"/>
              </a:solidFill>
              <a:latin typeface="Power Geez Unicode1" pitchFamily="2" charset="0"/>
            </a:endParaRPr>
          </a:p>
          <a:p>
            <a:pPr marL="514350" lvl="0" indent="-514350">
              <a:spcBef>
                <a:spcPct val="20000"/>
              </a:spcBef>
              <a:buClrTx/>
              <a:buSzTx/>
              <a:buFont typeface="Arial" pitchFamily="34" charset="0"/>
              <a:buAutoNum type="arabicPeriod"/>
            </a:pPr>
            <a:r>
              <a:rPr lang="en-GB" sz="4400" b="1" dirty="0" err="1">
                <a:solidFill>
                  <a:srgbClr val="002060"/>
                </a:solidFill>
                <a:latin typeface="Power Geez Unicode1" pitchFamily="2" charset="0"/>
              </a:rPr>
              <a:t>የኢኮኖሚ</a:t>
            </a:r>
            <a:r>
              <a:rPr lang="en-GB" sz="4400" b="1" dirty="0">
                <a:solidFill>
                  <a:srgbClr val="002060"/>
                </a:solidFill>
                <a:latin typeface="Power Geez Unicode1" pitchFamily="2" charset="0"/>
              </a:rPr>
              <a:t> </a:t>
            </a:r>
            <a:r>
              <a:rPr lang="en-GB" sz="4400" b="1" dirty="0" err="1">
                <a:solidFill>
                  <a:srgbClr val="002060"/>
                </a:solidFill>
                <a:latin typeface="Power Geez Unicode1" pitchFamily="2" charset="0"/>
              </a:rPr>
              <a:t>መብቶች</a:t>
            </a:r>
            <a:endParaRPr lang="en-GB" sz="4400" b="1" dirty="0">
              <a:solidFill>
                <a:srgbClr val="002060"/>
              </a:solidFill>
              <a:latin typeface="Power Geez Unicode1" pitchFamily="2" charset="0"/>
            </a:endParaRPr>
          </a:p>
          <a:p>
            <a:pPr marL="514350" lvl="0" indent="-514350">
              <a:spcBef>
                <a:spcPct val="20000"/>
              </a:spcBef>
              <a:buClrTx/>
              <a:buSzTx/>
              <a:buFont typeface="Arial" pitchFamily="34" charset="0"/>
              <a:buAutoNum type="arabicPeriod"/>
            </a:pPr>
            <a:r>
              <a:rPr lang="en-GB" sz="4400" b="1" dirty="0" err="1">
                <a:solidFill>
                  <a:srgbClr val="002060"/>
                </a:solidFill>
                <a:latin typeface="Power Geez Unicode1" pitchFamily="2" charset="0"/>
              </a:rPr>
              <a:t>የማህበራዊ</a:t>
            </a:r>
            <a:r>
              <a:rPr lang="en-GB" sz="4400" b="1" dirty="0">
                <a:solidFill>
                  <a:srgbClr val="002060"/>
                </a:solidFill>
                <a:latin typeface="Power Geez Unicode1" pitchFamily="2" charset="0"/>
              </a:rPr>
              <a:t> </a:t>
            </a:r>
            <a:r>
              <a:rPr lang="en-GB" sz="4400" b="1" dirty="0" err="1">
                <a:solidFill>
                  <a:srgbClr val="002060"/>
                </a:solidFill>
                <a:latin typeface="Power Geez Unicode1" pitchFamily="2" charset="0"/>
              </a:rPr>
              <a:t>መብቶች</a:t>
            </a:r>
            <a:endParaRPr lang="en-GB" sz="4400" b="1" dirty="0">
              <a:solidFill>
                <a:srgbClr val="002060"/>
              </a:solidFill>
              <a:latin typeface="Power Geez Unicode1" pitchFamily="2" charset="0"/>
            </a:endParaRPr>
          </a:p>
          <a:p>
            <a:pPr marL="514350" lvl="0" indent="-514350">
              <a:spcBef>
                <a:spcPct val="20000"/>
              </a:spcBef>
              <a:buClrTx/>
              <a:buSzTx/>
              <a:buFont typeface="Arial" pitchFamily="34" charset="0"/>
              <a:buAutoNum type="arabicPeriod"/>
            </a:pPr>
            <a:r>
              <a:rPr lang="en-GB" sz="4400" b="1" dirty="0" err="1">
                <a:solidFill>
                  <a:srgbClr val="002060"/>
                </a:solidFill>
                <a:latin typeface="Power Geez Unicode1" pitchFamily="2" charset="0"/>
              </a:rPr>
              <a:t>የባህል</a:t>
            </a:r>
            <a:r>
              <a:rPr lang="en-GB" sz="4400" b="1" dirty="0">
                <a:solidFill>
                  <a:srgbClr val="002060"/>
                </a:solidFill>
                <a:latin typeface="Power Geez Unicode1" pitchFamily="2" charset="0"/>
              </a:rPr>
              <a:t> </a:t>
            </a:r>
            <a:r>
              <a:rPr lang="en-GB" sz="4400" b="1" dirty="0" err="1">
                <a:solidFill>
                  <a:srgbClr val="002060"/>
                </a:solidFill>
                <a:latin typeface="Power Geez Unicode1" pitchFamily="2" charset="0"/>
              </a:rPr>
              <a:t>መብቶች</a:t>
            </a:r>
            <a:endParaRPr lang="en-GB" sz="4400" b="1" dirty="0">
              <a:solidFill>
                <a:srgbClr val="002060"/>
              </a:solidFill>
              <a:latin typeface="Power Geez Unicode1" pitchFamily="2" charset="0"/>
            </a:endParaRPr>
          </a:p>
          <a:p>
            <a:pPr marL="0" indent="0">
              <a:buNone/>
            </a:pPr>
            <a:endParaRPr lang="en-US" dirty="0"/>
          </a:p>
        </p:txBody>
      </p:sp>
      <p:sp>
        <p:nvSpPr>
          <p:cNvPr id="4" name="Title 1"/>
          <p:cNvSpPr>
            <a:spLocks noGrp="1"/>
          </p:cNvSpPr>
          <p:nvPr>
            <p:ph type="title"/>
          </p:nvPr>
        </p:nvSpPr>
        <p:spPr>
          <a:xfrm>
            <a:off x="563563" y="198438"/>
            <a:ext cx="11476037" cy="1143000"/>
          </a:xfrm>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2671496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11262360" cy="5541336"/>
          </a:xfrm>
        </p:spPr>
        <p:txBody>
          <a:bodyPr>
            <a:normAutofit/>
          </a:bodyPr>
          <a:lstStyle/>
          <a:p>
            <a:pPr>
              <a:buFont typeface="Wingdings" pitchFamily="2" charset="2"/>
              <a:buChar char="q"/>
            </a:pPr>
            <a:r>
              <a:rPr lang="en-US" sz="4800" b="1" dirty="0" smtClean="0">
                <a:solidFill>
                  <a:srgbClr val="002060"/>
                </a:solidFill>
                <a:latin typeface="Power Geez Unicode1" pitchFamily="2" charset="0"/>
              </a:rPr>
              <a:t>ትውውቅ</a:t>
            </a:r>
          </a:p>
          <a:p>
            <a:pPr>
              <a:buFont typeface="Wingdings" pitchFamily="2" charset="2"/>
              <a:buChar char="q"/>
            </a:pPr>
            <a:r>
              <a:rPr lang="en-US" sz="4800" b="1" dirty="0" err="1" smtClean="0">
                <a:solidFill>
                  <a:srgbClr val="002060"/>
                </a:solidFill>
                <a:latin typeface="Power Geez Unicode1" pitchFamily="2" charset="0"/>
              </a:rPr>
              <a:t>ገዥ</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ደንቦች</a:t>
            </a:r>
            <a:endParaRPr lang="en-US" sz="4800" b="1" dirty="0" smtClean="0">
              <a:solidFill>
                <a:srgbClr val="002060"/>
              </a:solidFill>
              <a:latin typeface="Power Geez Unicode1" pitchFamily="2" charset="0"/>
            </a:endParaRPr>
          </a:p>
          <a:p>
            <a:pPr>
              <a:buFont typeface="Wingdings" pitchFamily="2" charset="2"/>
              <a:buChar char="q"/>
            </a:pPr>
            <a:r>
              <a:rPr lang="en-US" sz="4800" b="1" dirty="0" err="1" smtClean="0">
                <a:solidFill>
                  <a:srgbClr val="002060"/>
                </a:solidFill>
                <a:latin typeface="Power Geez Unicode1" pitchFamily="2" charset="0"/>
              </a:rPr>
              <a:t>መግቢያና</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መውጫ</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ሰዓት</a:t>
            </a:r>
            <a:r>
              <a:rPr lang="en-US" sz="4800" b="1" dirty="0" smtClean="0">
                <a:solidFill>
                  <a:srgbClr val="002060"/>
                </a:solidFill>
                <a:latin typeface="Power Geez Unicode1" pitchFamily="2" charset="0"/>
              </a:rPr>
              <a:t> </a:t>
            </a:r>
          </a:p>
          <a:p>
            <a:pPr>
              <a:buFont typeface="Wingdings" pitchFamily="2" charset="2"/>
              <a:buChar char="q"/>
            </a:pPr>
            <a:r>
              <a:rPr lang="en-US" sz="4800" b="1" dirty="0" err="1" smtClean="0">
                <a:solidFill>
                  <a:srgbClr val="002060"/>
                </a:solidFill>
                <a:latin typeface="Power Geez Unicode1" pitchFamily="2" charset="0"/>
              </a:rPr>
              <a:t>አነቃቂ</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ሰዓት</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ተቆጣጣሪና</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ዳኛ</a:t>
            </a:r>
            <a:r>
              <a:rPr lang="en-US" sz="4800" b="1" dirty="0" smtClean="0">
                <a:solidFill>
                  <a:srgbClr val="002060"/>
                </a:solidFill>
                <a:latin typeface="Power Geez Unicode1" pitchFamily="2" charset="0"/>
              </a:rPr>
              <a:t> </a:t>
            </a:r>
          </a:p>
          <a:p>
            <a:pPr>
              <a:buFont typeface="Wingdings" pitchFamily="2" charset="2"/>
              <a:buChar char="q"/>
            </a:pPr>
            <a:r>
              <a:rPr lang="en-US" sz="4800" b="1" dirty="0" err="1" smtClean="0">
                <a:solidFill>
                  <a:srgbClr val="002060"/>
                </a:solidFill>
                <a:latin typeface="Power Geez Unicode1" pitchFamily="2" charset="0"/>
              </a:rPr>
              <a:t>ተሳታፊዎች</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ከስልጠናው</a:t>
            </a:r>
            <a:r>
              <a:rPr lang="en-US" sz="4800" b="1" dirty="0" smtClean="0">
                <a:solidFill>
                  <a:srgbClr val="002060"/>
                </a:solidFill>
                <a:latin typeface="Power Geez Unicode1" pitchFamily="2" charset="0"/>
              </a:rPr>
              <a:t> </a:t>
            </a:r>
            <a:r>
              <a:rPr lang="en-US" sz="4800" b="1" dirty="0" err="1" smtClean="0">
                <a:solidFill>
                  <a:srgbClr val="002060"/>
                </a:solidFill>
                <a:latin typeface="Power Geez Unicode1" pitchFamily="2" charset="0"/>
              </a:rPr>
              <a:t>የሚጠብቁት</a:t>
            </a:r>
            <a:r>
              <a:rPr lang="en-US" sz="4800" b="1" dirty="0" smtClean="0">
                <a:solidFill>
                  <a:srgbClr val="002060"/>
                </a:solidFill>
                <a:latin typeface="Power Geez Unicode1" pitchFamily="2" charset="0"/>
              </a:rPr>
              <a:t> </a:t>
            </a:r>
          </a:p>
          <a:p>
            <a:pPr marL="0" indent="0">
              <a:buNone/>
            </a:pPr>
            <a:endParaRPr lang="en-US" sz="4800" b="1" dirty="0">
              <a:solidFill>
                <a:srgbClr val="002060"/>
              </a:solidFill>
              <a:latin typeface="Power Geez Unicode1" pitchFamily="2" charset="0"/>
            </a:endParaRPr>
          </a:p>
        </p:txBody>
      </p:sp>
    </p:spTree>
    <p:extLst>
      <p:ext uri="{BB962C8B-B14F-4D97-AF65-F5344CB8AC3E}">
        <p14:creationId xmlns:p14="http://schemas.microsoft.com/office/powerpoint/2010/main" val="4148757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099" y="2952750"/>
            <a:ext cx="11308080" cy="431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628650" y="196850"/>
            <a:ext cx="11079163" cy="1143000"/>
          </a:xfrm>
        </p:spPr>
        <p:txBody>
          <a:bodyPr>
            <a:normAutofit/>
          </a:bodyPr>
          <a:lstStyle/>
          <a:p>
            <a:pPr algn="ctr"/>
            <a:r>
              <a:rPr lang="en-US" sz="7200" dirty="0" err="1" smtClean="0">
                <a:solidFill>
                  <a:srgbClr val="FF0000"/>
                </a:solidFill>
                <a:latin typeface="Power Geez Unicode1" pitchFamily="2" charset="0"/>
              </a:rPr>
              <a:t>የቀጠለ</a:t>
            </a:r>
            <a:r>
              <a:rPr lang="en-US" sz="6000" dirty="0" smtClean="0">
                <a:solidFill>
                  <a:srgbClr val="FF0000"/>
                </a:solidFill>
                <a:latin typeface="Power Geez Unicode1" pitchFamily="2" charset="0"/>
              </a:rPr>
              <a:t>   </a:t>
            </a:r>
            <a:endParaRPr lang="en-US" sz="6000" dirty="0">
              <a:solidFill>
                <a:srgbClr val="FF0000"/>
              </a:solidFill>
              <a:latin typeface="Power Geez Unicode1" pitchFamily="2" charset="0"/>
            </a:endParaRPr>
          </a:p>
        </p:txBody>
      </p:sp>
      <p:sp>
        <p:nvSpPr>
          <p:cNvPr id="5" name="Title 1"/>
          <p:cNvSpPr txBox="1">
            <a:spLocks/>
          </p:cNvSpPr>
          <p:nvPr/>
        </p:nvSpPr>
        <p:spPr>
          <a:xfrm>
            <a:off x="419099" y="1403350"/>
            <a:ext cx="11079163" cy="825500"/>
          </a:xfrm>
          <a:prstGeom prst="rect">
            <a:avLst/>
          </a:prstGeom>
        </p:spPr>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5400" dirty="0" smtClean="0">
                <a:solidFill>
                  <a:srgbClr val="FF0000"/>
                </a:solidFill>
                <a:latin typeface="Power Geez Unicode1" pitchFamily="2" charset="0"/>
              </a:rPr>
              <a:t>5. </a:t>
            </a:r>
            <a:r>
              <a:rPr lang="en-US" sz="5400" dirty="0" err="1" smtClean="0">
                <a:solidFill>
                  <a:srgbClr val="FF0000"/>
                </a:solidFill>
                <a:latin typeface="Power Geez Unicode1" pitchFamily="2" charset="0"/>
              </a:rPr>
              <a:t>ሌሎችም</a:t>
            </a:r>
            <a:r>
              <a:rPr lang="en-US" sz="5400" dirty="0" smtClean="0">
                <a:solidFill>
                  <a:srgbClr val="FF0000"/>
                </a:solidFill>
                <a:latin typeface="Power Geez Unicode1" pitchFamily="2" charset="0"/>
              </a:rPr>
              <a:t> </a:t>
            </a:r>
            <a:r>
              <a:rPr lang="en-US" sz="5400" dirty="0" err="1" smtClean="0">
                <a:solidFill>
                  <a:srgbClr val="FF0000"/>
                </a:solidFill>
                <a:latin typeface="Power Geez Unicode1" pitchFamily="2" charset="0"/>
              </a:rPr>
              <a:t>ስምምነቶች</a:t>
            </a:r>
            <a:r>
              <a:rPr lang="en-US" sz="5400" dirty="0" smtClean="0">
                <a:solidFill>
                  <a:srgbClr val="FF0000"/>
                </a:solidFill>
                <a:latin typeface="Power Geez Unicode1" pitchFamily="2" charset="0"/>
              </a:rPr>
              <a:t>   </a:t>
            </a:r>
            <a:endParaRPr lang="en-US" sz="5400" dirty="0">
              <a:solidFill>
                <a:srgbClr val="FF0000"/>
              </a:solidFill>
              <a:latin typeface="Power Geez Unicode1" pitchFamily="2" charset="0"/>
            </a:endParaRPr>
          </a:p>
        </p:txBody>
      </p:sp>
    </p:spTree>
    <p:extLst>
      <p:ext uri="{BB962C8B-B14F-4D97-AF65-F5344CB8AC3E}">
        <p14:creationId xmlns:p14="http://schemas.microsoft.com/office/powerpoint/2010/main" val="2844405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372850" cy="1143000"/>
          </a:xfrm>
        </p:spPr>
        <p:txBody>
          <a:bodyPr>
            <a:noAutofit/>
          </a:bodyPr>
          <a:lstStyle/>
          <a:p>
            <a:pPr algn="ctr"/>
            <a:r>
              <a:rPr lang="en-US" sz="8000" dirty="0" err="1" smtClean="0">
                <a:solidFill>
                  <a:srgbClr val="002060"/>
                </a:solidFill>
                <a:latin typeface="Power Geez Unicode1" pitchFamily="2" charset="0"/>
              </a:rPr>
              <a:t>የቀጠለ</a:t>
            </a:r>
            <a:r>
              <a:rPr lang="en-US" sz="8000" dirty="0" smtClean="0">
                <a:solidFill>
                  <a:srgbClr val="002060"/>
                </a:solidFill>
                <a:latin typeface="Power Geez Unicode1" pitchFamily="2" charset="0"/>
              </a:rPr>
              <a:t> </a:t>
            </a:r>
            <a:endParaRPr lang="en-US" sz="8000" dirty="0">
              <a:solidFill>
                <a:srgbClr val="002060"/>
              </a:solidFill>
              <a:latin typeface="Power Geez Unicode1" pitchFamily="2" charset="0"/>
            </a:endParaRPr>
          </a:p>
        </p:txBody>
      </p:sp>
      <p:sp>
        <p:nvSpPr>
          <p:cNvPr id="3" name="Content Placeholder 2"/>
          <p:cNvSpPr>
            <a:spLocks noGrp="1"/>
          </p:cNvSpPr>
          <p:nvPr>
            <p:ph idx="1"/>
          </p:nvPr>
        </p:nvSpPr>
        <p:spPr>
          <a:xfrm>
            <a:off x="609600" y="1609416"/>
            <a:ext cx="11315700" cy="4846320"/>
          </a:xfrm>
          <a:ln>
            <a:solidFill>
              <a:schemeClr val="tx1"/>
            </a:solidFill>
          </a:ln>
        </p:spPr>
        <p:txBody>
          <a:bodyPr>
            <a:normAutofit fontScale="55000" lnSpcReduction="20000"/>
          </a:bodyPr>
          <a:lstStyle/>
          <a:p>
            <a:pPr lvl="0">
              <a:buFont typeface="Wingdings" pitchFamily="2" charset="2"/>
              <a:buChar char="Ø"/>
            </a:pPr>
            <a:endParaRPr lang="en-US" sz="4000" b="1" dirty="0" smtClean="0">
              <a:latin typeface="Power Geez Unicode1" pitchFamily="2" charset="0"/>
            </a:endParaRPr>
          </a:p>
          <a:p>
            <a:pPr marL="0" lvl="0" indent="0">
              <a:buNone/>
            </a:pPr>
            <a:r>
              <a:rPr lang="en-US" sz="7700" b="1" dirty="0">
                <a:solidFill>
                  <a:srgbClr val="002060"/>
                </a:solidFill>
                <a:latin typeface="Power Geez Unicode1" pitchFamily="2" charset="0"/>
              </a:rPr>
              <a:t>6. </a:t>
            </a:r>
            <a:r>
              <a:rPr lang="en-US" sz="8400" b="1" dirty="0" err="1" smtClean="0">
                <a:solidFill>
                  <a:srgbClr val="002060"/>
                </a:solidFill>
                <a:latin typeface="Power Geez Unicode1" pitchFamily="2" charset="0"/>
              </a:rPr>
              <a:t>ቃል-ኪዳኖች</a:t>
            </a:r>
            <a:r>
              <a:rPr lang="en-US" sz="6700" b="1" dirty="0" smtClean="0">
                <a:solidFill>
                  <a:srgbClr val="002060"/>
                </a:solidFill>
                <a:latin typeface="Power Geez Unicode1" pitchFamily="2" charset="0"/>
              </a:rPr>
              <a:t> </a:t>
            </a:r>
          </a:p>
          <a:p>
            <a:pPr marL="0" lvl="0" indent="0">
              <a:buNone/>
            </a:pPr>
            <a:endParaRPr lang="en-US" sz="4200" b="1" dirty="0" smtClean="0">
              <a:solidFill>
                <a:srgbClr val="002060"/>
              </a:solidFill>
              <a:latin typeface="Power Geez Unicode1" pitchFamily="2" charset="0"/>
            </a:endParaRPr>
          </a:p>
          <a:p>
            <a:pPr lvl="0">
              <a:buFont typeface="Wingdings" pitchFamily="2" charset="2"/>
              <a:buChar char="Ø"/>
            </a:pPr>
            <a:r>
              <a:rPr lang="en-US" sz="4200" b="1" dirty="0" smtClean="0">
                <a:solidFill>
                  <a:srgbClr val="002060"/>
                </a:solidFill>
                <a:latin typeface="Power Geez Unicode1" pitchFamily="2" charset="0"/>
              </a:rPr>
              <a:t>አለም </a:t>
            </a:r>
            <a:r>
              <a:rPr lang="en-US" sz="4200" b="1" dirty="0" err="1">
                <a:solidFill>
                  <a:srgbClr val="002060"/>
                </a:solidFill>
                <a:latin typeface="Power Geez Unicode1" pitchFamily="2" charset="0"/>
              </a:rPr>
              <a:t>አቀፍ</a:t>
            </a:r>
            <a:r>
              <a:rPr lang="en-US" sz="4200" b="1" dirty="0">
                <a:solidFill>
                  <a:srgbClr val="002060"/>
                </a:solidFill>
                <a:latin typeface="Power Geez Unicode1" pitchFamily="2" charset="0"/>
              </a:rPr>
              <a:t> </a:t>
            </a:r>
            <a:r>
              <a:rPr lang="en-US" sz="4200" b="1" dirty="0" err="1">
                <a:solidFill>
                  <a:srgbClr val="002060"/>
                </a:solidFill>
                <a:latin typeface="Power Geez Unicode1" pitchFamily="2" charset="0"/>
              </a:rPr>
              <a:t>የሲቪልና</a:t>
            </a:r>
            <a:r>
              <a:rPr lang="en-US" sz="4200" b="1" dirty="0">
                <a:solidFill>
                  <a:srgbClr val="002060"/>
                </a:solidFill>
                <a:latin typeface="Power Geez Unicode1" pitchFamily="2" charset="0"/>
              </a:rPr>
              <a:t> </a:t>
            </a:r>
            <a:r>
              <a:rPr lang="en-US" sz="4200" b="1" dirty="0" err="1">
                <a:solidFill>
                  <a:srgbClr val="002060"/>
                </a:solidFill>
                <a:latin typeface="Power Geez Unicode1" pitchFamily="2" charset="0"/>
              </a:rPr>
              <a:t>የፖለቲካ</a:t>
            </a:r>
            <a:r>
              <a:rPr lang="en-US" sz="4200" b="1" dirty="0">
                <a:solidFill>
                  <a:srgbClr val="002060"/>
                </a:solidFill>
                <a:latin typeface="Power Geez Unicode1" pitchFamily="2" charset="0"/>
              </a:rPr>
              <a:t> </a:t>
            </a:r>
            <a:r>
              <a:rPr lang="en-US" sz="4200" b="1" dirty="0" err="1">
                <a:solidFill>
                  <a:srgbClr val="002060"/>
                </a:solidFill>
                <a:latin typeface="Power Geez Unicode1" pitchFamily="2" charset="0"/>
              </a:rPr>
              <a:t>መብቶች</a:t>
            </a:r>
            <a:r>
              <a:rPr lang="en-US" sz="4200" b="1" dirty="0">
                <a:solidFill>
                  <a:srgbClr val="002060"/>
                </a:solidFill>
                <a:latin typeface="Power Geez Unicode1" pitchFamily="2" charset="0"/>
              </a:rPr>
              <a:t> </a:t>
            </a:r>
            <a:r>
              <a:rPr lang="en-US" sz="4200" b="1" dirty="0" err="1">
                <a:solidFill>
                  <a:srgbClr val="002060"/>
                </a:solidFill>
                <a:latin typeface="Power Geez Unicode1" pitchFamily="2" charset="0"/>
              </a:rPr>
              <a:t>የቃል</a:t>
            </a:r>
            <a:r>
              <a:rPr lang="en-US" sz="4200" b="1" dirty="0">
                <a:solidFill>
                  <a:srgbClr val="002060"/>
                </a:solidFill>
                <a:latin typeface="Power Geez Unicode1" pitchFamily="2" charset="0"/>
              </a:rPr>
              <a:t> </a:t>
            </a:r>
            <a:r>
              <a:rPr lang="en-US" sz="4200" b="1" dirty="0" err="1" smtClean="0">
                <a:solidFill>
                  <a:srgbClr val="002060"/>
                </a:solidFill>
                <a:latin typeface="Power Geez Unicode1" pitchFamily="2" charset="0"/>
              </a:rPr>
              <a:t>ኪዳን</a:t>
            </a:r>
            <a:endParaRPr lang="en-US" sz="4200" b="1" dirty="0" smtClean="0">
              <a:solidFill>
                <a:srgbClr val="002060"/>
              </a:solidFill>
              <a:latin typeface="Power Geez Unicode1" pitchFamily="2" charset="0"/>
            </a:endParaRPr>
          </a:p>
          <a:p>
            <a:pPr marL="0" lvl="0" indent="0">
              <a:buNone/>
            </a:pPr>
            <a:endParaRPr lang="en-GB" sz="2900" b="1" dirty="0">
              <a:solidFill>
                <a:srgbClr val="002060"/>
              </a:solidFill>
              <a:latin typeface="Power Geez Unicode1" pitchFamily="2" charset="0"/>
            </a:endParaRPr>
          </a:p>
          <a:p>
            <a:pPr marL="0" lvl="0" indent="0">
              <a:buNone/>
            </a:pPr>
            <a:r>
              <a:rPr lang="am-ET" sz="2900" b="1" dirty="0">
                <a:solidFill>
                  <a:srgbClr val="002060"/>
                </a:solidFill>
              </a:rPr>
              <a:t>የግለሰቦች ነጻነት፣ የአካል ደህንነት እና የፖለቲካ ተሳትፎን </a:t>
            </a:r>
            <a:r>
              <a:rPr lang="en-GB" sz="2900" b="1" dirty="0" err="1">
                <a:solidFill>
                  <a:srgbClr val="002060"/>
                </a:solidFill>
                <a:latin typeface="Power Geez Unicode1" pitchFamily="2" charset="0"/>
              </a:rPr>
              <a:t>የሚመለከት</a:t>
            </a:r>
            <a:r>
              <a:rPr lang="en-GB" sz="2900" b="1" dirty="0">
                <a:solidFill>
                  <a:srgbClr val="002060"/>
                </a:solidFill>
                <a:latin typeface="Power Geez Unicode1" pitchFamily="2" charset="0"/>
              </a:rPr>
              <a:t> </a:t>
            </a:r>
            <a:r>
              <a:rPr lang="en-GB" sz="2900" b="1" dirty="0" err="1" smtClean="0">
                <a:solidFill>
                  <a:srgbClr val="002060"/>
                </a:solidFill>
                <a:latin typeface="Power Geez Unicode1" pitchFamily="2" charset="0"/>
              </a:rPr>
              <a:t>ነው</a:t>
            </a:r>
            <a:endParaRPr lang="en-GB" sz="2900" b="1" dirty="0" smtClean="0">
              <a:solidFill>
                <a:srgbClr val="002060"/>
              </a:solidFill>
              <a:latin typeface="Power Geez Unicode1" pitchFamily="2" charset="0"/>
            </a:endParaRPr>
          </a:p>
          <a:p>
            <a:pPr marL="0" lvl="0" indent="0">
              <a:buNone/>
            </a:pPr>
            <a:endParaRPr lang="en-GB" sz="2900" b="1" dirty="0">
              <a:solidFill>
                <a:srgbClr val="002060"/>
              </a:solidFill>
              <a:latin typeface="Power Geez Unicode1" pitchFamily="2" charset="0"/>
            </a:endParaRPr>
          </a:p>
          <a:p>
            <a:pPr marL="0" lvl="0" indent="0">
              <a:buNone/>
            </a:pPr>
            <a:r>
              <a:rPr lang="am-ET" sz="2900" b="1" dirty="0">
                <a:solidFill>
                  <a:srgbClr val="002060"/>
                </a:solidFill>
              </a:rPr>
              <a:t>በሕይወት የመኖር መብት፣ ሃሳብን በነጻነት የመግለጽ መብት፣ የመምረጥ እና የመመረጥ </a:t>
            </a:r>
            <a:r>
              <a:rPr lang="am-ET" sz="2900" b="1" dirty="0" smtClean="0">
                <a:solidFill>
                  <a:srgbClr val="002060"/>
                </a:solidFill>
              </a:rPr>
              <a:t>መብት</a:t>
            </a:r>
            <a:endParaRPr lang="en-US" sz="2900" b="1" dirty="0" smtClean="0">
              <a:solidFill>
                <a:srgbClr val="002060"/>
              </a:solidFill>
              <a:latin typeface="Power Geez Unicode1" pitchFamily="2" charset="0"/>
            </a:endParaRPr>
          </a:p>
          <a:p>
            <a:pPr lvl="0"/>
            <a:endParaRPr lang="en-US" sz="2900" dirty="0">
              <a:solidFill>
                <a:srgbClr val="002060"/>
              </a:solidFill>
              <a:latin typeface="Power Geez Unicode1" pitchFamily="2" charset="0"/>
            </a:endParaRPr>
          </a:p>
          <a:p>
            <a:pPr lvl="0" algn="just">
              <a:buFont typeface="Wingdings" pitchFamily="2" charset="2"/>
              <a:buChar char="Ø"/>
            </a:pPr>
            <a:r>
              <a:rPr lang="en-US" sz="4200" b="1" dirty="0">
                <a:solidFill>
                  <a:srgbClr val="002060"/>
                </a:solidFill>
                <a:latin typeface="Power Geez Unicode1" pitchFamily="2" charset="0"/>
              </a:rPr>
              <a:t>አለም </a:t>
            </a:r>
            <a:r>
              <a:rPr lang="en-US" sz="4200" b="1" dirty="0" err="1">
                <a:solidFill>
                  <a:srgbClr val="002060"/>
                </a:solidFill>
                <a:latin typeface="Power Geez Unicode1" pitchFamily="2" charset="0"/>
              </a:rPr>
              <a:t>አቀፍ</a:t>
            </a:r>
            <a:r>
              <a:rPr lang="en-US" sz="4200" b="1" dirty="0">
                <a:solidFill>
                  <a:srgbClr val="002060"/>
                </a:solidFill>
                <a:latin typeface="Power Geez Unicode1" pitchFamily="2" charset="0"/>
              </a:rPr>
              <a:t> </a:t>
            </a:r>
            <a:r>
              <a:rPr lang="en-US" sz="4200" b="1" dirty="0" err="1">
                <a:solidFill>
                  <a:srgbClr val="002060"/>
                </a:solidFill>
                <a:latin typeface="Power Geez Unicode1" pitchFamily="2" charset="0"/>
              </a:rPr>
              <a:t>የኢኮኖሚ</a:t>
            </a:r>
            <a:r>
              <a:rPr lang="en-US" sz="4200" b="1" dirty="0">
                <a:solidFill>
                  <a:srgbClr val="002060"/>
                </a:solidFill>
                <a:latin typeface="Power Geez Unicode1" pitchFamily="2" charset="0"/>
              </a:rPr>
              <a:t>፣ </a:t>
            </a:r>
            <a:r>
              <a:rPr lang="en-US" sz="4200" b="1" dirty="0" err="1">
                <a:solidFill>
                  <a:srgbClr val="002060"/>
                </a:solidFill>
                <a:latin typeface="Power Geez Unicode1" pitchFamily="2" charset="0"/>
              </a:rPr>
              <a:t>ማህበራዊና</a:t>
            </a:r>
            <a:r>
              <a:rPr lang="en-US" sz="4200" b="1" dirty="0">
                <a:solidFill>
                  <a:srgbClr val="002060"/>
                </a:solidFill>
                <a:latin typeface="Power Geez Unicode1" pitchFamily="2" charset="0"/>
              </a:rPr>
              <a:t> </a:t>
            </a:r>
            <a:r>
              <a:rPr lang="en-US" sz="4200" b="1" dirty="0" err="1">
                <a:solidFill>
                  <a:srgbClr val="002060"/>
                </a:solidFill>
                <a:latin typeface="Power Geez Unicode1" pitchFamily="2" charset="0"/>
              </a:rPr>
              <a:t>ባሕላዊ</a:t>
            </a:r>
            <a:r>
              <a:rPr lang="en-US" sz="4200" b="1" dirty="0">
                <a:solidFill>
                  <a:srgbClr val="002060"/>
                </a:solidFill>
                <a:latin typeface="Power Geez Unicode1" pitchFamily="2" charset="0"/>
              </a:rPr>
              <a:t> </a:t>
            </a:r>
            <a:r>
              <a:rPr lang="en-US" sz="4200" b="1" dirty="0" err="1">
                <a:solidFill>
                  <a:srgbClr val="002060"/>
                </a:solidFill>
                <a:latin typeface="Power Geez Unicode1" pitchFamily="2" charset="0"/>
              </a:rPr>
              <a:t>መብቶች</a:t>
            </a:r>
            <a:r>
              <a:rPr lang="en-US" sz="4200" b="1" dirty="0">
                <a:solidFill>
                  <a:srgbClr val="002060"/>
                </a:solidFill>
                <a:latin typeface="Power Geez Unicode1" pitchFamily="2" charset="0"/>
              </a:rPr>
              <a:t> </a:t>
            </a:r>
            <a:r>
              <a:rPr lang="en-US" sz="4200" b="1" dirty="0" err="1">
                <a:solidFill>
                  <a:srgbClr val="002060"/>
                </a:solidFill>
                <a:latin typeface="Power Geez Unicode1" pitchFamily="2" charset="0"/>
              </a:rPr>
              <a:t>የቃል</a:t>
            </a:r>
            <a:r>
              <a:rPr lang="en-US" sz="4200" b="1" dirty="0">
                <a:solidFill>
                  <a:srgbClr val="002060"/>
                </a:solidFill>
                <a:latin typeface="Power Geez Unicode1" pitchFamily="2" charset="0"/>
              </a:rPr>
              <a:t> </a:t>
            </a:r>
            <a:r>
              <a:rPr lang="en-US" sz="4200" b="1" dirty="0" err="1" smtClean="0">
                <a:solidFill>
                  <a:srgbClr val="002060"/>
                </a:solidFill>
                <a:latin typeface="Power Geez Unicode1" pitchFamily="2" charset="0"/>
              </a:rPr>
              <a:t>ኪዳን</a:t>
            </a:r>
            <a:endParaRPr lang="en-US" sz="4200" b="1" dirty="0" smtClean="0">
              <a:solidFill>
                <a:srgbClr val="002060"/>
              </a:solidFill>
              <a:latin typeface="Power Geez Unicode1" pitchFamily="2" charset="0"/>
            </a:endParaRPr>
          </a:p>
          <a:p>
            <a:pPr marL="0" lvl="0" indent="0" algn="just">
              <a:buNone/>
            </a:pPr>
            <a:r>
              <a:rPr lang="en-US" sz="4200" b="1" dirty="0" smtClean="0">
                <a:solidFill>
                  <a:srgbClr val="002060"/>
                </a:solidFill>
                <a:latin typeface="Power Geez Unicode1" pitchFamily="2" charset="0"/>
              </a:rPr>
              <a:t>  </a:t>
            </a:r>
            <a:endParaRPr lang="en-US" sz="2900" b="1" dirty="0" smtClean="0">
              <a:solidFill>
                <a:srgbClr val="002060"/>
              </a:solidFill>
              <a:latin typeface="Power Geez Unicode1" pitchFamily="2" charset="0"/>
            </a:endParaRPr>
          </a:p>
          <a:p>
            <a:pPr marL="0" lvl="0" indent="0">
              <a:buNone/>
            </a:pPr>
            <a:r>
              <a:rPr lang="am-ET" sz="2900" b="1" dirty="0" smtClean="0">
                <a:solidFill>
                  <a:srgbClr val="002060"/>
                </a:solidFill>
              </a:rPr>
              <a:t> </a:t>
            </a:r>
            <a:r>
              <a:rPr lang="en-US" sz="2900" b="1" dirty="0" err="1" smtClean="0">
                <a:solidFill>
                  <a:srgbClr val="002060"/>
                </a:solidFill>
                <a:latin typeface="Power Geez Unicode1" pitchFamily="2" charset="0"/>
              </a:rPr>
              <a:t>ዜጎች</a:t>
            </a:r>
            <a:r>
              <a:rPr lang="en-US" sz="2900" b="1" dirty="0" smtClean="0">
                <a:solidFill>
                  <a:srgbClr val="002060"/>
                </a:solidFill>
                <a:latin typeface="Power Geez Unicode1" pitchFamily="2" charset="0"/>
              </a:rPr>
              <a:t> </a:t>
            </a:r>
            <a:r>
              <a:rPr lang="en-US" sz="2900" b="1" dirty="0" err="1" smtClean="0">
                <a:solidFill>
                  <a:srgbClr val="002060"/>
                </a:solidFill>
                <a:latin typeface="Power Geez Unicode1" pitchFamily="2" charset="0"/>
              </a:rPr>
              <a:t>የሀገር</a:t>
            </a:r>
            <a:r>
              <a:rPr lang="en-US" sz="2900" b="1" dirty="0" smtClean="0">
                <a:solidFill>
                  <a:srgbClr val="002060"/>
                </a:solidFill>
                <a:latin typeface="Power Geez Unicode1" pitchFamily="2" charset="0"/>
              </a:rPr>
              <a:t> </a:t>
            </a:r>
            <a:r>
              <a:rPr lang="en-US" sz="2900" b="1" dirty="0" err="1" smtClean="0">
                <a:solidFill>
                  <a:srgbClr val="002060"/>
                </a:solidFill>
                <a:latin typeface="Power Geez Unicode1" pitchFamily="2" charset="0"/>
              </a:rPr>
              <a:t>ሀብት</a:t>
            </a:r>
            <a:r>
              <a:rPr lang="en-US" sz="2900" b="1" dirty="0" smtClean="0">
                <a:solidFill>
                  <a:srgbClr val="002060"/>
                </a:solidFill>
                <a:latin typeface="Power Geez Unicode1" pitchFamily="2" charset="0"/>
              </a:rPr>
              <a:t> </a:t>
            </a:r>
            <a:r>
              <a:rPr lang="en-US" sz="2900" b="1" dirty="0" err="1" smtClean="0">
                <a:solidFill>
                  <a:srgbClr val="002060"/>
                </a:solidFill>
                <a:latin typeface="Power Geez Unicode1" pitchFamily="2" charset="0"/>
              </a:rPr>
              <a:t>እኩል</a:t>
            </a:r>
            <a:r>
              <a:rPr lang="en-US" sz="2900" b="1" dirty="0" smtClean="0">
                <a:solidFill>
                  <a:srgbClr val="002060"/>
                </a:solidFill>
                <a:latin typeface="Power Geez Unicode1" pitchFamily="2" charset="0"/>
              </a:rPr>
              <a:t> </a:t>
            </a:r>
            <a:r>
              <a:rPr lang="en-US" sz="2900" b="1" dirty="0" err="1" smtClean="0">
                <a:solidFill>
                  <a:srgbClr val="002060"/>
                </a:solidFill>
                <a:latin typeface="Power Geez Unicode1" pitchFamily="2" charset="0"/>
              </a:rPr>
              <a:t>ተጠቃሚ</a:t>
            </a:r>
            <a:r>
              <a:rPr lang="en-US" sz="2900" b="1" dirty="0">
                <a:solidFill>
                  <a:srgbClr val="002060"/>
                </a:solidFill>
                <a:latin typeface="Power Geez Unicode1" pitchFamily="2" charset="0"/>
              </a:rPr>
              <a:t> </a:t>
            </a:r>
            <a:r>
              <a:rPr lang="en-US" sz="2900" b="1" dirty="0" err="1" smtClean="0">
                <a:solidFill>
                  <a:srgbClr val="002060"/>
                </a:solidFill>
                <a:latin typeface="Power Geez Unicode1" pitchFamily="2" charset="0"/>
              </a:rPr>
              <a:t>እንዲሆኑና</a:t>
            </a:r>
            <a:r>
              <a:rPr lang="en-US" sz="2900" b="1" dirty="0" smtClean="0">
                <a:solidFill>
                  <a:srgbClr val="002060"/>
                </a:solidFill>
                <a:latin typeface="Power Geez Unicode1" pitchFamily="2" charset="0"/>
              </a:rPr>
              <a:t> </a:t>
            </a:r>
            <a:r>
              <a:rPr lang="am-ET" sz="2900" b="1" dirty="0">
                <a:solidFill>
                  <a:srgbClr val="002060"/>
                </a:solidFill>
              </a:rPr>
              <a:t>የተሻለ የኑሮ ደረጃ ላይ ለመድረስ </a:t>
            </a:r>
            <a:r>
              <a:rPr lang="am-ET" sz="2900" b="1" dirty="0" smtClean="0">
                <a:solidFill>
                  <a:srgbClr val="002060"/>
                </a:solidFill>
              </a:rPr>
              <a:t>የሚያስ</a:t>
            </a:r>
            <a:r>
              <a:rPr lang="en-US" sz="2900" b="1" dirty="0">
                <a:solidFill>
                  <a:srgbClr val="002060"/>
                </a:solidFill>
                <a:latin typeface="Power Geez Unicode1" pitchFamily="2" charset="0"/>
              </a:rPr>
              <a:t>ች</a:t>
            </a:r>
            <a:r>
              <a:rPr lang="am-ET" sz="2900" b="1" dirty="0" smtClean="0">
                <a:solidFill>
                  <a:srgbClr val="002060"/>
                </a:solidFill>
              </a:rPr>
              <a:t>ል</a:t>
            </a:r>
            <a:endParaRPr lang="en-US" sz="2900" b="1" dirty="0" smtClean="0">
              <a:solidFill>
                <a:srgbClr val="002060"/>
              </a:solidFill>
              <a:latin typeface="Power Geez Unicode1" pitchFamily="2" charset="0"/>
            </a:endParaRPr>
          </a:p>
          <a:p>
            <a:pPr marL="0" lvl="0" indent="0">
              <a:buNone/>
            </a:pPr>
            <a:endParaRPr lang="en-GB" sz="2900" b="1" dirty="0">
              <a:solidFill>
                <a:srgbClr val="002060"/>
              </a:solidFill>
              <a:latin typeface="Power Geez Unicode1" pitchFamily="2" charset="0"/>
            </a:endParaRPr>
          </a:p>
          <a:p>
            <a:pPr marL="0" lvl="0" indent="0">
              <a:buNone/>
            </a:pPr>
            <a:r>
              <a:rPr lang="am-ET" sz="2900" b="1" dirty="0">
                <a:solidFill>
                  <a:srgbClr val="002060"/>
                </a:solidFill>
              </a:rPr>
              <a:t>በህይወት መኖር የሚያስፈልጉ እንደ ምግብ፣ መጠለያ</a:t>
            </a:r>
            <a:r>
              <a:rPr lang="en-US" sz="2900" b="1" dirty="0">
                <a:solidFill>
                  <a:srgbClr val="002060"/>
                </a:solidFill>
                <a:latin typeface="Power Geez Unicode1" pitchFamily="2" charset="0"/>
              </a:rPr>
              <a:t>፣ </a:t>
            </a:r>
            <a:r>
              <a:rPr lang="en-US" sz="2900" b="1" dirty="0" err="1">
                <a:solidFill>
                  <a:srgbClr val="002060"/>
                </a:solidFill>
                <a:latin typeface="Power Geez Unicode1" pitchFamily="2" charset="0"/>
              </a:rPr>
              <a:t>ትምህርት</a:t>
            </a:r>
            <a:r>
              <a:rPr lang="en-US" sz="2900" b="1" dirty="0">
                <a:solidFill>
                  <a:srgbClr val="002060"/>
                </a:solidFill>
                <a:latin typeface="Power Geez Unicode1" pitchFamily="2" charset="0"/>
              </a:rPr>
              <a:t> </a:t>
            </a:r>
            <a:r>
              <a:rPr lang="am-ET" sz="2900" b="1" dirty="0">
                <a:solidFill>
                  <a:srgbClr val="002060"/>
                </a:solidFill>
              </a:rPr>
              <a:t>እና የጤና አገልግሎት የመሳሰሉትን ለዜጎች ማቅረብ </a:t>
            </a:r>
            <a:endParaRPr lang="en-GB" sz="2900" b="1" dirty="0">
              <a:solidFill>
                <a:srgbClr val="002060"/>
              </a:solidFill>
              <a:latin typeface="Power Geez Unicode1" pitchFamily="2" charset="0"/>
            </a:endParaRPr>
          </a:p>
          <a:p>
            <a:pPr marL="0" indent="0">
              <a:buNone/>
            </a:pPr>
            <a:endParaRPr lang="en-US" dirty="0">
              <a:solidFill>
                <a:srgbClr val="0070C0"/>
              </a:solidFill>
              <a:latin typeface="Power Geez Unicode1" pitchFamily="2" charset="0"/>
            </a:endParaRPr>
          </a:p>
        </p:txBody>
      </p:sp>
    </p:spTree>
    <p:extLst>
      <p:ext uri="{BB962C8B-B14F-4D97-AF65-F5344CB8AC3E}">
        <p14:creationId xmlns:p14="http://schemas.microsoft.com/office/powerpoint/2010/main" val="3807457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277600" cy="1143000"/>
          </a:xfrm>
        </p:spPr>
        <p:txBody>
          <a:bodyPr>
            <a:normAutofit/>
          </a:bodyPr>
          <a:lstStyle/>
          <a:p>
            <a:pPr algn="ctr"/>
            <a:r>
              <a:rPr lang="en-US" sz="4800" dirty="0" err="1" smtClean="0">
                <a:solidFill>
                  <a:srgbClr val="00B050"/>
                </a:solidFill>
                <a:latin typeface="Power Geez Unicode1" pitchFamily="2" charset="0"/>
              </a:rPr>
              <a:t>የአካል</a:t>
            </a:r>
            <a:r>
              <a:rPr lang="en-US" sz="4800" dirty="0" smtClean="0">
                <a:solidFill>
                  <a:srgbClr val="00B050"/>
                </a:solidFill>
                <a:latin typeface="Power Geez Unicode1" pitchFamily="2" charset="0"/>
              </a:rPr>
              <a:t> </a:t>
            </a:r>
            <a:r>
              <a:rPr lang="en-US" sz="4800" dirty="0" err="1" smtClean="0">
                <a:solidFill>
                  <a:srgbClr val="00B050"/>
                </a:solidFill>
                <a:latin typeface="Power Geez Unicode1" pitchFamily="2" charset="0"/>
              </a:rPr>
              <a:t>ጉዳተኞች</a:t>
            </a:r>
            <a:r>
              <a:rPr lang="en-US" sz="4800" dirty="0" smtClean="0">
                <a:solidFill>
                  <a:srgbClr val="00B050"/>
                </a:solidFill>
                <a:latin typeface="Power Geez Unicode1" pitchFamily="2" charset="0"/>
              </a:rPr>
              <a:t> </a:t>
            </a:r>
            <a:r>
              <a:rPr lang="en-US" sz="4800" dirty="0" err="1" smtClean="0">
                <a:solidFill>
                  <a:srgbClr val="00B050"/>
                </a:solidFill>
                <a:latin typeface="Power Geez Unicode1" pitchFamily="2" charset="0"/>
              </a:rPr>
              <a:t>ሰብአዊ</a:t>
            </a:r>
            <a:r>
              <a:rPr lang="en-US" sz="4800" dirty="0" smtClean="0">
                <a:solidFill>
                  <a:srgbClr val="00B050"/>
                </a:solidFill>
                <a:latin typeface="Power Geez Unicode1" pitchFamily="2" charset="0"/>
              </a:rPr>
              <a:t> </a:t>
            </a:r>
            <a:r>
              <a:rPr lang="en-US" sz="4800" dirty="0" err="1" smtClean="0">
                <a:solidFill>
                  <a:srgbClr val="00B050"/>
                </a:solidFill>
                <a:latin typeface="Power Geez Unicode1" pitchFamily="2" charset="0"/>
              </a:rPr>
              <a:t>መብቶች</a:t>
            </a:r>
            <a:r>
              <a:rPr lang="en-US" sz="4800" dirty="0" smtClean="0">
                <a:solidFill>
                  <a:srgbClr val="00B050"/>
                </a:solidFill>
                <a:latin typeface="Power Geez Unicode1" pitchFamily="2" charset="0"/>
              </a:rPr>
              <a:t> </a:t>
            </a:r>
            <a:r>
              <a:rPr lang="en-US" sz="4800" dirty="0" err="1" smtClean="0">
                <a:solidFill>
                  <a:srgbClr val="00B050"/>
                </a:solidFill>
                <a:latin typeface="Power Geez Unicode1" pitchFamily="2" charset="0"/>
              </a:rPr>
              <a:t>ስምምነት</a:t>
            </a:r>
            <a:r>
              <a:rPr lang="en-US" sz="4800" dirty="0" smtClean="0">
                <a:solidFill>
                  <a:srgbClr val="00B050"/>
                </a:solidFill>
                <a:latin typeface="Power Geez Unicode1" pitchFamily="2" charset="0"/>
              </a:rPr>
              <a:t> </a:t>
            </a:r>
            <a:endParaRPr lang="en-US" sz="4800" dirty="0">
              <a:solidFill>
                <a:srgbClr val="00B050"/>
              </a:solidFill>
              <a:latin typeface="Power Geez Unicode1"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 y="1882459"/>
            <a:ext cx="11231880" cy="442690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3564767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292840" cy="1143000"/>
          </a:xfrm>
        </p:spPr>
        <p:txBody>
          <a:bodyPr>
            <a:noAutofit/>
          </a:bodyPr>
          <a:lstStyle/>
          <a:p>
            <a:pPr algn="ctr"/>
            <a:r>
              <a:rPr lang="en-US" sz="4800" dirty="0" err="1" smtClean="0">
                <a:solidFill>
                  <a:srgbClr val="00B050"/>
                </a:solidFill>
                <a:latin typeface="Power Geez Unicode1" pitchFamily="2" charset="0"/>
              </a:rPr>
              <a:t>በአካል</a:t>
            </a:r>
            <a:r>
              <a:rPr lang="en-US" sz="4800" dirty="0" smtClean="0">
                <a:solidFill>
                  <a:srgbClr val="00B050"/>
                </a:solidFill>
                <a:latin typeface="Power Geez Unicode1" pitchFamily="2" charset="0"/>
              </a:rPr>
              <a:t> </a:t>
            </a:r>
            <a:r>
              <a:rPr lang="en-US" sz="4800" dirty="0" err="1" smtClean="0">
                <a:solidFill>
                  <a:srgbClr val="00B050"/>
                </a:solidFill>
                <a:latin typeface="Power Geez Unicode1" pitchFamily="2" charset="0"/>
              </a:rPr>
              <a:t>ጉዳተኞች</a:t>
            </a:r>
            <a:r>
              <a:rPr lang="en-US" sz="4800" dirty="0" smtClean="0">
                <a:solidFill>
                  <a:srgbClr val="00B050"/>
                </a:solidFill>
                <a:latin typeface="Power Geez Unicode1" pitchFamily="2" charset="0"/>
              </a:rPr>
              <a:t> </a:t>
            </a:r>
            <a:r>
              <a:rPr lang="en-US" sz="4800" dirty="0" err="1" smtClean="0">
                <a:solidFill>
                  <a:srgbClr val="00B050"/>
                </a:solidFill>
                <a:latin typeface="Power Geez Unicode1" pitchFamily="2" charset="0"/>
              </a:rPr>
              <a:t>ሰብአዊ</a:t>
            </a:r>
            <a:r>
              <a:rPr lang="en-US" sz="4800" dirty="0" smtClean="0">
                <a:solidFill>
                  <a:srgbClr val="00B050"/>
                </a:solidFill>
                <a:latin typeface="Power Geez Unicode1" pitchFamily="2" charset="0"/>
              </a:rPr>
              <a:t> </a:t>
            </a:r>
            <a:r>
              <a:rPr lang="en-US" sz="4800" dirty="0" err="1" smtClean="0">
                <a:solidFill>
                  <a:srgbClr val="00B050"/>
                </a:solidFill>
                <a:latin typeface="Power Geez Unicode1" pitchFamily="2" charset="0"/>
              </a:rPr>
              <a:t>መብቶች</a:t>
            </a:r>
            <a:r>
              <a:rPr lang="en-US" sz="4800" dirty="0" smtClean="0">
                <a:solidFill>
                  <a:srgbClr val="00B050"/>
                </a:solidFill>
                <a:latin typeface="Power Geez Unicode1" pitchFamily="2" charset="0"/>
              </a:rPr>
              <a:t> </a:t>
            </a:r>
            <a:r>
              <a:rPr lang="en-US" sz="4800" dirty="0" err="1" smtClean="0">
                <a:solidFill>
                  <a:srgbClr val="00B050"/>
                </a:solidFill>
                <a:latin typeface="Power Geez Unicode1" pitchFamily="2" charset="0"/>
              </a:rPr>
              <a:t>ስምምነት</a:t>
            </a:r>
            <a:r>
              <a:rPr lang="en-US" sz="4800" dirty="0" smtClean="0">
                <a:solidFill>
                  <a:srgbClr val="00B050"/>
                </a:solidFill>
                <a:latin typeface="Power Geez Unicode1" pitchFamily="2" charset="0"/>
              </a:rPr>
              <a:t> </a:t>
            </a:r>
            <a:r>
              <a:rPr lang="en-US" sz="4800" dirty="0" err="1" smtClean="0">
                <a:solidFill>
                  <a:srgbClr val="00B050"/>
                </a:solidFill>
                <a:latin typeface="Power Geez Unicode1" pitchFamily="2" charset="0"/>
              </a:rPr>
              <a:t>ዕውቅና</a:t>
            </a:r>
            <a:r>
              <a:rPr lang="en-US" sz="4800" dirty="0" smtClean="0">
                <a:solidFill>
                  <a:srgbClr val="00B050"/>
                </a:solidFill>
                <a:latin typeface="Power Geez Unicode1" pitchFamily="2" charset="0"/>
              </a:rPr>
              <a:t> </a:t>
            </a:r>
            <a:r>
              <a:rPr lang="en-US" sz="4800" dirty="0" err="1" smtClean="0">
                <a:solidFill>
                  <a:srgbClr val="00B050"/>
                </a:solidFill>
                <a:latin typeface="Power Geez Unicode1" pitchFamily="2" charset="0"/>
              </a:rPr>
              <a:t>የተሰጣቸው</a:t>
            </a:r>
            <a:r>
              <a:rPr lang="en-US" sz="4800" dirty="0" smtClean="0">
                <a:solidFill>
                  <a:srgbClr val="00B050"/>
                </a:solidFill>
                <a:latin typeface="Power Geez Unicode1" pitchFamily="2" charset="0"/>
              </a:rPr>
              <a:t> </a:t>
            </a:r>
            <a:r>
              <a:rPr lang="en-US" sz="4800" dirty="0" err="1" smtClean="0">
                <a:solidFill>
                  <a:srgbClr val="00B050"/>
                </a:solidFill>
                <a:latin typeface="Power Geez Unicode1" pitchFamily="2" charset="0"/>
              </a:rPr>
              <a:t>መብቶች</a:t>
            </a:r>
            <a:r>
              <a:rPr lang="en-US" sz="4800" dirty="0" smtClean="0">
                <a:solidFill>
                  <a:srgbClr val="00B050"/>
                </a:solidFill>
                <a:latin typeface="Power Geez Unicode1" pitchFamily="2" charset="0"/>
              </a:rPr>
              <a:t> </a:t>
            </a:r>
            <a:endParaRPr lang="en-US" sz="4800" dirty="0">
              <a:solidFill>
                <a:srgbClr val="00B050"/>
              </a:solidFill>
              <a:latin typeface="Power Geez Unicode1" pitchFamily="2" charset="0"/>
            </a:endParaRPr>
          </a:p>
        </p:txBody>
      </p:sp>
      <p:sp>
        <p:nvSpPr>
          <p:cNvPr id="3" name="Content Placeholder 2"/>
          <p:cNvSpPr>
            <a:spLocks noGrp="1"/>
          </p:cNvSpPr>
          <p:nvPr>
            <p:ph idx="1"/>
          </p:nvPr>
        </p:nvSpPr>
        <p:spPr>
          <a:xfrm>
            <a:off x="609600" y="1609416"/>
            <a:ext cx="11186160" cy="4846320"/>
          </a:xfrm>
        </p:spPr>
        <p:txBody>
          <a:bodyPr/>
          <a:lstStyle/>
          <a:p>
            <a:pPr marL="342900" lvl="0" indent="-342900">
              <a:spcBef>
                <a:spcPct val="20000"/>
              </a:spcBef>
              <a:buClrTx/>
              <a:buSzTx/>
              <a:buFont typeface="Arial" pitchFamily="34" charset="0"/>
              <a:buChar char="•"/>
            </a:pPr>
            <a:r>
              <a:rPr lang="en-GB" sz="3000" b="1" dirty="0" err="1">
                <a:solidFill>
                  <a:srgbClr val="002060"/>
                </a:solidFill>
                <a:latin typeface="Power Geez Unicode1" pitchFamily="2" charset="0"/>
              </a:rPr>
              <a:t>በሕግ</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ፊት</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ሁሉም</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እኩል</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ስለመሆኑ</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እና</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መድሎ</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ስለመከልከሉ</a:t>
            </a:r>
            <a:endParaRPr lang="en-GB" sz="30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3000" b="1" dirty="0" err="1">
                <a:solidFill>
                  <a:srgbClr val="002060"/>
                </a:solidFill>
                <a:latin typeface="Power Geez Unicode1" pitchFamily="2" charset="0"/>
              </a:rPr>
              <a:t>የመኖር</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መብት</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ነፃነት</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እና</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ደህንነት</a:t>
            </a:r>
            <a:endParaRPr lang="en-GB" sz="30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3000" b="1" dirty="0" err="1">
                <a:solidFill>
                  <a:srgbClr val="002060"/>
                </a:solidFill>
                <a:latin typeface="Power Geez Unicode1" pitchFamily="2" charset="0"/>
              </a:rPr>
              <a:t>በሕግ</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ፊት</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እኩል</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እውቅና</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እና</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ሕጋዊ</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ችሎታ</a:t>
            </a:r>
            <a:endParaRPr lang="en-GB" sz="30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3000" b="1" dirty="0" err="1">
                <a:solidFill>
                  <a:srgbClr val="002060"/>
                </a:solidFill>
                <a:latin typeface="Power Geez Unicode1" pitchFamily="2" charset="0"/>
              </a:rPr>
              <a:t>ማሰቃየት</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ስለመከልከሉ</a:t>
            </a:r>
            <a:endParaRPr lang="en-GB" sz="30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3000" b="1" dirty="0" err="1">
                <a:solidFill>
                  <a:srgbClr val="002060"/>
                </a:solidFill>
                <a:latin typeface="Power Geez Unicode1" pitchFamily="2" charset="0"/>
              </a:rPr>
              <a:t>ከጉልበት</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ብዝበዛ</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እና</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ጥቃት</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የመጠበቅ</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መብት</a:t>
            </a:r>
            <a:endParaRPr lang="en-GB" sz="30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3000" b="1" dirty="0" err="1">
                <a:solidFill>
                  <a:srgbClr val="002060"/>
                </a:solidFill>
                <a:latin typeface="Power Geez Unicode1" pitchFamily="2" charset="0"/>
              </a:rPr>
              <a:t>የመንቀሳቀስ</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መብት</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እና</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ዜግነት</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የማግኘት</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መብት</a:t>
            </a:r>
            <a:endParaRPr lang="en-GB" sz="30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3000" b="1" dirty="0" err="1">
                <a:solidFill>
                  <a:srgbClr val="002060"/>
                </a:solidFill>
                <a:latin typeface="Power Geez Unicode1" pitchFamily="2" charset="0"/>
              </a:rPr>
              <a:t>በማህረሰቡ</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ውስጥ</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ተካትቶ</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የመኖር</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መብት</a:t>
            </a:r>
            <a:endParaRPr lang="en-GB" sz="30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3000" b="1" dirty="0" err="1">
                <a:solidFill>
                  <a:srgbClr val="002060"/>
                </a:solidFill>
                <a:latin typeface="Power Geez Unicode1" pitchFamily="2" charset="0"/>
              </a:rPr>
              <a:t>ሃሳብን</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በነጻነት</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የመግለፅ</a:t>
            </a:r>
            <a:r>
              <a:rPr lang="en-GB" sz="3000" b="1" dirty="0">
                <a:solidFill>
                  <a:srgbClr val="002060"/>
                </a:solidFill>
                <a:latin typeface="Power Geez Unicode1" pitchFamily="2" charset="0"/>
              </a:rPr>
              <a:t> </a:t>
            </a:r>
            <a:r>
              <a:rPr lang="en-GB" sz="3000" b="1" dirty="0" err="1">
                <a:solidFill>
                  <a:srgbClr val="002060"/>
                </a:solidFill>
                <a:latin typeface="Power Geez Unicode1" pitchFamily="2" charset="0"/>
              </a:rPr>
              <a:t>መብት</a:t>
            </a:r>
            <a:endParaRPr lang="en-US" b="1" dirty="0">
              <a:solidFill>
                <a:srgbClr val="002060"/>
              </a:solidFill>
              <a:latin typeface="Power Geez Unicode1" pitchFamily="2" charset="0"/>
            </a:endParaRPr>
          </a:p>
        </p:txBody>
      </p:sp>
    </p:spTree>
    <p:extLst>
      <p:ext uri="{BB962C8B-B14F-4D97-AF65-F5344CB8AC3E}">
        <p14:creationId xmlns:p14="http://schemas.microsoft.com/office/powerpoint/2010/main" val="294885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16640" cy="4846320"/>
          </a:xfrm>
        </p:spPr>
        <p:txBody>
          <a:bodyPr/>
          <a:lstStyle/>
          <a:p>
            <a:pPr marL="342900" lvl="0" indent="-342900">
              <a:spcBef>
                <a:spcPct val="20000"/>
              </a:spcBef>
              <a:buClrTx/>
              <a:buSzTx/>
              <a:buFont typeface="Arial" pitchFamily="34" charset="0"/>
              <a:buChar char="•"/>
            </a:pPr>
            <a:r>
              <a:rPr lang="en-GB" sz="3200" b="1" dirty="0" err="1">
                <a:solidFill>
                  <a:srgbClr val="002060"/>
                </a:solidFill>
                <a:latin typeface="Power Geez Unicode1" pitchFamily="2" charset="0"/>
              </a:rPr>
              <a:t>የቤት</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እና</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የቤተሰብ</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ክብር</a:t>
            </a:r>
            <a:endParaRPr lang="en-GB" sz="32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3200" b="1" dirty="0" err="1">
                <a:solidFill>
                  <a:srgbClr val="002060"/>
                </a:solidFill>
                <a:latin typeface="Power Geez Unicode1" pitchFamily="2" charset="0"/>
              </a:rPr>
              <a:t>የመማር</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መብት</a:t>
            </a:r>
            <a:endParaRPr lang="en-GB" sz="32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3200" b="1" dirty="0" err="1">
                <a:solidFill>
                  <a:srgbClr val="002060"/>
                </a:solidFill>
                <a:latin typeface="Power Geez Unicode1" pitchFamily="2" charset="0"/>
              </a:rPr>
              <a:t>የጤና</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መብት</a:t>
            </a:r>
            <a:endParaRPr lang="en-GB" sz="32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3200" b="1" dirty="0" err="1">
                <a:solidFill>
                  <a:srgbClr val="002060"/>
                </a:solidFill>
                <a:latin typeface="Power Geez Unicode1" pitchFamily="2" charset="0"/>
              </a:rPr>
              <a:t>የስራ</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መብት</a:t>
            </a:r>
            <a:endParaRPr lang="en-GB" sz="32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3200" b="1" dirty="0" err="1">
                <a:solidFill>
                  <a:srgbClr val="002060"/>
                </a:solidFill>
                <a:latin typeface="Power Geez Unicode1" pitchFamily="2" charset="0"/>
              </a:rPr>
              <a:t>ደረጃውን</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የጠበቀ</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ህይወት</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የመኖር</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መብት</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እና</a:t>
            </a:r>
            <a:endParaRPr lang="en-GB" sz="3200" b="1" dirty="0">
              <a:solidFill>
                <a:srgbClr val="002060"/>
              </a:solidFill>
              <a:latin typeface="Power Geez Unicode1" pitchFamily="2" charset="0"/>
            </a:endParaRPr>
          </a:p>
          <a:p>
            <a:pPr marL="342900" lvl="0" indent="-342900">
              <a:spcBef>
                <a:spcPct val="20000"/>
              </a:spcBef>
              <a:buClrTx/>
              <a:buSzTx/>
              <a:buFont typeface="Arial" pitchFamily="34" charset="0"/>
              <a:buChar char="•"/>
            </a:pPr>
            <a:r>
              <a:rPr lang="en-GB" sz="3200" b="1" dirty="0" err="1">
                <a:solidFill>
                  <a:srgbClr val="002060"/>
                </a:solidFill>
                <a:latin typeface="Power Geez Unicode1" pitchFamily="2" charset="0"/>
              </a:rPr>
              <a:t>በፖለቲካ</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እና</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በማህበራዊ</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ጉዳዮች</a:t>
            </a:r>
            <a:r>
              <a:rPr lang="en-GB" sz="3200" b="1" dirty="0">
                <a:solidFill>
                  <a:srgbClr val="002060"/>
                </a:solidFill>
                <a:latin typeface="Power Geez Unicode1" pitchFamily="2" charset="0"/>
              </a:rPr>
              <a:t> </a:t>
            </a:r>
            <a:r>
              <a:rPr lang="en-GB" sz="3200" b="1" dirty="0" err="1">
                <a:solidFill>
                  <a:srgbClr val="002060"/>
                </a:solidFill>
                <a:latin typeface="Power Geez Unicode1" pitchFamily="2" charset="0"/>
              </a:rPr>
              <a:t>ስለመሳተፍ</a:t>
            </a:r>
            <a:endParaRPr lang="en-GB" sz="3200" b="1" dirty="0">
              <a:solidFill>
                <a:srgbClr val="002060"/>
              </a:solidFill>
              <a:latin typeface="Power Geez Unicode1" pitchFamily="2" charset="0"/>
            </a:endParaRPr>
          </a:p>
          <a:p>
            <a:endParaRPr lang="en-US" b="1" dirty="0">
              <a:solidFill>
                <a:srgbClr val="002060"/>
              </a:solidFill>
              <a:latin typeface="Power Geez Unicode1" pitchFamily="2" charset="0"/>
            </a:endParaRPr>
          </a:p>
        </p:txBody>
      </p:sp>
      <p:sp>
        <p:nvSpPr>
          <p:cNvPr id="4" name="Title 1"/>
          <p:cNvSpPr>
            <a:spLocks noGrp="1"/>
          </p:cNvSpPr>
          <p:nvPr>
            <p:ph type="title"/>
          </p:nvPr>
        </p:nvSpPr>
        <p:spPr>
          <a:xfrm>
            <a:off x="609600" y="320040"/>
            <a:ext cx="11391900" cy="1143000"/>
          </a:xfrm>
        </p:spPr>
        <p:txBody>
          <a:bodyPr>
            <a:normAutofit fontScale="90000"/>
          </a:bodyPr>
          <a:lstStyle/>
          <a:p>
            <a:pPr algn="ctr"/>
            <a:r>
              <a:rPr lang="en-US" sz="80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20773839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399520" cy="4846320"/>
          </a:xfrm>
        </p:spPr>
        <p:txBody>
          <a:bodyPr/>
          <a:lstStyle/>
          <a:p>
            <a:pPr marL="0" indent="0">
              <a:buNone/>
            </a:pPr>
            <a:endParaRPr lang="en-US" dirty="0" smtClean="0"/>
          </a:p>
          <a:p>
            <a:pPr marL="0" indent="0" algn="just">
              <a:buNone/>
            </a:pPr>
            <a:r>
              <a:rPr lang="en-US" sz="4000" b="1" dirty="0" err="1" smtClean="0">
                <a:solidFill>
                  <a:srgbClr val="002060"/>
                </a:solidFill>
                <a:latin typeface="Power Geez Unicode1" pitchFamily="2" charset="0"/>
              </a:rPr>
              <a:t>ሰብአዊ</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መብቶችን</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አስመልክቶ</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በወጡ</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ሌሎች</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ህጎች</a:t>
            </a:r>
            <a:r>
              <a:rPr lang="en-US" sz="4000" b="1" dirty="0" smtClean="0">
                <a:solidFill>
                  <a:srgbClr val="002060"/>
                </a:solidFill>
                <a:latin typeface="Power Geez Unicode1" pitchFamily="2" charset="0"/>
              </a:rPr>
              <a:t> አካል </a:t>
            </a:r>
            <a:r>
              <a:rPr lang="en-US" sz="4000" b="1" dirty="0" err="1" smtClean="0">
                <a:solidFill>
                  <a:srgbClr val="002060"/>
                </a:solidFill>
                <a:latin typeface="Power Geez Unicode1" pitchFamily="2" charset="0"/>
              </a:rPr>
              <a:t>ጉዳተኞችም</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እስከተካተቱ</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ድረስ</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ይህ</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ሰነድ</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ለምን</a:t>
            </a:r>
            <a:r>
              <a:rPr lang="en-US" sz="4000" b="1" dirty="0" smtClean="0">
                <a:solidFill>
                  <a:srgbClr val="002060"/>
                </a:solidFill>
                <a:latin typeface="Power Geez Unicode1" pitchFamily="2" charset="0"/>
              </a:rPr>
              <a:t> </a:t>
            </a:r>
            <a:r>
              <a:rPr lang="en-US" sz="4000" b="1" dirty="0" err="1" smtClean="0">
                <a:solidFill>
                  <a:srgbClr val="002060"/>
                </a:solidFill>
                <a:latin typeface="Power Geez Unicode1" pitchFamily="2" charset="0"/>
              </a:rPr>
              <a:t>አስፈለገ</a:t>
            </a:r>
            <a:endParaRPr lang="en-US" sz="4000" b="1" dirty="0" smtClean="0">
              <a:solidFill>
                <a:srgbClr val="002060"/>
              </a:solidFill>
              <a:latin typeface="Power Geez Unicode1" pitchFamily="2" charset="0"/>
            </a:endParaRPr>
          </a:p>
          <a:p>
            <a:pPr marL="0" indent="0" algn="just">
              <a:buNone/>
            </a:pPr>
            <a:endParaRPr lang="en-US" sz="3600" b="1" dirty="0">
              <a:solidFill>
                <a:srgbClr val="002060"/>
              </a:solidFill>
              <a:latin typeface="Power Geez Unicode1" pitchFamily="2" charset="0"/>
            </a:endParaRPr>
          </a:p>
          <a:p>
            <a:pPr marL="0" indent="0" algn="just">
              <a:buNone/>
            </a:pPr>
            <a:endParaRPr lang="en-US" sz="3600" b="1" dirty="0">
              <a:solidFill>
                <a:srgbClr val="002060"/>
              </a:solidFill>
              <a:latin typeface="Power Geez Unicode1" pitchFamily="2" charset="0"/>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pic>
        <p:nvPicPr>
          <p:cNvPr id="5" name="Picture 4" descr="http://www.creativeeducation.co.uk/blog/wp-content/uploads/2010/11/questions.jpg"/>
          <p:cNvPicPr>
            <a:picLocks noChangeAspect="1" noChangeArrowheads="1"/>
          </p:cNvPicPr>
          <p:nvPr/>
        </p:nvPicPr>
        <p:blipFill>
          <a:blip r:embed="rId2" cstate="print"/>
          <a:srcRect/>
          <a:stretch>
            <a:fillRect/>
          </a:stretch>
        </p:blipFill>
        <p:spPr bwMode="auto">
          <a:xfrm rot="877500">
            <a:off x="5163336" y="3657904"/>
            <a:ext cx="2413951" cy="2474059"/>
          </a:xfrm>
          <a:prstGeom prst="rect">
            <a:avLst/>
          </a:prstGeom>
          <a:noFill/>
        </p:spPr>
      </p:pic>
    </p:spTree>
    <p:extLst>
      <p:ext uri="{BB962C8B-B14F-4D97-AF65-F5344CB8AC3E}">
        <p14:creationId xmlns:p14="http://schemas.microsoft.com/office/powerpoint/2010/main" val="12314970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094720" cy="1143000"/>
          </a:xfrm>
        </p:spPr>
        <p:txBody>
          <a:bodyPr>
            <a:noAutofit/>
          </a:bodyPr>
          <a:lstStyle/>
          <a:p>
            <a:pPr algn="ctr"/>
            <a:r>
              <a:rPr lang="en-US" sz="4800" dirty="0" err="1" smtClean="0">
                <a:solidFill>
                  <a:srgbClr val="FF0000"/>
                </a:solidFill>
                <a:latin typeface="Power Geez Unicode1" pitchFamily="2" charset="0"/>
              </a:rPr>
              <a:t>አሕጉር</a:t>
            </a:r>
            <a:r>
              <a:rPr lang="en-US" sz="4800" dirty="0" smtClean="0">
                <a:solidFill>
                  <a:srgbClr val="FF0000"/>
                </a:solidFill>
                <a:latin typeface="Power Geez Unicode1" pitchFamily="2" charset="0"/>
              </a:rPr>
              <a:t> (</a:t>
            </a:r>
            <a:r>
              <a:rPr lang="en-US" sz="4800" dirty="0" err="1" smtClean="0">
                <a:solidFill>
                  <a:srgbClr val="FF0000"/>
                </a:solidFill>
                <a:latin typeface="Power Geez Unicode1" pitchFamily="2" charset="0"/>
              </a:rPr>
              <a:t>አፍሪካ</a:t>
            </a:r>
            <a:r>
              <a:rPr lang="en-US" sz="4800" dirty="0" smtClean="0">
                <a:solidFill>
                  <a:srgbClr val="FF0000"/>
                </a:solidFill>
                <a:latin typeface="Power Geez Unicode1" pitchFamily="2" charset="0"/>
              </a:rPr>
              <a:t>) </a:t>
            </a:r>
            <a:r>
              <a:rPr lang="en-US" sz="4800" dirty="0" err="1" smtClean="0">
                <a:solidFill>
                  <a:srgbClr val="FF0000"/>
                </a:solidFill>
                <a:latin typeface="Power Geez Unicode1" pitchFamily="2" charset="0"/>
              </a:rPr>
              <a:t>አቅፍ</a:t>
            </a:r>
            <a:r>
              <a:rPr lang="en-US" sz="4800" dirty="0" smtClean="0">
                <a:solidFill>
                  <a:srgbClr val="FF0000"/>
                </a:solidFill>
                <a:latin typeface="Power Geez Unicode1" pitchFamily="2" charset="0"/>
              </a:rPr>
              <a:t> </a:t>
            </a:r>
            <a:r>
              <a:rPr lang="en-US" sz="4800" dirty="0" err="1" smtClean="0">
                <a:solidFill>
                  <a:srgbClr val="FF0000"/>
                </a:solidFill>
                <a:latin typeface="Power Geez Unicode1" pitchFamily="2" charset="0"/>
              </a:rPr>
              <a:t>ሕጎችና</a:t>
            </a:r>
            <a:r>
              <a:rPr lang="en-US" sz="4800" dirty="0" smtClean="0">
                <a:solidFill>
                  <a:srgbClr val="FF0000"/>
                </a:solidFill>
                <a:latin typeface="Power Geez Unicode1" pitchFamily="2" charset="0"/>
              </a:rPr>
              <a:t> </a:t>
            </a:r>
            <a:r>
              <a:rPr lang="en-US" sz="4800" dirty="0" err="1" smtClean="0">
                <a:solidFill>
                  <a:srgbClr val="FF0000"/>
                </a:solidFill>
                <a:latin typeface="Power Geez Unicode1" pitchFamily="2" charset="0"/>
              </a:rPr>
              <a:t>ፖሊሲዎች</a:t>
            </a:r>
            <a:r>
              <a:rPr lang="en-US" sz="4800" dirty="0" smtClean="0">
                <a:solidFill>
                  <a:srgbClr val="FF0000"/>
                </a:solidFill>
                <a:latin typeface="Power Geez Unicode1" pitchFamily="2" charset="0"/>
              </a:rPr>
              <a:t>  </a:t>
            </a:r>
            <a:endParaRPr lang="en-US" sz="4800" dirty="0">
              <a:solidFill>
                <a:srgbClr val="FF0000"/>
              </a:solidFill>
              <a:latin typeface="Power Geez Unicode1" pitchFamily="2" charset="0"/>
            </a:endParaRPr>
          </a:p>
        </p:txBody>
      </p:sp>
      <p:sp>
        <p:nvSpPr>
          <p:cNvPr id="3" name="Content Placeholder 2"/>
          <p:cNvSpPr>
            <a:spLocks noGrp="1"/>
          </p:cNvSpPr>
          <p:nvPr>
            <p:ph idx="1"/>
          </p:nvPr>
        </p:nvSpPr>
        <p:spPr>
          <a:xfrm>
            <a:off x="609600" y="1609416"/>
            <a:ext cx="11262360" cy="4846320"/>
          </a:xfrm>
        </p:spPr>
        <p:txBody>
          <a:bodyPr>
            <a:normAutofit fontScale="70000" lnSpcReduction="20000"/>
          </a:bodyPr>
          <a:lstStyle/>
          <a:p>
            <a:pPr marL="0" indent="0" algn="just">
              <a:buNone/>
            </a:pPr>
            <a:endParaRPr lang="en-US" b="1" dirty="0" smtClean="0">
              <a:solidFill>
                <a:srgbClr val="002060"/>
              </a:solidFill>
              <a:latin typeface="Power Geez Unicode1" pitchFamily="2" charset="0"/>
            </a:endParaRPr>
          </a:p>
          <a:p>
            <a:pPr marL="0" indent="0" algn="just">
              <a:buNone/>
            </a:pPr>
            <a:r>
              <a:rPr lang="en-US" sz="8000" b="1" dirty="0" smtClean="0">
                <a:solidFill>
                  <a:srgbClr val="C00000"/>
                </a:solidFill>
                <a:latin typeface="Power Geez Unicode1" pitchFamily="2" charset="0"/>
              </a:rPr>
              <a:t>1</a:t>
            </a:r>
            <a:r>
              <a:rPr lang="en-US" sz="6000" b="1" dirty="0" smtClean="0">
                <a:solidFill>
                  <a:srgbClr val="C00000"/>
                </a:solidFill>
                <a:latin typeface="Power Geez Unicode1" pitchFamily="2" charset="0"/>
              </a:rPr>
              <a:t>. </a:t>
            </a:r>
            <a:r>
              <a:rPr lang="en-US" sz="6000" b="1" dirty="0" err="1" smtClean="0">
                <a:solidFill>
                  <a:srgbClr val="C00000"/>
                </a:solidFill>
                <a:latin typeface="Power Geez Unicode1" pitchFamily="2" charset="0"/>
              </a:rPr>
              <a:t>የአከፍሪካ</a:t>
            </a:r>
            <a:r>
              <a:rPr lang="en-US" sz="6000" b="1" dirty="0" smtClean="0">
                <a:solidFill>
                  <a:srgbClr val="C00000"/>
                </a:solidFill>
                <a:latin typeface="Power Geez Unicode1" pitchFamily="2" charset="0"/>
              </a:rPr>
              <a:t> </a:t>
            </a:r>
            <a:r>
              <a:rPr lang="en-US" sz="6000" b="1" dirty="0" err="1">
                <a:solidFill>
                  <a:srgbClr val="C00000"/>
                </a:solidFill>
                <a:latin typeface="Power Geez Unicode1" pitchFamily="2" charset="0"/>
              </a:rPr>
              <a:t>የሰዎችና</a:t>
            </a:r>
            <a:r>
              <a:rPr lang="en-US" sz="6000" b="1" dirty="0">
                <a:solidFill>
                  <a:srgbClr val="C00000"/>
                </a:solidFill>
                <a:latin typeface="Power Geez Unicode1" pitchFamily="2" charset="0"/>
              </a:rPr>
              <a:t> </a:t>
            </a:r>
            <a:r>
              <a:rPr lang="en-US" sz="6000" b="1" dirty="0" err="1">
                <a:solidFill>
                  <a:srgbClr val="C00000"/>
                </a:solidFill>
                <a:latin typeface="Power Geez Unicode1" pitchFamily="2" charset="0"/>
              </a:rPr>
              <a:t>ሕዝቦች</a:t>
            </a:r>
            <a:r>
              <a:rPr lang="en-US" sz="6000" b="1" dirty="0">
                <a:solidFill>
                  <a:srgbClr val="C00000"/>
                </a:solidFill>
                <a:latin typeface="Power Geez Unicode1" pitchFamily="2" charset="0"/>
              </a:rPr>
              <a:t> </a:t>
            </a:r>
            <a:r>
              <a:rPr lang="en-US" sz="6000" b="1" dirty="0" err="1">
                <a:solidFill>
                  <a:srgbClr val="C00000"/>
                </a:solidFill>
                <a:latin typeface="Power Geez Unicode1" pitchFamily="2" charset="0"/>
              </a:rPr>
              <a:t>መብቶች</a:t>
            </a:r>
            <a:r>
              <a:rPr lang="en-US" sz="6000" b="1" dirty="0">
                <a:solidFill>
                  <a:srgbClr val="C00000"/>
                </a:solidFill>
                <a:latin typeface="Power Geez Unicode1" pitchFamily="2" charset="0"/>
              </a:rPr>
              <a:t> </a:t>
            </a:r>
            <a:r>
              <a:rPr lang="en-US" sz="6000" b="1" dirty="0" err="1" smtClean="0">
                <a:solidFill>
                  <a:srgbClr val="C00000"/>
                </a:solidFill>
                <a:latin typeface="Power Geez Unicode1" pitchFamily="2" charset="0"/>
              </a:rPr>
              <a:t>ቻርተር</a:t>
            </a:r>
            <a:endParaRPr lang="en-US" sz="6000" b="1" dirty="0" smtClean="0">
              <a:solidFill>
                <a:srgbClr val="C00000"/>
              </a:solidFill>
              <a:latin typeface="Power Geez Unicode1" pitchFamily="2" charset="0"/>
            </a:endParaRPr>
          </a:p>
          <a:p>
            <a:pPr marL="0" indent="0" algn="just">
              <a:buNone/>
            </a:pPr>
            <a:endParaRPr lang="en-US" b="1" dirty="0">
              <a:solidFill>
                <a:srgbClr val="002060"/>
              </a:solidFill>
              <a:latin typeface="Power Geez Unicode1" pitchFamily="2" charset="0"/>
            </a:endParaRPr>
          </a:p>
          <a:p>
            <a:pPr marL="0" indent="0" algn="just">
              <a:buNone/>
            </a:pPr>
            <a:r>
              <a:rPr lang="en-US" b="1" dirty="0" err="1" smtClean="0">
                <a:solidFill>
                  <a:srgbClr val="002060"/>
                </a:solidFill>
                <a:latin typeface="Power Geez Unicode1" pitchFamily="2" charset="0"/>
              </a:rPr>
              <a:t>በአፍሪካ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ሕብረት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በኩል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የፀደቀ</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የሰብአዊ</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መብቶች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ሕጎች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መካከል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እ.ኤ.አ</a:t>
            </a:r>
            <a:r>
              <a:rPr lang="en-US" b="1" dirty="0" smtClean="0">
                <a:solidFill>
                  <a:srgbClr val="002060"/>
                </a:solidFill>
                <a:latin typeface="Power Geez Unicode1" pitchFamily="2" charset="0"/>
              </a:rPr>
              <a:t> 1981 </a:t>
            </a:r>
            <a:r>
              <a:rPr lang="en-US" b="1" dirty="0" err="1" smtClean="0">
                <a:solidFill>
                  <a:srgbClr val="002060"/>
                </a:solidFill>
                <a:latin typeface="Power Geez Unicode1" pitchFamily="2" charset="0"/>
              </a:rPr>
              <a:t>የጸደቀው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የአከፍሪካ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የሰዎችና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ሕዝቦች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መብቶች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ቻርተር</a:t>
            </a:r>
            <a:r>
              <a:rPr lang="en-US" b="1" dirty="0" smtClean="0">
                <a:solidFill>
                  <a:srgbClr val="002060"/>
                </a:solidFill>
                <a:latin typeface="Power Geez Unicode1" pitchFamily="2" charset="0"/>
              </a:rPr>
              <a:t> የአካል </a:t>
            </a:r>
            <a:r>
              <a:rPr lang="en-US" b="1" dirty="0" err="1" smtClean="0">
                <a:solidFill>
                  <a:srgbClr val="002060"/>
                </a:solidFill>
                <a:latin typeface="Power Geez Unicode1" pitchFamily="2" charset="0"/>
              </a:rPr>
              <a:t>ጉዳተኞችን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አካለዊ</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ወይም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አዕምሮአዊ</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ፍላጎቶች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ለማሙዋላት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የሚረዱ</a:t>
            </a:r>
            <a:r>
              <a:rPr lang="en-US" b="1" dirty="0" smtClean="0">
                <a:solidFill>
                  <a:srgbClr val="002060"/>
                </a:solidFill>
                <a:latin typeface="Power Geez Unicode1" pitchFamily="2" charset="0"/>
              </a:rPr>
              <a:t> ልዩ </a:t>
            </a:r>
            <a:r>
              <a:rPr lang="en-US" b="1" dirty="0" err="1" smtClean="0">
                <a:solidFill>
                  <a:srgbClr val="002060"/>
                </a:solidFill>
                <a:latin typeface="Power Geez Unicode1" pitchFamily="2" charset="0"/>
              </a:rPr>
              <a:t>እርምጃዎችን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መውሰድ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እንደሚገባ</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ይደነግጋል</a:t>
            </a:r>
            <a:r>
              <a:rPr lang="en-US" b="1" dirty="0" smtClean="0">
                <a:solidFill>
                  <a:srgbClr val="002060"/>
                </a:solidFill>
                <a:latin typeface="Power Geez Unicode1" pitchFamily="2" charset="0"/>
              </a:rPr>
              <a:t>፡፡</a:t>
            </a:r>
          </a:p>
          <a:p>
            <a:pPr marL="0" indent="0" algn="just">
              <a:buNone/>
            </a:pPr>
            <a:endParaRPr lang="en-US" b="1" dirty="0" smtClean="0">
              <a:solidFill>
                <a:srgbClr val="002060"/>
              </a:solidFill>
              <a:latin typeface="Power Geez Unicode1" pitchFamily="2" charset="0"/>
            </a:endParaRPr>
          </a:p>
          <a:p>
            <a:pPr marL="0" indent="0" algn="just">
              <a:buNone/>
            </a:pPr>
            <a:r>
              <a:rPr lang="en-US" sz="6000" b="1" dirty="0" smtClean="0">
                <a:solidFill>
                  <a:srgbClr val="C00000"/>
                </a:solidFill>
                <a:latin typeface="Power Geez Unicode1" pitchFamily="2" charset="0"/>
              </a:rPr>
              <a:t>2. </a:t>
            </a:r>
            <a:r>
              <a:rPr lang="en-US" sz="6000" b="1" dirty="0" err="1" smtClean="0">
                <a:solidFill>
                  <a:srgbClr val="C00000"/>
                </a:solidFill>
                <a:latin typeface="Power Geez Unicode1" pitchFamily="2" charset="0"/>
              </a:rPr>
              <a:t>መብቶችና</a:t>
            </a:r>
            <a:r>
              <a:rPr lang="en-US" sz="6000" b="1" dirty="0" smtClean="0">
                <a:solidFill>
                  <a:srgbClr val="C00000"/>
                </a:solidFill>
                <a:latin typeface="Power Geez Unicode1" pitchFamily="2" charset="0"/>
              </a:rPr>
              <a:t> </a:t>
            </a:r>
            <a:r>
              <a:rPr lang="en-US" sz="6000" b="1" dirty="0" err="1">
                <a:solidFill>
                  <a:srgbClr val="C00000"/>
                </a:solidFill>
                <a:latin typeface="Power Geez Unicode1" pitchFamily="2" charset="0"/>
              </a:rPr>
              <a:t>ደህንነት</a:t>
            </a:r>
            <a:r>
              <a:rPr lang="en-US" sz="6000" b="1" dirty="0">
                <a:solidFill>
                  <a:srgbClr val="C00000"/>
                </a:solidFill>
                <a:latin typeface="Power Geez Unicode1" pitchFamily="2" charset="0"/>
              </a:rPr>
              <a:t> </a:t>
            </a:r>
            <a:r>
              <a:rPr lang="en-US" sz="6000" b="1" dirty="0" err="1" smtClean="0">
                <a:solidFill>
                  <a:srgbClr val="C00000"/>
                </a:solidFill>
                <a:latin typeface="Power Geez Unicode1" pitchFamily="2" charset="0"/>
              </a:rPr>
              <a:t>ቻርተር</a:t>
            </a:r>
            <a:endParaRPr lang="en-US" sz="6000" b="1" dirty="0" smtClean="0">
              <a:solidFill>
                <a:srgbClr val="C00000"/>
              </a:solidFill>
              <a:latin typeface="Power Geez Unicode1" pitchFamily="2" charset="0"/>
            </a:endParaRPr>
          </a:p>
          <a:p>
            <a:pPr marL="0" indent="0" algn="just">
              <a:buNone/>
            </a:pPr>
            <a:endParaRPr lang="en-US" sz="4400" b="1" dirty="0" smtClean="0">
              <a:solidFill>
                <a:srgbClr val="002060"/>
              </a:solidFill>
              <a:latin typeface="Power Geez Unicode1" pitchFamily="2" charset="0"/>
            </a:endParaRPr>
          </a:p>
          <a:p>
            <a:pPr marL="0" indent="0" algn="just">
              <a:buNone/>
            </a:pPr>
            <a:r>
              <a:rPr lang="en-US" b="1" dirty="0" err="1" smtClean="0">
                <a:solidFill>
                  <a:srgbClr val="002060"/>
                </a:solidFill>
                <a:latin typeface="Power Geez Unicode1" pitchFamily="2" charset="0"/>
              </a:rPr>
              <a:t>የአፍሪካ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የሕፃናት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መብቶችና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ደህንነት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ቻርተር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በሌላ</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በኩል</a:t>
            </a:r>
            <a:r>
              <a:rPr lang="en-US" b="1" dirty="0" smtClean="0">
                <a:solidFill>
                  <a:srgbClr val="002060"/>
                </a:solidFill>
                <a:latin typeface="Power Geez Unicode1" pitchFamily="2" charset="0"/>
              </a:rPr>
              <a:t> አካል </a:t>
            </a:r>
            <a:r>
              <a:rPr lang="en-US" b="1" dirty="0" err="1" smtClean="0">
                <a:solidFill>
                  <a:srgbClr val="002060"/>
                </a:solidFill>
                <a:latin typeface="Power Geez Unicode1" pitchFamily="2" charset="0"/>
              </a:rPr>
              <a:t>ጉዳተኛ</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ሕፃናት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እንደማንኛውም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አልባ</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ሕፃናት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የዕኩልነት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ከአድሎ</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ነፃ</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የመሆን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በሕይወት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የመኖር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የዕድገትና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የመሳሰሉት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መሰረታዊ</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መብቶች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ያላቸው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መሆኑን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ይደነግጋል</a:t>
            </a:r>
            <a:r>
              <a:rPr lang="en-US" b="1" dirty="0" smtClean="0">
                <a:solidFill>
                  <a:srgbClr val="002060"/>
                </a:solidFill>
                <a:latin typeface="Power Geez Unicode1" pitchFamily="2" charset="0"/>
              </a:rPr>
              <a:t>፡፡</a:t>
            </a:r>
          </a:p>
          <a:p>
            <a:pPr marL="0" indent="0">
              <a:buNone/>
            </a:pPr>
            <a:endParaRPr lang="en-US" b="1" dirty="0">
              <a:solidFill>
                <a:srgbClr val="002060"/>
              </a:solidFill>
              <a:latin typeface="Power Geez Unicode1" pitchFamily="2" charset="0"/>
            </a:endParaRPr>
          </a:p>
          <a:p>
            <a:pPr marL="0" indent="0">
              <a:buNone/>
            </a:pPr>
            <a:r>
              <a:rPr lang="en-US" b="1" dirty="0" smtClean="0">
                <a:solidFill>
                  <a:srgbClr val="002060"/>
                </a:solidFill>
                <a:latin typeface="Power Geez Unicode1" pitchFamily="2" charset="0"/>
              </a:rPr>
              <a:t> </a:t>
            </a:r>
            <a:endParaRPr lang="en-US" b="1" dirty="0">
              <a:solidFill>
                <a:srgbClr val="002060"/>
              </a:solidFill>
              <a:latin typeface="Power Geez Unicode1" pitchFamily="2" charset="0"/>
            </a:endParaRPr>
          </a:p>
        </p:txBody>
      </p:sp>
    </p:spTree>
    <p:extLst>
      <p:ext uri="{BB962C8B-B14F-4D97-AF65-F5344CB8AC3E}">
        <p14:creationId xmlns:p14="http://schemas.microsoft.com/office/powerpoint/2010/main" val="41335200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220450" cy="1143000"/>
          </a:xfrm>
        </p:spPr>
        <p:txBody>
          <a:bodyPr>
            <a:normAutofit/>
          </a:bodyPr>
          <a:lstStyle/>
          <a:p>
            <a:pPr algn="ctr"/>
            <a:r>
              <a:rPr lang="en-US" sz="6600" dirty="0" err="1" smtClean="0">
                <a:latin typeface="Power Geez Unicode1" pitchFamily="2" charset="0"/>
              </a:rPr>
              <a:t>የቀጠለ</a:t>
            </a:r>
            <a:endParaRPr lang="en-US" sz="6600" dirty="0">
              <a:latin typeface="Power Geez Unicode1" pitchFamily="2" charset="0"/>
            </a:endParaRPr>
          </a:p>
        </p:txBody>
      </p:sp>
      <p:sp>
        <p:nvSpPr>
          <p:cNvPr id="3" name="Content Placeholder 2"/>
          <p:cNvSpPr>
            <a:spLocks noGrp="1"/>
          </p:cNvSpPr>
          <p:nvPr>
            <p:ph idx="1"/>
          </p:nvPr>
        </p:nvSpPr>
        <p:spPr>
          <a:xfrm>
            <a:off x="609600" y="1609416"/>
            <a:ext cx="11106150" cy="4846320"/>
          </a:xfrm>
        </p:spPr>
        <p:txBody>
          <a:bodyPr>
            <a:normAutofit fontScale="92500" lnSpcReduction="20000"/>
          </a:bodyPr>
          <a:lstStyle/>
          <a:p>
            <a:pPr marL="0" indent="0" algn="just">
              <a:buNone/>
            </a:pPr>
            <a:endParaRPr lang="en-US" sz="4400" b="1" dirty="0">
              <a:solidFill>
                <a:srgbClr val="C00000"/>
              </a:solidFill>
              <a:latin typeface="Power Geez Unicode1" pitchFamily="2" charset="0"/>
            </a:endParaRPr>
          </a:p>
          <a:p>
            <a:pPr marL="0" indent="0" algn="just">
              <a:buNone/>
            </a:pPr>
            <a:r>
              <a:rPr lang="en-US" sz="4500" b="1" dirty="0">
                <a:solidFill>
                  <a:srgbClr val="C00000"/>
                </a:solidFill>
                <a:latin typeface="Power Geez Unicode1" pitchFamily="2" charset="0"/>
              </a:rPr>
              <a:t>3. </a:t>
            </a:r>
            <a:r>
              <a:rPr lang="en-US" sz="4500" b="1" dirty="0" err="1">
                <a:solidFill>
                  <a:srgbClr val="C00000"/>
                </a:solidFill>
                <a:latin typeface="Power Geez Unicode1" pitchFamily="2" charset="0"/>
              </a:rPr>
              <a:t>አካል</a:t>
            </a:r>
            <a:r>
              <a:rPr lang="en-US" sz="4500" b="1" dirty="0">
                <a:solidFill>
                  <a:srgbClr val="C00000"/>
                </a:solidFill>
                <a:latin typeface="Power Geez Unicode1" pitchFamily="2" charset="0"/>
              </a:rPr>
              <a:t> </a:t>
            </a:r>
            <a:r>
              <a:rPr lang="en-US" sz="4500" b="1" dirty="0" err="1">
                <a:solidFill>
                  <a:srgbClr val="C00000"/>
                </a:solidFill>
                <a:latin typeface="Power Geez Unicode1" pitchFamily="2" charset="0"/>
              </a:rPr>
              <a:t>ጉዳተኞች</a:t>
            </a:r>
            <a:r>
              <a:rPr lang="en-US" sz="4500" b="1" dirty="0">
                <a:solidFill>
                  <a:srgbClr val="C00000"/>
                </a:solidFill>
                <a:latin typeface="Power Geez Unicode1" pitchFamily="2" charset="0"/>
              </a:rPr>
              <a:t> </a:t>
            </a:r>
            <a:r>
              <a:rPr lang="en-US" sz="4500" b="1" dirty="0" err="1">
                <a:solidFill>
                  <a:srgbClr val="C00000"/>
                </a:solidFill>
                <a:latin typeface="Power Geez Unicode1" pitchFamily="2" charset="0"/>
              </a:rPr>
              <a:t>መብቶች</a:t>
            </a:r>
            <a:r>
              <a:rPr lang="en-US" sz="4500" b="1" dirty="0">
                <a:solidFill>
                  <a:srgbClr val="C00000"/>
                </a:solidFill>
                <a:latin typeface="Power Geez Unicode1" pitchFamily="2" charset="0"/>
              </a:rPr>
              <a:t> </a:t>
            </a:r>
            <a:r>
              <a:rPr lang="en-US" sz="4500" b="1" dirty="0" err="1">
                <a:solidFill>
                  <a:srgbClr val="C00000"/>
                </a:solidFill>
                <a:latin typeface="Power Geez Unicode1" pitchFamily="2" charset="0"/>
              </a:rPr>
              <a:t>ፕሮቶኮል</a:t>
            </a:r>
            <a:endParaRPr lang="en-US" sz="4500" b="1" dirty="0">
              <a:solidFill>
                <a:srgbClr val="C00000"/>
              </a:solidFill>
              <a:latin typeface="Power Geez Unicode1" pitchFamily="2" charset="0"/>
            </a:endParaRPr>
          </a:p>
          <a:p>
            <a:pPr marL="0" indent="0" algn="just">
              <a:buNone/>
            </a:pPr>
            <a:endParaRPr lang="en-US" sz="4400" b="1" dirty="0">
              <a:solidFill>
                <a:srgbClr val="002060"/>
              </a:solidFill>
              <a:latin typeface="Power Geez Unicode1" pitchFamily="2" charset="0"/>
            </a:endParaRPr>
          </a:p>
          <a:p>
            <a:pPr marL="0" indent="0" algn="just">
              <a:buNone/>
            </a:pPr>
            <a:r>
              <a:rPr lang="en-US" b="1" dirty="0" err="1">
                <a:solidFill>
                  <a:srgbClr val="002060"/>
                </a:solidFill>
                <a:latin typeface="Power Geez Unicode1" pitchFamily="2" charset="0"/>
              </a:rPr>
              <a:t>የአፍሪካ</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አካል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ጉዳተኞች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መብቶች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ፕሮቶኮል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በአብዛኛው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በዓለም</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አቀፍ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የአካል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ጉዳተኞች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ስምምነት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ውስጥ</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የተካተቱ</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ድንጋጌዎችን</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የያዘ</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ሲሆን</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በአፍሪካ</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ውስጥ</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ያለውን</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ነባራዊ</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ሁኔታ</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ከግምት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ውስጥ</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በማስገባት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ተጨማሪ</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ግዴታዎችን</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ይጥላል</a:t>
            </a:r>
            <a:r>
              <a:rPr lang="en-US" b="1" dirty="0">
                <a:solidFill>
                  <a:srgbClr val="002060"/>
                </a:solidFill>
                <a:latin typeface="Power Geez Unicode1" pitchFamily="2" charset="0"/>
              </a:rPr>
              <a:t>፡፡</a:t>
            </a:r>
          </a:p>
          <a:p>
            <a:pPr marL="0" indent="0" algn="just">
              <a:buNone/>
            </a:pPr>
            <a:endParaRPr lang="en-US" b="1" dirty="0">
              <a:solidFill>
                <a:srgbClr val="002060"/>
              </a:solidFill>
              <a:latin typeface="Power Geez Unicode1" pitchFamily="2" charset="0"/>
            </a:endParaRPr>
          </a:p>
          <a:p>
            <a:pPr marL="0" indent="0" algn="just">
              <a:buNone/>
            </a:pPr>
            <a:r>
              <a:rPr lang="en-US" b="1" dirty="0" err="1">
                <a:solidFill>
                  <a:srgbClr val="002060"/>
                </a:solidFill>
                <a:latin typeface="Power Geez Unicode1" pitchFamily="2" charset="0"/>
              </a:rPr>
              <a:t>እነዚህም</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አባል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ሀገራት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በሕገ-መንግስታቸው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ሌሎች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ሕጎቻቸውና</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በሚወሰዱ</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እርምጃዎች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አካል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ጉዳተኞች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ላይ</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አድሎ</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አለመድረሱን</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ለማረጋገጥ</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እንዲሁም</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አድሎ</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በሚያደርሱ</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ሕጎች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ፖሊሲዎች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መመሪያዎች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ባህሎችኛ</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አሰራሮች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ላይ</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ማሻሻያዎችን</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የማድረግ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ግዴታና</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አካል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ጉዳተኞችን</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በማሕበረሰብ</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አቀፍ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የተሐድሶ</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መርሃ-ግብሮች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ተጠተቃሚ</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እንዲሆኑ</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የማድረግ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ግዴታዎች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ናቸው</a:t>
            </a:r>
            <a:r>
              <a:rPr lang="en-US" b="1" dirty="0">
                <a:solidFill>
                  <a:srgbClr val="002060"/>
                </a:solidFill>
                <a:latin typeface="Power Geez Unicode1" pitchFamily="2" charset="0"/>
              </a:rPr>
              <a:t>፡፡</a:t>
            </a:r>
          </a:p>
          <a:p>
            <a:endParaRPr lang="en-US" dirty="0"/>
          </a:p>
        </p:txBody>
      </p:sp>
    </p:spTree>
    <p:extLst>
      <p:ext uri="{BB962C8B-B14F-4D97-AF65-F5344CB8AC3E}">
        <p14:creationId xmlns:p14="http://schemas.microsoft.com/office/powerpoint/2010/main" val="3850878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92840" cy="4846320"/>
          </a:xfrm>
        </p:spPr>
        <p:txBody>
          <a:bodyPr>
            <a:normAutofit/>
          </a:bodyPr>
          <a:lstStyle/>
          <a:p>
            <a:pPr marL="0" indent="0" algn="just">
              <a:buNone/>
            </a:pPr>
            <a:endParaRPr lang="en-US" b="1" dirty="0" smtClean="0">
              <a:solidFill>
                <a:srgbClr val="002060"/>
              </a:solidFill>
              <a:latin typeface="Power Geez Unicode1" pitchFamily="2" charset="0"/>
            </a:endParaRPr>
          </a:p>
          <a:p>
            <a:pPr marL="0" indent="0" algn="just">
              <a:buNone/>
            </a:pPr>
            <a:r>
              <a:rPr lang="en-US" b="1" dirty="0" err="1" smtClean="0">
                <a:solidFill>
                  <a:srgbClr val="002060"/>
                </a:solidFill>
                <a:latin typeface="Power Geez Unicode1" pitchFamily="2" charset="0"/>
              </a:rPr>
              <a:t>ፕሮቶኮሉ</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ለአካል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ጉዳተኞች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ሰብአዊ</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መብቶች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ዕውቅና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ከመስጠትም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ባሻገር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በአፍሪካ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የሰዎችና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ሕዝቦች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መብቶች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ቻርተር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ላይ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የተደነገጉትና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የሁሉንም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ፈራሚ</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ሀገራት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ሕዝቦች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የሚመለከቱ</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ግዴታወች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አካል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ጉዳተኞች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ላይም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በእኩል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ተፈፃሚነት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እንደሚኖራቸው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ይደነግጋል</a:t>
            </a:r>
            <a:r>
              <a:rPr lang="en-US" b="1" dirty="0" smtClean="0">
                <a:solidFill>
                  <a:srgbClr val="002060"/>
                </a:solidFill>
                <a:latin typeface="Power Geez Unicode1" pitchFamily="2" charset="0"/>
              </a:rPr>
              <a:t>፡፡</a:t>
            </a:r>
          </a:p>
          <a:p>
            <a:pPr marL="0" indent="0">
              <a:buNone/>
            </a:pPr>
            <a:endParaRPr lang="en-US" dirty="0"/>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35270358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384280" cy="1143000"/>
          </a:xfrm>
        </p:spPr>
        <p:txBody>
          <a:bodyPr>
            <a:noAutofit/>
          </a:bodyPr>
          <a:lstStyle/>
          <a:p>
            <a:pPr algn="ctr"/>
            <a:r>
              <a:rPr lang="am-ET" sz="7200" dirty="0">
                <a:solidFill>
                  <a:srgbClr val="FF0000"/>
                </a:solidFill>
              </a:rPr>
              <a:t>አገር </a:t>
            </a:r>
            <a:r>
              <a:rPr lang="am-ET" sz="7200" dirty="0" smtClean="0">
                <a:solidFill>
                  <a:srgbClr val="FF0000"/>
                </a:solidFill>
              </a:rPr>
              <a:t>በቀል</a:t>
            </a:r>
            <a:r>
              <a:rPr lang="en-US" sz="7200" dirty="0" smtClean="0">
                <a:solidFill>
                  <a:srgbClr val="FF0000"/>
                </a:solidFill>
                <a:latin typeface="Power Geez Unicode1" pitchFamily="2" charset="0"/>
              </a:rPr>
              <a:t> ሕ</a:t>
            </a:r>
            <a:r>
              <a:rPr lang="am-ET" sz="7200" dirty="0" smtClean="0">
                <a:solidFill>
                  <a:srgbClr val="FF0000"/>
                </a:solidFill>
              </a:rPr>
              <a:t>ጎችና </a:t>
            </a:r>
            <a:r>
              <a:rPr lang="am-ET" sz="7200" dirty="0">
                <a:solidFill>
                  <a:srgbClr val="FF0000"/>
                </a:solidFill>
              </a:rPr>
              <a:t>ፖሊሲዎች</a:t>
            </a:r>
            <a:endParaRPr lang="en-US" sz="7200" dirty="0">
              <a:solidFill>
                <a:srgbClr val="FF0000"/>
              </a:solidFill>
              <a:latin typeface="Power Geez Unicode1" pitchFamily="2" charset="0"/>
            </a:endParaRPr>
          </a:p>
        </p:txBody>
      </p:sp>
      <p:sp>
        <p:nvSpPr>
          <p:cNvPr id="3" name="Content Placeholder 2"/>
          <p:cNvSpPr>
            <a:spLocks noGrp="1"/>
          </p:cNvSpPr>
          <p:nvPr>
            <p:ph idx="1"/>
          </p:nvPr>
        </p:nvSpPr>
        <p:spPr>
          <a:xfrm>
            <a:off x="609600" y="1609416"/>
            <a:ext cx="11277600" cy="4846320"/>
          </a:xfrm>
        </p:spPr>
        <p:txBody>
          <a:bodyPr>
            <a:normAutofit fontScale="85000" lnSpcReduction="20000"/>
          </a:bodyPr>
          <a:lstStyle/>
          <a:p>
            <a:pPr marL="514350" indent="-514350">
              <a:buAutoNum type="arabicPeriod"/>
            </a:pPr>
            <a:r>
              <a:rPr lang="am-ET" sz="3300" b="1" dirty="0" smtClean="0">
                <a:solidFill>
                  <a:srgbClr val="C00000"/>
                </a:solidFill>
              </a:rPr>
              <a:t>የኢ.ፌ.ዴ.ሪ</a:t>
            </a:r>
            <a:r>
              <a:rPr lang="am-ET" sz="3300" b="1" dirty="0">
                <a:solidFill>
                  <a:srgbClr val="C00000"/>
                </a:solidFill>
              </a:rPr>
              <a:t>. ሕገ </a:t>
            </a:r>
            <a:r>
              <a:rPr lang="am-ET" sz="3300" b="1" dirty="0" smtClean="0">
                <a:solidFill>
                  <a:srgbClr val="C00000"/>
                </a:solidFill>
              </a:rPr>
              <a:t>መንግሥት</a:t>
            </a:r>
            <a:endParaRPr lang="en-US" b="1" dirty="0" smtClean="0">
              <a:solidFill>
                <a:srgbClr val="C00000"/>
              </a:solidFill>
            </a:endParaRPr>
          </a:p>
          <a:p>
            <a:pPr marL="0" indent="0" algn="just">
              <a:buNone/>
            </a:pPr>
            <a:r>
              <a:rPr lang="en-US" b="1" dirty="0" err="1" smtClean="0">
                <a:solidFill>
                  <a:srgbClr val="002060"/>
                </a:solidFill>
                <a:latin typeface="Power Geez Unicode1" pitchFamily="2" charset="0"/>
              </a:rPr>
              <a:t>በሕገ-መንግስቱ</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አንቀጽ</a:t>
            </a:r>
            <a:r>
              <a:rPr lang="en-US" b="1" dirty="0" smtClean="0">
                <a:solidFill>
                  <a:srgbClr val="002060"/>
                </a:solidFill>
                <a:latin typeface="Power Geez Unicode1" pitchFamily="2" charset="0"/>
              </a:rPr>
              <a:t> 9 </a:t>
            </a:r>
            <a:r>
              <a:rPr lang="en-US" b="1" dirty="0" err="1" smtClean="0">
                <a:solidFill>
                  <a:srgbClr val="002060"/>
                </a:solidFill>
                <a:latin typeface="Power Geez Unicode1" pitchFamily="2" charset="0"/>
              </a:rPr>
              <a:t>ንዑስ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አንቀጽ</a:t>
            </a:r>
            <a:r>
              <a:rPr lang="en-US" b="1" dirty="0" smtClean="0">
                <a:solidFill>
                  <a:srgbClr val="002060"/>
                </a:solidFill>
                <a:latin typeface="Power Geez Unicode1" pitchFamily="2" charset="0"/>
              </a:rPr>
              <a:t> 4 </a:t>
            </a:r>
            <a:r>
              <a:rPr lang="en-US" b="1" dirty="0" err="1" smtClean="0">
                <a:solidFill>
                  <a:srgbClr val="002060"/>
                </a:solidFill>
                <a:latin typeface="Power Geez Unicode1" pitchFamily="2" charset="0"/>
              </a:rPr>
              <a:t>መሰረት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ኢትዮጵያ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ያፀደቀቻቸው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ዓለም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አቀፍ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ስምምነቶች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የሀገሪቱ</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ሕግ</a:t>
            </a:r>
            <a:r>
              <a:rPr lang="en-US" b="1" dirty="0" smtClean="0">
                <a:solidFill>
                  <a:srgbClr val="002060"/>
                </a:solidFill>
                <a:latin typeface="Power Geez Unicode1" pitchFamily="2" charset="0"/>
              </a:rPr>
              <a:t> አካል </a:t>
            </a:r>
            <a:r>
              <a:rPr lang="en-US" b="1" dirty="0" err="1" smtClean="0">
                <a:solidFill>
                  <a:srgbClr val="002060"/>
                </a:solidFill>
                <a:latin typeface="Power Geez Unicode1" pitchFamily="2" charset="0"/>
              </a:rPr>
              <a:t>ናቸው</a:t>
            </a:r>
            <a:r>
              <a:rPr lang="en-US" b="1" dirty="0" smtClean="0">
                <a:solidFill>
                  <a:srgbClr val="002060"/>
                </a:solidFill>
                <a:latin typeface="Power Geez Unicode1" pitchFamily="2" charset="0"/>
              </a:rPr>
              <a:t>፡፡</a:t>
            </a:r>
          </a:p>
          <a:p>
            <a:pPr marL="0" indent="0" algn="just">
              <a:buNone/>
            </a:pPr>
            <a:endParaRPr lang="en-US" b="1" dirty="0">
              <a:solidFill>
                <a:srgbClr val="002060"/>
              </a:solidFill>
              <a:latin typeface="Power Geez Unicode1" pitchFamily="2" charset="0"/>
            </a:endParaRPr>
          </a:p>
          <a:p>
            <a:pPr marL="0" indent="0" algn="just">
              <a:buNone/>
            </a:pPr>
            <a:r>
              <a:rPr lang="en-US" b="1" dirty="0" smtClean="0">
                <a:solidFill>
                  <a:srgbClr val="002060"/>
                </a:solidFill>
                <a:latin typeface="Power Geez Unicode1" pitchFamily="2" charset="0"/>
              </a:rPr>
              <a:t>አካል </a:t>
            </a:r>
            <a:r>
              <a:rPr lang="en-US" b="1" dirty="0" err="1" smtClean="0">
                <a:solidFill>
                  <a:srgbClr val="002060"/>
                </a:solidFill>
                <a:latin typeface="Power Geez Unicode1" pitchFamily="2" charset="0"/>
              </a:rPr>
              <a:t>ጉዳተኞች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እንደአንድ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የማሕበረሰቡ</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በዝሃነት</a:t>
            </a:r>
            <a:r>
              <a:rPr lang="en-US" b="1" dirty="0" smtClean="0">
                <a:solidFill>
                  <a:srgbClr val="002060"/>
                </a:solidFill>
                <a:latin typeface="Power Geez Unicode1" pitchFamily="2" charset="0"/>
              </a:rPr>
              <a:t> አካል </a:t>
            </a:r>
            <a:r>
              <a:rPr lang="en-US" b="1" dirty="0" err="1" smtClean="0">
                <a:solidFill>
                  <a:srgbClr val="002060"/>
                </a:solidFill>
                <a:latin typeface="Power Geez Unicode1" pitchFamily="2" charset="0"/>
              </a:rPr>
              <a:t>በሕገ-መንግስቱ</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ምዕራፍ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ሶስት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ውስጥ</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የተቀመጡት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መሰረታዊ</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ሰብአዊ</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መብቶችና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ነፃነቶች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ይመለከቱዋቸዋል</a:t>
            </a:r>
            <a:endParaRPr lang="en-US" b="1" dirty="0" smtClean="0">
              <a:solidFill>
                <a:srgbClr val="002060"/>
              </a:solidFill>
              <a:latin typeface="Power Geez Unicode1" pitchFamily="2" charset="0"/>
            </a:endParaRPr>
          </a:p>
          <a:p>
            <a:pPr marL="0" indent="0">
              <a:buNone/>
            </a:pPr>
            <a:r>
              <a:rPr lang="en-US" b="1" dirty="0" smtClean="0">
                <a:solidFill>
                  <a:srgbClr val="C00000"/>
                </a:solidFill>
              </a:rPr>
              <a:t>  </a:t>
            </a:r>
          </a:p>
          <a:p>
            <a:pPr marL="0" indent="0" algn="just">
              <a:buNone/>
            </a:pPr>
            <a:r>
              <a:rPr lang="en-US" b="1" dirty="0" err="1" smtClean="0">
                <a:solidFill>
                  <a:srgbClr val="002060"/>
                </a:solidFill>
                <a:latin typeface="Power Geez Unicode1" pitchFamily="2" charset="0"/>
              </a:rPr>
              <a:t>በተጨማሪም</a:t>
            </a:r>
            <a:r>
              <a:rPr lang="en-US" b="1" dirty="0" smtClean="0">
                <a:solidFill>
                  <a:srgbClr val="002060"/>
                </a:solidFill>
                <a:latin typeface="Power Geez Unicode1" pitchFamily="2" charset="0"/>
              </a:rPr>
              <a:t> </a:t>
            </a:r>
            <a:r>
              <a:rPr lang="am-ET" b="1" dirty="0" smtClean="0">
                <a:solidFill>
                  <a:srgbClr val="002060"/>
                </a:solidFill>
                <a:latin typeface="Power Geez Unicode1" pitchFamily="2" charset="0"/>
              </a:rPr>
              <a:t>እንደ </a:t>
            </a:r>
            <a:r>
              <a:rPr lang="am-ET" b="1" dirty="0">
                <a:solidFill>
                  <a:srgbClr val="002060"/>
                </a:solidFill>
                <a:latin typeface="Power Geez Unicode1" pitchFamily="2" charset="0"/>
              </a:rPr>
              <a:t>ኢትዮጵያ አቆጣጠር በ 1987 ዓ.ም. የፀደቀው የኢ.ፌ.ዲ.ሪ ሕገ መንግሥት ለአካል ጉዳተኛ ዜጎች አስፈላጊ የሆነውን የመልሶ ማቋቋም እና </a:t>
            </a:r>
            <a:r>
              <a:rPr lang="am-ET" b="1" dirty="0" smtClean="0">
                <a:solidFill>
                  <a:srgbClr val="002060"/>
                </a:solidFill>
                <a:latin typeface="Power Geez Unicode1" pitchFamily="2" charset="0"/>
              </a:rPr>
              <a:t>የድጋፍ</a:t>
            </a:r>
            <a:r>
              <a:rPr lang="en-US" b="1" dirty="0" smtClean="0">
                <a:solidFill>
                  <a:srgbClr val="002060"/>
                </a:solidFill>
                <a:latin typeface="Power Geez Unicode1" pitchFamily="2" charset="0"/>
              </a:rPr>
              <a:t> </a:t>
            </a:r>
            <a:r>
              <a:rPr lang="am-ET" b="1" dirty="0" smtClean="0">
                <a:solidFill>
                  <a:srgbClr val="002060"/>
                </a:solidFill>
                <a:latin typeface="Power Geez Unicode1" pitchFamily="2" charset="0"/>
              </a:rPr>
              <a:t>አገልግሎቶችን </a:t>
            </a:r>
            <a:r>
              <a:rPr lang="am-ET" b="1" dirty="0">
                <a:solidFill>
                  <a:srgbClr val="002060"/>
                </a:solidFill>
                <a:latin typeface="Power Geez Unicode1" pitchFamily="2" charset="0"/>
              </a:rPr>
              <a:t>የማቅረብ ኃላፊነትን የሚገልፀውን አንቀጽ 41(5) እንደሚከተለው ያካትታል። </a:t>
            </a:r>
            <a:endParaRPr lang="en-US" b="1" dirty="0">
              <a:solidFill>
                <a:srgbClr val="002060"/>
              </a:solidFill>
              <a:latin typeface="Power Geez Unicode1" pitchFamily="2" charset="0"/>
            </a:endParaRPr>
          </a:p>
          <a:p>
            <a:pPr marL="0" indent="0" algn="just">
              <a:buNone/>
            </a:pPr>
            <a:endParaRPr lang="en-US" b="1" dirty="0">
              <a:solidFill>
                <a:srgbClr val="002060"/>
              </a:solidFill>
              <a:latin typeface="Power Geez Unicode1" pitchFamily="2" charset="0"/>
            </a:endParaRPr>
          </a:p>
          <a:p>
            <a:pPr marL="0" indent="0" algn="just">
              <a:buNone/>
            </a:pPr>
            <a:r>
              <a:rPr lang="am-ET" b="1" dirty="0">
                <a:solidFill>
                  <a:srgbClr val="0070C0"/>
                </a:solidFill>
                <a:latin typeface="Power Geez Unicode1" pitchFamily="2" charset="0"/>
              </a:rPr>
              <a:t>“መንግሥት የአካል እና የአእምሮ ጉዳተኞችን፣ አረጋውያንን እና ያለ ወላጅ ወይም አሳዳጊ የቀሩ ሕፃናትን ለማቋቋምና ለመርዳት የሀገሪቱ </a:t>
            </a:r>
            <a:r>
              <a:rPr lang="am-ET" b="1" dirty="0">
                <a:solidFill>
                  <a:srgbClr val="FF0000"/>
                </a:solidFill>
                <a:latin typeface="Power Geez Unicode1" pitchFamily="2" charset="0"/>
              </a:rPr>
              <a:t>የኢኮኖሚ አቅም በፈቀደው ደረጃ</a:t>
            </a:r>
            <a:r>
              <a:rPr lang="am-ET" b="1" dirty="0">
                <a:solidFill>
                  <a:srgbClr val="0070C0"/>
                </a:solidFill>
                <a:latin typeface="Power Geez Unicode1" pitchFamily="2" charset="0"/>
              </a:rPr>
              <a:t> እንክብካቤ ያደርጋል</a:t>
            </a:r>
            <a:r>
              <a:rPr lang="am-ET" b="1" dirty="0" smtClean="0">
                <a:solidFill>
                  <a:srgbClr val="0070C0"/>
                </a:solidFill>
                <a:latin typeface="Power Geez Unicode1" pitchFamily="2" charset="0"/>
              </a:rPr>
              <a:t>።”</a:t>
            </a:r>
            <a:r>
              <a:rPr lang="en-US" b="1" dirty="0" smtClean="0">
                <a:solidFill>
                  <a:srgbClr val="0070C0"/>
                </a:solidFill>
                <a:latin typeface="Power Geez Unicode1" pitchFamily="2" charset="0"/>
              </a:rPr>
              <a:t>  </a:t>
            </a:r>
            <a:endParaRPr lang="en-US" b="1" dirty="0">
              <a:solidFill>
                <a:srgbClr val="0070C0"/>
              </a:solidFill>
              <a:latin typeface="Power Geez Unicode1" pitchFamily="2" charset="0"/>
            </a:endParaRPr>
          </a:p>
        </p:txBody>
      </p:sp>
    </p:spTree>
    <p:extLst>
      <p:ext uri="{BB962C8B-B14F-4D97-AF65-F5344CB8AC3E}">
        <p14:creationId xmlns:p14="http://schemas.microsoft.com/office/powerpoint/2010/main" val="1077426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2000" cy="672737"/>
          </a:xfrm>
        </p:spPr>
        <p:txBody>
          <a:bodyPr>
            <a:normAutofit/>
          </a:bodyPr>
          <a:lstStyle/>
          <a:p>
            <a:pPr algn="ctr"/>
            <a:r>
              <a:rPr lang="en-US" sz="3600" dirty="0" err="1">
                <a:solidFill>
                  <a:srgbClr val="0070C0"/>
                </a:solidFill>
                <a:latin typeface="Power Geez Unicode1" pitchFamily="2" charset="0"/>
              </a:rPr>
              <a:t>የመተዳደሪያ</a:t>
            </a:r>
            <a:r>
              <a:rPr lang="en-US" sz="3600" dirty="0">
                <a:solidFill>
                  <a:srgbClr val="0070C0"/>
                </a:solidFill>
                <a:latin typeface="Power Geez Unicode1" pitchFamily="2" charset="0"/>
              </a:rPr>
              <a:t> </a:t>
            </a:r>
            <a:r>
              <a:rPr lang="en-US" sz="3600" dirty="0" err="1">
                <a:solidFill>
                  <a:srgbClr val="0070C0"/>
                </a:solidFill>
                <a:latin typeface="Power Geez Unicode1" pitchFamily="2" charset="0"/>
              </a:rPr>
              <a:t>ደንቦች</a:t>
            </a:r>
            <a:r>
              <a:rPr lang="en-US" sz="3600" dirty="0">
                <a:solidFill>
                  <a:srgbClr val="0070C0"/>
                </a:solidFill>
                <a:latin typeface="Power Geez Unicode1" pitchFamily="2" charset="0"/>
              </a:rPr>
              <a:t> </a:t>
            </a:r>
            <a:endParaRPr lang="en-US" sz="3200" dirty="0"/>
          </a:p>
        </p:txBody>
      </p:sp>
      <p:sp>
        <p:nvSpPr>
          <p:cNvPr id="3" name="Content Placeholder 2"/>
          <p:cNvSpPr>
            <a:spLocks noGrp="1"/>
          </p:cNvSpPr>
          <p:nvPr>
            <p:ph idx="1"/>
          </p:nvPr>
        </p:nvSpPr>
        <p:spPr>
          <a:xfrm>
            <a:off x="609600" y="1031966"/>
            <a:ext cx="9652000" cy="5423770"/>
          </a:xfrm>
        </p:spPr>
        <p:txBody>
          <a:bodyPr>
            <a:normAutofit/>
          </a:bodyPr>
          <a:lstStyle/>
          <a:p>
            <a:pPr>
              <a:buFont typeface="Wingdings" pitchFamily="2" charset="2"/>
              <a:buChar char="q"/>
            </a:pPr>
            <a:r>
              <a:rPr lang="en-US" sz="2800" b="1" dirty="0" err="1">
                <a:solidFill>
                  <a:srgbClr val="002060"/>
                </a:solidFill>
                <a:latin typeface="Power Geez Unicode1" pitchFamily="2" charset="0"/>
              </a:rPr>
              <a:t>ሰዓት</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ማክበር</a:t>
            </a:r>
            <a:endParaRPr lang="en-US" sz="2800" b="1" dirty="0">
              <a:solidFill>
                <a:srgbClr val="002060"/>
              </a:solidFill>
              <a:latin typeface="Power Geez Unicode1" pitchFamily="2" charset="0"/>
            </a:endParaRPr>
          </a:p>
          <a:p>
            <a:pPr>
              <a:buFont typeface="Wingdings" pitchFamily="2" charset="2"/>
              <a:buChar char="q"/>
            </a:pPr>
            <a:r>
              <a:rPr lang="en-US" sz="2800" b="1" dirty="0" err="1">
                <a:solidFill>
                  <a:srgbClr val="002060"/>
                </a:solidFill>
                <a:latin typeface="Power Geez Unicode1" pitchFamily="2" charset="0"/>
              </a:rPr>
              <a:t>ከስልጠና</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አለመቅረት</a:t>
            </a:r>
            <a:endParaRPr lang="en-US" sz="2800" b="1" dirty="0">
              <a:solidFill>
                <a:srgbClr val="002060"/>
              </a:solidFill>
              <a:latin typeface="Power Geez Unicode1" pitchFamily="2" charset="0"/>
            </a:endParaRPr>
          </a:p>
          <a:p>
            <a:pPr>
              <a:buFont typeface="Wingdings" pitchFamily="2" charset="2"/>
              <a:buChar char="q"/>
            </a:pPr>
            <a:r>
              <a:rPr lang="en-US" sz="2800" b="1" dirty="0" err="1">
                <a:solidFill>
                  <a:srgbClr val="002060"/>
                </a:solidFill>
                <a:latin typeface="Power Geez Unicode1" pitchFamily="2" charset="0"/>
              </a:rPr>
              <a:t>ገባ</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ወጣ</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አለማለት</a:t>
            </a:r>
            <a:r>
              <a:rPr lang="en-US" sz="2800" b="1" dirty="0">
                <a:solidFill>
                  <a:srgbClr val="002060"/>
                </a:solidFill>
                <a:latin typeface="Power Geez Unicode1" pitchFamily="2" charset="0"/>
              </a:rPr>
              <a:t>                      </a:t>
            </a:r>
          </a:p>
          <a:p>
            <a:pPr>
              <a:buFont typeface="Wingdings" pitchFamily="2" charset="2"/>
              <a:buChar char="q"/>
            </a:pPr>
            <a:r>
              <a:rPr lang="en-US" sz="2800" b="1" dirty="0" err="1">
                <a:solidFill>
                  <a:srgbClr val="002060"/>
                </a:solidFill>
                <a:latin typeface="Power Geez Unicode1" pitchFamily="2" charset="0"/>
              </a:rPr>
              <a:t>የስልክ</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ድምፅ</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ማጥፋት</a:t>
            </a:r>
            <a:endParaRPr lang="en-US" sz="2800" b="1" dirty="0">
              <a:solidFill>
                <a:srgbClr val="002060"/>
              </a:solidFill>
              <a:latin typeface="Power Geez Unicode1" pitchFamily="2" charset="0"/>
            </a:endParaRPr>
          </a:p>
          <a:p>
            <a:pPr>
              <a:buFont typeface="Wingdings" pitchFamily="2" charset="2"/>
              <a:buChar char="q"/>
            </a:pPr>
            <a:r>
              <a:rPr lang="en-US" sz="2800" b="1" dirty="0" err="1">
                <a:solidFill>
                  <a:srgbClr val="002060"/>
                </a:solidFill>
                <a:latin typeface="Power Geez Unicode1" pitchFamily="2" charset="0"/>
              </a:rPr>
              <a:t>የጎንዮሽ</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ወሬ</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አለማውራት</a:t>
            </a:r>
            <a:r>
              <a:rPr lang="en-US" sz="2800" b="1" dirty="0">
                <a:solidFill>
                  <a:srgbClr val="002060"/>
                </a:solidFill>
                <a:latin typeface="Power Geez Unicode1" pitchFamily="2" charset="0"/>
              </a:rPr>
              <a:t>       </a:t>
            </a:r>
          </a:p>
          <a:p>
            <a:pPr>
              <a:buFont typeface="Wingdings" pitchFamily="2" charset="2"/>
              <a:buChar char="q"/>
            </a:pPr>
            <a:r>
              <a:rPr lang="en-US" sz="2800" b="1" dirty="0" err="1">
                <a:solidFill>
                  <a:srgbClr val="002060"/>
                </a:solidFill>
                <a:latin typeface="Power Geez Unicode1" pitchFamily="2" charset="0"/>
              </a:rPr>
              <a:t>መደማመጥ</a:t>
            </a:r>
            <a:r>
              <a:rPr lang="en-US" sz="2800" b="1" dirty="0">
                <a:solidFill>
                  <a:srgbClr val="002060"/>
                </a:solidFill>
                <a:latin typeface="Power Geez Unicode1" pitchFamily="2" charset="0"/>
              </a:rPr>
              <a:t>          </a:t>
            </a:r>
          </a:p>
          <a:p>
            <a:pPr>
              <a:buFont typeface="Wingdings" pitchFamily="2" charset="2"/>
              <a:buChar char="q"/>
            </a:pPr>
            <a:r>
              <a:rPr lang="en-US" sz="2800" b="1" dirty="0" err="1">
                <a:solidFill>
                  <a:srgbClr val="002060"/>
                </a:solidFill>
                <a:latin typeface="Power Geez Unicode1" pitchFamily="2" charset="0"/>
              </a:rPr>
              <a:t>በንቃት</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መሳተፍ</a:t>
            </a:r>
            <a:r>
              <a:rPr lang="en-US" sz="2800" b="1" dirty="0">
                <a:solidFill>
                  <a:srgbClr val="002060"/>
                </a:solidFill>
                <a:latin typeface="Power Geez Unicode1" pitchFamily="2" charset="0"/>
              </a:rPr>
              <a:t>   </a:t>
            </a:r>
          </a:p>
          <a:p>
            <a:pPr>
              <a:buFont typeface="Wingdings" pitchFamily="2" charset="2"/>
              <a:buChar char="q"/>
            </a:pPr>
            <a:r>
              <a:rPr lang="en-US" sz="2800" b="1" dirty="0" err="1">
                <a:solidFill>
                  <a:srgbClr val="002060"/>
                </a:solidFill>
                <a:latin typeface="Power Geez Unicode1" pitchFamily="2" charset="0"/>
              </a:rPr>
              <a:t>ሳያስፈቅዱ</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አለማናገር</a:t>
            </a:r>
            <a:r>
              <a:rPr lang="en-US" sz="2800" b="1" dirty="0">
                <a:solidFill>
                  <a:srgbClr val="002060"/>
                </a:solidFill>
                <a:latin typeface="Power Geez Unicode1" pitchFamily="2" charset="0"/>
              </a:rPr>
              <a:t> </a:t>
            </a:r>
          </a:p>
          <a:p>
            <a:pPr>
              <a:buFont typeface="Wingdings" pitchFamily="2" charset="2"/>
              <a:buChar char="q"/>
            </a:pPr>
            <a:r>
              <a:rPr lang="en-US" sz="2800" b="1" dirty="0" err="1">
                <a:solidFill>
                  <a:srgbClr val="002060"/>
                </a:solidFill>
                <a:latin typeface="Power Geez Unicode1" pitchFamily="2" charset="0"/>
              </a:rPr>
              <a:t>የሌሎችን</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ሰዎች</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ሀሳብ</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ማክበር</a:t>
            </a:r>
            <a:r>
              <a:rPr lang="en-US" sz="2800" b="1" dirty="0">
                <a:solidFill>
                  <a:srgbClr val="002060"/>
                </a:solidFill>
                <a:latin typeface="Power Geez Unicode1" pitchFamily="2" charset="0"/>
              </a:rPr>
              <a:t> </a:t>
            </a:r>
          </a:p>
          <a:p>
            <a:pPr>
              <a:buFont typeface="Wingdings" pitchFamily="2" charset="2"/>
              <a:buChar char="q"/>
            </a:pPr>
            <a:r>
              <a:rPr lang="en-US" sz="2800" b="1" dirty="0" err="1">
                <a:solidFill>
                  <a:srgbClr val="002060"/>
                </a:solidFill>
                <a:latin typeface="Power Geez Unicode1" pitchFamily="2" charset="0"/>
              </a:rPr>
              <a:t>ተባባሪ</a:t>
            </a:r>
            <a:r>
              <a:rPr lang="en-US" sz="2800" b="1" dirty="0">
                <a:solidFill>
                  <a:srgbClr val="002060"/>
                </a:solidFill>
                <a:latin typeface="Power Geez Unicode1" pitchFamily="2" charset="0"/>
              </a:rPr>
              <a:t> </a:t>
            </a:r>
            <a:r>
              <a:rPr lang="en-US" sz="2800" b="1" dirty="0" err="1">
                <a:solidFill>
                  <a:srgbClr val="002060"/>
                </a:solidFill>
                <a:latin typeface="Power Geez Unicode1" pitchFamily="2" charset="0"/>
              </a:rPr>
              <a:t>መሆን</a:t>
            </a:r>
            <a:r>
              <a:rPr lang="en-US" sz="2800" b="1" dirty="0">
                <a:solidFill>
                  <a:srgbClr val="002060"/>
                </a:solidFill>
                <a:latin typeface="Power Geez Unicode1" pitchFamily="2" charset="0"/>
              </a:rPr>
              <a:t> </a:t>
            </a:r>
          </a:p>
          <a:p>
            <a:endParaRPr lang="en-US" dirty="0"/>
          </a:p>
        </p:txBody>
      </p:sp>
    </p:spTree>
    <p:extLst>
      <p:ext uri="{BB962C8B-B14F-4D97-AF65-F5344CB8AC3E}">
        <p14:creationId xmlns:p14="http://schemas.microsoft.com/office/powerpoint/2010/main" val="4095928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155680" cy="4846320"/>
          </a:xfrm>
        </p:spPr>
        <p:txBody>
          <a:bodyPr/>
          <a:lstStyle/>
          <a:p>
            <a:pPr marL="0" indent="0" algn="just">
              <a:buNone/>
            </a:pPr>
            <a:r>
              <a:rPr lang="en-US" b="1" dirty="0" err="1">
                <a:solidFill>
                  <a:srgbClr val="002060"/>
                </a:solidFill>
                <a:latin typeface="Power Geez Unicode1" pitchFamily="2" charset="0"/>
              </a:rPr>
              <a:t>የሕገ</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መንግሥ</a:t>
            </a:r>
            <a:r>
              <a:rPr lang="x-none" b="1">
                <a:solidFill>
                  <a:srgbClr val="002060"/>
                </a:solidFill>
                <a:latin typeface="Power Geez Unicode1" pitchFamily="2" charset="0"/>
              </a:rPr>
              <a:t>ቱ </a:t>
            </a:r>
            <a:r>
              <a:rPr lang="en-US" b="1" dirty="0" err="1">
                <a:solidFill>
                  <a:srgbClr val="002060"/>
                </a:solidFill>
                <a:latin typeface="Power Geez Unicode1" pitchFamily="2" charset="0"/>
              </a:rPr>
              <a:t>አንድ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ሦስተኛ</a:t>
            </a:r>
            <a:r>
              <a:rPr lang="en-US" b="1" dirty="0">
                <a:solidFill>
                  <a:srgbClr val="002060"/>
                </a:solidFill>
                <a:latin typeface="Power Geez Unicode1" pitchFamily="2" charset="0"/>
              </a:rPr>
              <a:t> (</a:t>
            </a:r>
            <a:r>
              <a:rPr lang="x-none" b="1">
                <a:solidFill>
                  <a:srgbClr val="002060"/>
                </a:solidFill>
                <a:latin typeface="Power Geez Unicode1" pitchFamily="2" charset="0"/>
              </a:rPr>
              <a:t>ማለትም </a:t>
            </a:r>
            <a:r>
              <a:rPr lang="en-US" b="1" dirty="0" err="1">
                <a:solidFill>
                  <a:srgbClr val="002060"/>
                </a:solidFill>
                <a:latin typeface="Power Geez Unicode1" pitchFamily="2" charset="0"/>
              </a:rPr>
              <a:t>ከአንቀጽ</a:t>
            </a:r>
            <a:r>
              <a:rPr lang="en-US" b="1" dirty="0">
                <a:solidFill>
                  <a:srgbClr val="002060"/>
                </a:solidFill>
                <a:latin typeface="Power Geez Unicode1" pitchFamily="2" charset="0"/>
              </a:rPr>
              <a:t> 14-44 </a:t>
            </a:r>
            <a:r>
              <a:rPr lang="x-none" b="1">
                <a:solidFill>
                  <a:srgbClr val="002060"/>
                </a:solidFill>
                <a:latin typeface="Power Geez Unicode1" pitchFamily="2" charset="0"/>
              </a:rPr>
              <a:t>ድረስ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መሠረታዊ</a:t>
            </a:r>
            <a:r>
              <a:rPr lang="en-US" b="1" dirty="0">
                <a:solidFill>
                  <a:srgbClr val="002060"/>
                </a:solidFill>
                <a:latin typeface="Power Geez Unicode1" pitchFamily="2" charset="0"/>
              </a:rPr>
              <a:t> </a:t>
            </a:r>
            <a:r>
              <a:rPr lang="x-none" b="1">
                <a:solidFill>
                  <a:srgbClr val="002060"/>
                </a:solidFill>
                <a:latin typeface="Power Geez Unicode1" pitchFamily="2" charset="0"/>
              </a:rPr>
              <a:t>ሰብዓዊ </a:t>
            </a:r>
            <a:r>
              <a:rPr lang="en-US" b="1" dirty="0" err="1">
                <a:solidFill>
                  <a:srgbClr val="002060"/>
                </a:solidFill>
                <a:latin typeface="Power Geez Unicode1" pitchFamily="2" charset="0"/>
              </a:rPr>
              <a:t>መብቶች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እና</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ነፃነቶች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ላይ</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የሚያተኩር</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ሲሆን</a:t>
            </a:r>
            <a:r>
              <a:rPr lang="en-US" b="1" dirty="0">
                <a:solidFill>
                  <a:srgbClr val="002060"/>
                </a:solidFill>
                <a:latin typeface="Power Geez Unicode1" pitchFamily="2" charset="0"/>
              </a:rPr>
              <a:t> ፣ </a:t>
            </a:r>
            <a:r>
              <a:rPr lang="en-US" b="1" dirty="0" err="1">
                <a:solidFill>
                  <a:srgbClr val="002060"/>
                </a:solidFill>
                <a:latin typeface="Power Geez Unicode1" pitchFamily="2" charset="0"/>
              </a:rPr>
              <a:t>ይህም</a:t>
            </a:r>
            <a:r>
              <a:rPr lang="en-US" b="1" dirty="0">
                <a:solidFill>
                  <a:srgbClr val="002060"/>
                </a:solidFill>
                <a:latin typeface="Power Geez Unicode1" pitchFamily="2" charset="0"/>
              </a:rPr>
              <a:t> አካል </a:t>
            </a:r>
            <a:r>
              <a:rPr lang="en-US" b="1" dirty="0" err="1">
                <a:solidFill>
                  <a:srgbClr val="002060"/>
                </a:solidFill>
                <a:latin typeface="Power Geez Unicode1" pitchFamily="2" charset="0"/>
              </a:rPr>
              <a:t>ጉዳተኞችንም</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ሊያጠቃልል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ይችላል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ተብሎ</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ሊገመት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ይችላል</a:t>
            </a:r>
            <a:r>
              <a:rPr lang="x-none" b="1" smtClean="0">
                <a:solidFill>
                  <a:srgbClr val="002060"/>
                </a:solidFill>
                <a:latin typeface="Power Geez Unicode1" pitchFamily="2" charset="0"/>
              </a:rPr>
              <a:t>።</a:t>
            </a:r>
            <a:endParaRPr lang="en-US" b="1" dirty="0" smtClean="0">
              <a:solidFill>
                <a:srgbClr val="002060"/>
              </a:solidFill>
              <a:latin typeface="Power Geez Unicode1" pitchFamily="2" charset="0"/>
            </a:endParaRPr>
          </a:p>
          <a:p>
            <a:pPr marL="0" indent="0" algn="just">
              <a:buNone/>
            </a:pPr>
            <a:endParaRPr lang="en-US" b="1" dirty="0">
              <a:solidFill>
                <a:srgbClr val="002060"/>
              </a:solidFill>
              <a:latin typeface="Power Geez Unicode1" pitchFamily="2" charset="0"/>
            </a:endParaRPr>
          </a:p>
          <a:p>
            <a:pPr marL="0" indent="0" algn="just">
              <a:buNone/>
            </a:pPr>
            <a:r>
              <a:rPr lang="en-US" b="1" dirty="0" err="1" smtClean="0">
                <a:solidFill>
                  <a:srgbClr val="002060"/>
                </a:solidFill>
                <a:latin typeface="Power Geez Unicode1" pitchFamily="2" charset="0"/>
              </a:rPr>
              <a:t>ነገር</a:t>
            </a:r>
            <a:r>
              <a:rPr lang="en-US" b="1" dirty="0" smtClean="0">
                <a:solidFill>
                  <a:srgbClr val="002060"/>
                </a:solidFill>
                <a:latin typeface="Power Geez Unicode1" pitchFamily="2" charset="0"/>
              </a:rPr>
              <a:t> </a:t>
            </a:r>
            <a:r>
              <a:rPr lang="en-US" b="1" dirty="0" err="1">
                <a:solidFill>
                  <a:srgbClr val="002060"/>
                </a:solidFill>
                <a:latin typeface="Power Geez Unicode1" pitchFamily="2" charset="0"/>
              </a:rPr>
              <a:t>ግን</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ከላይ</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ከተጠቀሰው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ከአንቀጽ</a:t>
            </a:r>
            <a:r>
              <a:rPr lang="en-US" b="1" dirty="0">
                <a:solidFill>
                  <a:srgbClr val="002060"/>
                </a:solidFill>
                <a:latin typeface="Power Geez Unicode1" pitchFamily="2" charset="0"/>
              </a:rPr>
              <a:t> 41 (5) </a:t>
            </a:r>
            <a:r>
              <a:rPr lang="en-US" b="1" dirty="0" err="1">
                <a:solidFill>
                  <a:srgbClr val="002060"/>
                </a:solidFill>
                <a:latin typeface="Power Geez Unicode1" pitchFamily="2" charset="0"/>
              </a:rPr>
              <a:t>በስተቀር</a:t>
            </a:r>
            <a:r>
              <a:rPr lang="en-US" b="1" dirty="0">
                <a:solidFill>
                  <a:srgbClr val="002060"/>
                </a:solidFill>
                <a:latin typeface="Power Geez Unicode1" pitchFamily="2" charset="0"/>
              </a:rPr>
              <a:t> አካል </a:t>
            </a:r>
            <a:r>
              <a:rPr lang="en-US" b="1" dirty="0" err="1">
                <a:solidFill>
                  <a:srgbClr val="002060"/>
                </a:solidFill>
                <a:latin typeface="Power Geez Unicode1" pitchFamily="2" charset="0"/>
              </a:rPr>
              <a:t>ጉዳ</a:t>
            </a:r>
            <a:r>
              <a:rPr lang="x-none" b="1">
                <a:solidFill>
                  <a:srgbClr val="002060"/>
                </a:solidFill>
                <a:latin typeface="Power Geez Unicode1" pitchFamily="2" charset="0"/>
              </a:rPr>
              <a:t>ተኞችን </a:t>
            </a:r>
            <a:r>
              <a:rPr lang="en-US" b="1" dirty="0" err="1">
                <a:solidFill>
                  <a:srgbClr val="002060"/>
                </a:solidFill>
                <a:latin typeface="Power Geez Unicode1" pitchFamily="2" charset="0"/>
              </a:rPr>
              <a:t>በግልጽ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የሚጠቅስ</a:t>
            </a:r>
            <a:r>
              <a:rPr lang="en-US" b="1" dirty="0">
                <a:solidFill>
                  <a:srgbClr val="002060"/>
                </a:solidFill>
                <a:latin typeface="Power Geez Unicode1" pitchFamily="2" charset="0"/>
              </a:rPr>
              <a:t> </a:t>
            </a:r>
            <a:r>
              <a:rPr lang="x-none" b="1">
                <a:solidFill>
                  <a:srgbClr val="002060"/>
                </a:solidFill>
                <a:latin typeface="Power Geez Unicode1" pitchFamily="2" charset="0"/>
              </a:rPr>
              <a:t>አንቀፅ በህገ መንግስቱ </a:t>
            </a:r>
            <a:r>
              <a:rPr lang="en-US" b="1" dirty="0" err="1">
                <a:solidFill>
                  <a:srgbClr val="002060"/>
                </a:solidFill>
                <a:latin typeface="Power Geez Unicode1" pitchFamily="2" charset="0"/>
              </a:rPr>
              <a:t>የለም</a:t>
            </a:r>
            <a:r>
              <a:rPr lang="en-US" b="1" dirty="0">
                <a:solidFill>
                  <a:srgbClr val="002060"/>
                </a:solidFill>
                <a:latin typeface="Power Geez Unicode1" pitchFamily="2" charset="0"/>
              </a:rPr>
              <a:t>። </a:t>
            </a:r>
          </a:p>
          <a:p>
            <a:pPr marL="0" indent="0" algn="just">
              <a:buNone/>
            </a:pPr>
            <a:endParaRPr lang="en-US" b="1" dirty="0">
              <a:solidFill>
                <a:srgbClr val="002060"/>
              </a:solidFill>
              <a:latin typeface="Power Geez Unicode1" pitchFamily="2" charset="0"/>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27979445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018520" cy="4846320"/>
          </a:xfrm>
        </p:spPr>
        <p:txBody>
          <a:bodyPr/>
          <a:lstStyle/>
          <a:p>
            <a:pPr marL="0" indent="0" algn="just">
              <a:buNone/>
            </a:pPr>
            <a:r>
              <a:rPr lang="x-none" b="1">
                <a:solidFill>
                  <a:srgbClr val="002060"/>
                </a:solidFill>
                <a:latin typeface="Power Geez Unicode1" pitchFamily="2" charset="0"/>
              </a:rPr>
              <a:t>ይሁንና ስለ “</a:t>
            </a:r>
            <a:r>
              <a:rPr lang="x-none" b="1">
                <a:solidFill>
                  <a:srgbClr val="FF0000"/>
                </a:solidFill>
                <a:latin typeface="Power Geez Unicode1" pitchFamily="2" charset="0"/>
              </a:rPr>
              <a:t>የእኩልነት መብት” </a:t>
            </a:r>
            <a:r>
              <a:rPr lang="x-none" b="1">
                <a:solidFill>
                  <a:srgbClr val="002060"/>
                </a:solidFill>
                <a:latin typeface="Power Geez Unicode1" pitchFamily="2" charset="0"/>
              </a:rPr>
              <a:t>የሚደነግገው የህገ መንግስቱ </a:t>
            </a:r>
            <a:r>
              <a:rPr lang="en-US" b="1" dirty="0" err="1">
                <a:solidFill>
                  <a:srgbClr val="002060"/>
                </a:solidFill>
                <a:latin typeface="Power Geez Unicode1" pitchFamily="2" charset="0"/>
              </a:rPr>
              <a:t>አንቀጽ</a:t>
            </a:r>
            <a:r>
              <a:rPr lang="en-US" b="1" dirty="0">
                <a:solidFill>
                  <a:srgbClr val="002060"/>
                </a:solidFill>
                <a:latin typeface="Power Geez Unicode1" pitchFamily="2" charset="0"/>
              </a:rPr>
              <a:t> 25 </a:t>
            </a:r>
            <a:r>
              <a:rPr lang="x-none" b="1">
                <a:solidFill>
                  <a:srgbClr val="002060"/>
                </a:solidFill>
                <a:latin typeface="Power Geez Unicode1" pitchFamily="2" charset="0"/>
              </a:rPr>
              <a:t>እንዲህ ይላል፡</a:t>
            </a:r>
            <a:r>
              <a:rPr lang="en-US" b="1" dirty="0" smtClean="0">
                <a:solidFill>
                  <a:srgbClr val="002060"/>
                </a:solidFill>
                <a:latin typeface="Power Geez Unicode1" pitchFamily="2" charset="0"/>
              </a:rPr>
              <a:t>-</a:t>
            </a:r>
          </a:p>
          <a:p>
            <a:pPr marL="0" indent="0" algn="just">
              <a:buNone/>
            </a:pPr>
            <a:endParaRPr lang="en-US" b="1" dirty="0">
              <a:solidFill>
                <a:srgbClr val="002060"/>
              </a:solidFill>
              <a:latin typeface="Power Geez Unicode1" pitchFamily="2" charset="0"/>
            </a:endParaRPr>
          </a:p>
          <a:p>
            <a:pPr marL="0" indent="0" algn="just">
              <a:buNone/>
            </a:pPr>
            <a:r>
              <a:rPr lang="en-US" b="1" dirty="0">
                <a:solidFill>
                  <a:srgbClr val="0070C0"/>
                </a:solidFill>
                <a:latin typeface="Power Geez Unicode1" pitchFamily="2" charset="0"/>
              </a:rPr>
              <a:t>“</a:t>
            </a:r>
            <a:r>
              <a:rPr lang="en-US" b="1" dirty="0" err="1">
                <a:solidFill>
                  <a:srgbClr val="0070C0"/>
                </a:solidFill>
                <a:latin typeface="Power Geez Unicode1" pitchFamily="2" charset="0"/>
              </a:rPr>
              <a:t>ሁሉም</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ሰዎች</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በሕግ</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ፊት</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እኩል</a:t>
            </a:r>
            <a:r>
              <a:rPr lang="en-US" b="1" dirty="0">
                <a:solidFill>
                  <a:srgbClr val="0070C0"/>
                </a:solidFill>
                <a:latin typeface="Power Geez Unicode1" pitchFamily="2" charset="0"/>
              </a:rPr>
              <a:t> </a:t>
            </a:r>
            <a:r>
              <a:rPr lang="en-US" b="1" dirty="0" err="1" smtClean="0">
                <a:solidFill>
                  <a:srgbClr val="0070C0"/>
                </a:solidFill>
                <a:latin typeface="Power Geez Unicode1" pitchFamily="2" charset="0"/>
              </a:rPr>
              <a:t>ናቸው</a:t>
            </a:r>
            <a:r>
              <a:rPr lang="en-US" b="1" dirty="0" smtClean="0">
                <a:solidFill>
                  <a:srgbClr val="0070C0"/>
                </a:solidFill>
                <a:latin typeface="Power Geez Unicode1" pitchFamily="2" charset="0"/>
              </a:rPr>
              <a:t>። </a:t>
            </a:r>
            <a:r>
              <a:rPr lang="en-US" b="1" dirty="0" err="1" smtClean="0">
                <a:solidFill>
                  <a:srgbClr val="0070C0"/>
                </a:solidFill>
                <a:latin typeface="Power Geez Unicode1" pitchFamily="2" charset="0"/>
              </a:rPr>
              <a:t>በመካከላቸውም</a:t>
            </a:r>
            <a:r>
              <a:rPr lang="en-US" b="1" dirty="0" smtClean="0">
                <a:solidFill>
                  <a:srgbClr val="0070C0"/>
                </a:solidFill>
                <a:latin typeface="Power Geez Unicode1" pitchFamily="2" charset="0"/>
              </a:rPr>
              <a:t> </a:t>
            </a:r>
            <a:r>
              <a:rPr lang="en-US" b="1" dirty="0" err="1">
                <a:solidFill>
                  <a:srgbClr val="0070C0"/>
                </a:solidFill>
                <a:latin typeface="Power Geez Unicode1" pitchFamily="2" charset="0"/>
              </a:rPr>
              <a:t>ማንኛውም</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ዓይነት</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ልዩነት</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ሳይደረግ</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በህግ</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እኩል</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ጥበቃ</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ይደረግላቸዋል</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በዚህ</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ረገድ</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በዘር</a:t>
            </a:r>
            <a:r>
              <a:rPr lang="en-US" b="1" dirty="0">
                <a:solidFill>
                  <a:srgbClr val="0070C0"/>
                </a:solidFill>
                <a:latin typeface="Power Geez Unicode1" pitchFamily="2" charset="0"/>
              </a:rPr>
              <a:t> ፣ </a:t>
            </a:r>
            <a:r>
              <a:rPr lang="en-US" b="1" dirty="0" err="1">
                <a:solidFill>
                  <a:srgbClr val="0070C0"/>
                </a:solidFill>
                <a:latin typeface="Power Geez Unicode1" pitchFamily="2" charset="0"/>
              </a:rPr>
              <a:t>በብሔር</a:t>
            </a:r>
            <a:r>
              <a:rPr lang="en-US" b="1" dirty="0">
                <a:solidFill>
                  <a:srgbClr val="0070C0"/>
                </a:solidFill>
                <a:latin typeface="Power Geez Unicode1" pitchFamily="2" charset="0"/>
              </a:rPr>
              <a:t> ፣ </a:t>
            </a:r>
            <a:r>
              <a:rPr lang="en-US" b="1" dirty="0" err="1">
                <a:solidFill>
                  <a:srgbClr val="0070C0"/>
                </a:solidFill>
                <a:latin typeface="Power Geez Unicode1" pitchFamily="2" charset="0"/>
              </a:rPr>
              <a:t>ብሄረሰብ</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በቀለም፣በጾታ</a:t>
            </a:r>
            <a:r>
              <a:rPr lang="en-US" b="1" dirty="0">
                <a:solidFill>
                  <a:srgbClr val="0070C0"/>
                </a:solidFill>
                <a:latin typeface="Power Geez Unicode1" pitchFamily="2" charset="0"/>
              </a:rPr>
              <a:t> ፣ </a:t>
            </a:r>
            <a:r>
              <a:rPr lang="en-US" b="1" dirty="0" err="1">
                <a:solidFill>
                  <a:srgbClr val="0070C0"/>
                </a:solidFill>
                <a:latin typeface="Power Geez Unicode1" pitchFamily="2" charset="0"/>
              </a:rPr>
              <a:t>በቋንቋ</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በሃይማኖት</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በፖለቲካ</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በማህበራዊ</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አመጣጥ</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በሃብት</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በትውልድ</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ወይም</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በሌላ</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አቋም</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ምክንያት</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ልዩነት</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ሳይደረግ</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ሰዎች</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ሁሉ</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እኩልና</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ተጨባጭ</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የህግ</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ዋስትና</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የማግኘት</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መብት</a:t>
            </a:r>
            <a:r>
              <a:rPr lang="en-US" b="1" dirty="0">
                <a:solidFill>
                  <a:srgbClr val="0070C0"/>
                </a:solidFill>
                <a:latin typeface="Power Geez Unicode1" pitchFamily="2" charset="0"/>
              </a:rPr>
              <a:t> </a:t>
            </a:r>
            <a:r>
              <a:rPr lang="en-US" b="1" dirty="0" err="1">
                <a:solidFill>
                  <a:srgbClr val="0070C0"/>
                </a:solidFill>
                <a:latin typeface="Power Geez Unicode1" pitchFamily="2" charset="0"/>
              </a:rPr>
              <a:t>አላቸው</a:t>
            </a:r>
            <a:r>
              <a:rPr lang="en-US" b="1" dirty="0">
                <a:solidFill>
                  <a:srgbClr val="0070C0"/>
                </a:solidFill>
                <a:latin typeface="Power Geez Unicode1" pitchFamily="2" charset="0"/>
              </a:rPr>
              <a:t>።”</a:t>
            </a:r>
          </a:p>
          <a:p>
            <a:pPr marL="0" indent="0" algn="just">
              <a:buNone/>
            </a:pPr>
            <a:endParaRPr lang="en-US" b="1" dirty="0">
              <a:solidFill>
                <a:srgbClr val="002060"/>
              </a:solidFill>
              <a:latin typeface="Power Geez Unicode1" pitchFamily="2" charset="0"/>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38048348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186160" cy="4846320"/>
          </a:xfrm>
        </p:spPr>
        <p:txBody>
          <a:bodyPr/>
          <a:lstStyle/>
          <a:p>
            <a:pPr marL="0" indent="0" algn="just">
              <a:buNone/>
            </a:pPr>
            <a:r>
              <a:rPr lang="am-ET" b="1" dirty="0">
                <a:solidFill>
                  <a:srgbClr val="002060"/>
                </a:solidFill>
              </a:rPr>
              <a:t>ይህ የእኩልነት መብት ድንጋጌ በማንኛውም ዜጋ ላይ መድልዎ ሊደረግባቸው አይገባም ብሎ ከሚያስቀምጣቸው ሁኔታዎች (</a:t>
            </a:r>
            <a:r>
              <a:rPr lang="en-US" b="1" dirty="0">
                <a:solidFill>
                  <a:srgbClr val="002060"/>
                </a:solidFill>
                <a:latin typeface="Power Geez Unicode1" pitchFamily="2" charset="0"/>
              </a:rPr>
              <a:t>conditions) </a:t>
            </a:r>
            <a:r>
              <a:rPr lang="am-ET" b="1" dirty="0">
                <a:solidFill>
                  <a:srgbClr val="002060"/>
                </a:solidFill>
              </a:rPr>
              <a:t>መካከል አካል ጉዳትን በግልፅ መጥቀስ የነበረበት ቢሆንም ከድንጋጌው ቃላት ውስጥ “... ወይም በሌላ አቋም ምክንያት ልዩነት ሳይደረግ ሰዎች ሁሉ እኩልና ተጨባጭ የህግ ዋስትና የማግኘት መብት አላቸው።” የሚለው ሃረግ አካል ጉዳተኞችንም ያካትታል ብሎ መደምደም ይቻላል። </a:t>
            </a:r>
            <a:endParaRPr lang="en-US" b="1" dirty="0" smtClean="0">
              <a:solidFill>
                <a:srgbClr val="002060"/>
              </a:solidFill>
              <a:latin typeface="Power Geez Unicode1" pitchFamily="2" charset="0"/>
            </a:endParaRPr>
          </a:p>
          <a:p>
            <a:pPr marL="0" indent="0" algn="just">
              <a:buNone/>
            </a:pPr>
            <a:endParaRPr lang="en-US" b="1" dirty="0">
              <a:solidFill>
                <a:srgbClr val="002060"/>
              </a:solidFill>
              <a:latin typeface="Power Geez Unicode1" pitchFamily="2" charset="0"/>
            </a:endParaRPr>
          </a:p>
          <a:p>
            <a:pPr marL="0" indent="0" algn="just">
              <a:buNone/>
            </a:pPr>
            <a:r>
              <a:rPr lang="am-ET" b="1" dirty="0" smtClean="0">
                <a:solidFill>
                  <a:srgbClr val="002060"/>
                </a:solidFill>
              </a:rPr>
              <a:t>እንደ </a:t>
            </a:r>
            <a:r>
              <a:rPr lang="am-ET" b="1" dirty="0">
                <a:solidFill>
                  <a:srgbClr val="002060"/>
                </a:solidFill>
              </a:rPr>
              <a:t>ሌሎች ብዙ ሀገራት ተሞክሮ ቢያንስ ይህ የእኩልነት ድንጋጌ አካል ጉዳተኞችን በግልፅ በመጥቀስ ጉዳትን መሰረት አድርገው የሚፈፀሙ መድሎዎችን የሚከለክል የህገ መንግስት ድንጋጌ እንዲሆን በጥብቅ ይመከራል</a:t>
            </a:r>
            <a:r>
              <a:rPr lang="am-ET" b="1" dirty="0" smtClean="0">
                <a:solidFill>
                  <a:srgbClr val="002060"/>
                </a:solidFill>
              </a:rPr>
              <a:t>።</a:t>
            </a:r>
            <a:r>
              <a:rPr lang="en-US" b="1" dirty="0" smtClean="0">
                <a:solidFill>
                  <a:srgbClr val="002060"/>
                </a:solidFill>
                <a:latin typeface="Power Geez Unicode1" pitchFamily="2" charset="0"/>
              </a:rPr>
              <a:t> </a:t>
            </a:r>
            <a:endParaRPr lang="en-US" b="1" dirty="0">
              <a:solidFill>
                <a:srgbClr val="002060"/>
              </a:solidFill>
              <a:latin typeface="Power Geez Unicode1" pitchFamily="2" charset="0"/>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42012252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47120" cy="4846320"/>
          </a:xfrm>
        </p:spPr>
        <p:txBody>
          <a:bodyPr>
            <a:normAutofit fontScale="92500" lnSpcReduction="10000"/>
          </a:bodyPr>
          <a:lstStyle/>
          <a:p>
            <a:pPr marL="0" indent="0">
              <a:buNone/>
            </a:pPr>
            <a:r>
              <a:rPr lang="en-US" sz="3500" b="1" dirty="0" smtClean="0">
                <a:solidFill>
                  <a:srgbClr val="C00000"/>
                </a:solidFill>
                <a:latin typeface="Power Geez Unicode1" pitchFamily="2" charset="0"/>
              </a:rPr>
              <a:t>2. </a:t>
            </a:r>
            <a:r>
              <a:rPr lang="en-US" sz="3500" b="1" dirty="0" err="1" smtClean="0">
                <a:solidFill>
                  <a:srgbClr val="C00000"/>
                </a:solidFill>
                <a:latin typeface="Power Geez Unicode1" pitchFamily="2" charset="0"/>
              </a:rPr>
              <a:t>የኢፌድሪ</a:t>
            </a:r>
            <a:r>
              <a:rPr lang="en-US" sz="3500" b="1" dirty="0" smtClean="0">
                <a:solidFill>
                  <a:srgbClr val="C00000"/>
                </a:solidFill>
                <a:latin typeface="Power Geez Unicode1" pitchFamily="2" charset="0"/>
              </a:rPr>
              <a:t> </a:t>
            </a:r>
            <a:r>
              <a:rPr lang="en-US" sz="3500" b="1" dirty="0" err="1" smtClean="0">
                <a:solidFill>
                  <a:srgbClr val="C00000"/>
                </a:solidFill>
                <a:latin typeface="Power Geez Unicode1" pitchFamily="2" charset="0"/>
              </a:rPr>
              <a:t>የወንጀል</a:t>
            </a:r>
            <a:r>
              <a:rPr lang="en-US" sz="3500" b="1" dirty="0" smtClean="0">
                <a:solidFill>
                  <a:srgbClr val="C00000"/>
                </a:solidFill>
                <a:latin typeface="Power Geez Unicode1" pitchFamily="2" charset="0"/>
              </a:rPr>
              <a:t> </a:t>
            </a:r>
            <a:r>
              <a:rPr lang="en-US" sz="3500" b="1" dirty="0" err="1" smtClean="0">
                <a:solidFill>
                  <a:srgbClr val="C00000"/>
                </a:solidFill>
                <a:latin typeface="Power Geez Unicode1" pitchFamily="2" charset="0"/>
              </a:rPr>
              <a:t>ሕግ</a:t>
            </a:r>
            <a:endParaRPr lang="en-US" sz="3500" b="1" dirty="0" smtClean="0">
              <a:solidFill>
                <a:srgbClr val="C00000"/>
              </a:solidFill>
              <a:latin typeface="Power Geez Unicode1" pitchFamily="2" charset="0"/>
            </a:endParaRPr>
          </a:p>
          <a:p>
            <a:pPr marL="0" indent="0" algn="just">
              <a:buNone/>
            </a:pPr>
            <a:endParaRPr lang="en-US" b="1" dirty="0" smtClean="0">
              <a:solidFill>
                <a:srgbClr val="002060"/>
              </a:solidFill>
              <a:latin typeface="Power Geez Unicode1" pitchFamily="2" charset="0"/>
            </a:endParaRPr>
          </a:p>
          <a:p>
            <a:pPr marL="0" indent="0" algn="just">
              <a:buNone/>
            </a:pPr>
            <a:r>
              <a:rPr lang="en-US" b="1" dirty="0" err="1" smtClean="0">
                <a:solidFill>
                  <a:srgbClr val="002060"/>
                </a:solidFill>
                <a:latin typeface="Power Geez Unicode1" pitchFamily="2" charset="0"/>
              </a:rPr>
              <a:t>በሕመም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ባልተለመደ</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የዕድገት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መዘግየትና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በመሳሰሉት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ምክንያቶች</a:t>
            </a:r>
            <a:r>
              <a:rPr lang="en-US" b="1" dirty="0" smtClean="0">
                <a:solidFill>
                  <a:srgbClr val="002060"/>
                </a:solidFill>
                <a:latin typeface="Power Geez Unicode1" pitchFamily="2" charset="0"/>
              </a:rPr>
              <a:t> አካል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ያለበት</a:t>
            </a:r>
            <a:r>
              <a:rPr lang="en-US" b="1" dirty="0" smtClean="0">
                <a:solidFill>
                  <a:srgbClr val="002060"/>
                </a:solidFill>
                <a:latin typeface="Power Geez Unicode1" pitchFamily="2" charset="0"/>
              </a:rPr>
              <a:t> ሰው </a:t>
            </a:r>
            <a:r>
              <a:rPr lang="en-US" b="1" dirty="0" err="1" smtClean="0">
                <a:solidFill>
                  <a:srgbClr val="002060"/>
                </a:solidFill>
                <a:latin typeface="Power Geez Unicode1" pitchFamily="2" charset="0"/>
              </a:rPr>
              <a:t>የድርጊቱን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ዓይነት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ውጤት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ለመገንዘብ</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ወይም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ራሱን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ለመቆጣጠር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ያልቻለ</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እንደሆነ</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ጉዳዩን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የሚያየው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ፍርድ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ቤት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ሕክምና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ወይም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ጥበቃ</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እንዲደረግለት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ትዕዛዝ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ሊሰጥ</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ይችላል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አንቀጽ</a:t>
            </a:r>
            <a:r>
              <a:rPr lang="en-US" b="1" dirty="0" smtClean="0">
                <a:solidFill>
                  <a:srgbClr val="002060"/>
                </a:solidFill>
                <a:latin typeface="Power Geez Unicode1" pitchFamily="2" charset="0"/>
              </a:rPr>
              <a:t> 48)</a:t>
            </a:r>
          </a:p>
          <a:p>
            <a:pPr marL="0" indent="0" algn="just">
              <a:buNone/>
            </a:pPr>
            <a:endParaRPr lang="en-US" b="1" dirty="0">
              <a:solidFill>
                <a:srgbClr val="002060"/>
              </a:solidFill>
              <a:latin typeface="Power Geez Unicode1" pitchFamily="2" charset="0"/>
            </a:endParaRPr>
          </a:p>
          <a:p>
            <a:pPr marL="0" indent="0" algn="just">
              <a:buNone/>
            </a:pPr>
            <a:r>
              <a:rPr lang="en-US" b="1" dirty="0" smtClean="0">
                <a:solidFill>
                  <a:srgbClr val="002060"/>
                </a:solidFill>
                <a:latin typeface="Power Geez Unicode1" pitchFamily="2" charset="0"/>
              </a:rPr>
              <a:t>አካል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ያለባት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ሴት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ላይ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የአስገድዶ</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መድፈር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ወንጀል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የተፈፀመባት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እንደሆነ</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ቅጣቱን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በማክበድ</a:t>
            </a:r>
            <a:r>
              <a:rPr lang="en-US" b="1" dirty="0" smtClean="0">
                <a:solidFill>
                  <a:srgbClr val="002060"/>
                </a:solidFill>
                <a:latin typeface="Power Geez Unicode1" pitchFamily="2" charset="0"/>
              </a:rPr>
              <a:t> ከ5 </a:t>
            </a:r>
            <a:r>
              <a:rPr lang="en-US" b="1" dirty="0" err="1" smtClean="0">
                <a:solidFill>
                  <a:srgbClr val="002060"/>
                </a:solidFill>
                <a:latin typeface="Power Geez Unicode1" pitchFamily="2" charset="0"/>
              </a:rPr>
              <a:t>እስከ</a:t>
            </a:r>
            <a:r>
              <a:rPr lang="en-US" b="1" dirty="0" smtClean="0">
                <a:solidFill>
                  <a:srgbClr val="002060"/>
                </a:solidFill>
                <a:latin typeface="Power Geez Unicode1" pitchFamily="2" charset="0"/>
              </a:rPr>
              <a:t> 20 </a:t>
            </a:r>
            <a:r>
              <a:rPr lang="en-US" b="1" dirty="0" err="1" smtClean="0">
                <a:solidFill>
                  <a:srgbClr val="002060"/>
                </a:solidFill>
                <a:latin typeface="Power Geez Unicode1" pitchFamily="2" charset="0"/>
              </a:rPr>
              <a:t>ዓመት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በሚደርስ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እስራት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ያስቀጣል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አንቀጽ</a:t>
            </a:r>
            <a:r>
              <a:rPr lang="en-US" b="1" dirty="0" smtClean="0">
                <a:solidFill>
                  <a:srgbClr val="002060"/>
                </a:solidFill>
                <a:latin typeface="Power Geez Unicode1" pitchFamily="2" charset="0"/>
              </a:rPr>
              <a:t> 620/2/ሐ) </a:t>
            </a:r>
          </a:p>
          <a:p>
            <a:pPr marL="0" indent="0" algn="just">
              <a:buNone/>
            </a:pPr>
            <a:endParaRPr lang="en-US" b="1" dirty="0">
              <a:solidFill>
                <a:srgbClr val="002060"/>
              </a:solidFill>
              <a:latin typeface="Power Geez Unicode1" pitchFamily="2" charset="0"/>
            </a:endParaRPr>
          </a:p>
          <a:p>
            <a:pPr marL="0" indent="0">
              <a:buNone/>
            </a:pPr>
            <a:r>
              <a:rPr lang="en-US" b="1" dirty="0" smtClean="0">
                <a:solidFill>
                  <a:srgbClr val="C00000"/>
                </a:solidFill>
                <a:latin typeface="Power Geez Unicode1" pitchFamily="2" charset="0"/>
              </a:rPr>
              <a:t>  </a:t>
            </a:r>
          </a:p>
          <a:p>
            <a:pPr marL="0" indent="0">
              <a:buNone/>
            </a:pPr>
            <a:endParaRPr lang="en-US" dirty="0"/>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11837064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186160" cy="4846320"/>
          </a:xfrm>
        </p:spPr>
        <p:txBody>
          <a:bodyPr>
            <a:noAutofit/>
          </a:bodyPr>
          <a:lstStyle/>
          <a:p>
            <a:pPr marL="0" marR="0" indent="0" algn="just">
              <a:lnSpc>
                <a:spcPct val="150000"/>
              </a:lnSpc>
              <a:spcBef>
                <a:spcPts val="0"/>
              </a:spcBef>
              <a:spcAft>
                <a:spcPts val="1000"/>
              </a:spcAft>
              <a:buNone/>
            </a:pPr>
            <a:r>
              <a:rPr lang="en-US" sz="2400" b="1" dirty="0">
                <a:solidFill>
                  <a:srgbClr val="C00000"/>
                </a:solidFill>
                <a:latin typeface="Power Geez Unicode1" pitchFamily="2" charset="0"/>
                <a:ea typeface="Nyala"/>
                <a:cs typeface="Nyala"/>
              </a:rPr>
              <a:t>3</a:t>
            </a:r>
            <a:r>
              <a:rPr lang="en-US" sz="2400" b="1" dirty="0" smtClean="0">
                <a:solidFill>
                  <a:srgbClr val="C00000"/>
                </a:solidFill>
                <a:latin typeface="Power Geez Unicode1" pitchFamily="2" charset="0"/>
                <a:ea typeface="Nyala"/>
                <a:cs typeface="Nyala"/>
              </a:rPr>
              <a:t>. </a:t>
            </a:r>
            <a:r>
              <a:rPr lang="en-US" sz="2400" b="1" dirty="0" err="1" smtClean="0">
                <a:solidFill>
                  <a:srgbClr val="C00000"/>
                </a:solidFill>
                <a:latin typeface="Power Geez Unicode1" pitchFamily="2" charset="0"/>
                <a:ea typeface="Nyala"/>
                <a:cs typeface="Nyala"/>
              </a:rPr>
              <a:t>አዋጅ</a:t>
            </a:r>
            <a:r>
              <a:rPr lang="en-US" sz="2400" b="1" dirty="0" smtClean="0">
                <a:solidFill>
                  <a:srgbClr val="C00000"/>
                </a:solidFill>
                <a:latin typeface="Power Geez Unicode1" pitchFamily="2" charset="0"/>
                <a:ea typeface="Nyala"/>
                <a:cs typeface="Nyala"/>
              </a:rPr>
              <a:t> </a:t>
            </a:r>
            <a:r>
              <a:rPr lang="en-US" sz="2400" b="1" dirty="0" err="1">
                <a:solidFill>
                  <a:srgbClr val="C00000"/>
                </a:solidFill>
                <a:latin typeface="Power Geez Unicode1" pitchFamily="2" charset="0"/>
                <a:ea typeface="Nyala"/>
                <a:cs typeface="Nyala"/>
              </a:rPr>
              <a:t>ቁጥር</a:t>
            </a:r>
            <a:r>
              <a:rPr lang="en-US" sz="2400" b="1" dirty="0">
                <a:solidFill>
                  <a:srgbClr val="C00000"/>
                </a:solidFill>
                <a:latin typeface="Power Geez Unicode1" pitchFamily="2" charset="0"/>
                <a:ea typeface="Nyala"/>
                <a:cs typeface="Nyala"/>
              </a:rPr>
              <a:t> </a:t>
            </a:r>
            <a:r>
              <a:rPr lang="en-US" sz="2400" b="1" dirty="0" smtClean="0">
                <a:solidFill>
                  <a:srgbClr val="C00000"/>
                </a:solidFill>
                <a:latin typeface="Power Geez Unicode1" pitchFamily="2" charset="0"/>
                <a:ea typeface="Nyala"/>
                <a:cs typeface="Nyala"/>
              </a:rPr>
              <a:t>1097/2018 </a:t>
            </a:r>
          </a:p>
          <a:p>
            <a:pPr marL="0" marR="0" indent="0" algn="just">
              <a:lnSpc>
                <a:spcPct val="150000"/>
              </a:lnSpc>
              <a:spcBef>
                <a:spcPts val="0"/>
              </a:spcBef>
              <a:spcAft>
                <a:spcPts val="1000"/>
              </a:spcAft>
              <a:buNone/>
            </a:pPr>
            <a:r>
              <a:rPr lang="am-ET" sz="1800" b="1" dirty="0">
                <a:solidFill>
                  <a:srgbClr val="002060"/>
                </a:solidFill>
                <a:latin typeface="Arial"/>
                <a:ea typeface="Arial"/>
              </a:rPr>
              <a:t>የኢ.ፌ.ዲ.ሪ አዋጅ ቁጥር 1097/2018፣ የኢ.ፌ.ዲ.ሪ አስፈፃሚ አካላትን ስልጣን ፣ ተግባር ፣ ኃላፊነት እና የውሳኔ አሰጣጥ ትዕዛዞች ይወስናል። </a:t>
            </a:r>
            <a:endParaRPr lang="en-US" sz="1800" b="1" dirty="0" smtClean="0">
              <a:solidFill>
                <a:srgbClr val="002060"/>
              </a:solidFill>
              <a:latin typeface="Power Geez Unicode1" pitchFamily="2" charset="0"/>
              <a:ea typeface="Arial"/>
            </a:endParaRPr>
          </a:p>
          <a:p>
            <a:pPr marL="0" marR="0" indent="0" algn="just">
              <a:lnSpc>
                <a:spcPct val="150000"/>
              </a:lnSpc>
              <a:spcBef>
                <a:spcPts val="0"/>
              </a:spcBef>
              <a:spcAft>
                <a:spcPts val="1000"/>
              </a:spcAft>
              <a:buNone/>
            </a:pPr>
            <a:r>
              <a:rPr lang="am-ET" sz="1800" b="1" dirty="0" smtClean="0">
                <a:solidFill>
                  <a:srgbClr val="002060"/>
                </a:solidFill>
                <a:latin typeface="Arial"/>
                <a:ea typeface="Arial"/>
              </a:rPr>
              <a:t>አካል </a:t>
            </a:r>
            <a:r>
              <a:rPr lang="am-ET" sz="1800" b="1" dirty="0">
                <a:solidFill>
                  <a:srgbClr val="002060"/>
                </a:solidFill>
                <a:latin typeface="Arial"/>
                <a:ea typeface="Arial"/>
              </a:rPr>
              <a:t>ጉዳተኞችን በተመለከተ አንቀጽ 10(4) “የጋራ የሚኒስትሮች ሥልጣን” ላይ እንዲህ ይላል </a:t>
            </a:r>
            <a:r>
              <a:rPr lang="am-ET" sz="1800" b="1" dirty="0" smtClean="0">
                <a:solidFill>
                  <a:srgbClr val="002060"/>
                </a:solidFill>
                <a:latin typeface="Arial"/>
                <a:ea typeface="Arial"/>
              </a:rPr>
              <a:t>፤</a:t>
            </a:r>
            <a:endParaRPr lang="en-US" sz="1800" b="1" dirty="0" smtClean="0">
              <a:solidFill>
                <a:srgbClr val="002060"/>
              </a:solidFill>
              <a:latin typeface="Power Geez Unicode1" pitchFamily="2" charset="0"/>
              <a:ea typeface="Arial"/>
            </a:endParaRPr>
          </a:p>
          <a:p>
            <a:pPr marL="0" marR="0" indent="0" algn="just">
              <a:lnSpc>
                <a:spcPct val="150000"/>
              </a:lnSpc>
              <a:spcBef>
                <a:spcPts val="0"/>
              </a:spcBef>
              <a:spcAft>
                <a:spcPts val="1000"/>
              </a:spcAft>
              <a:buNone/>
            </a:pPr>
            <a:r>
              <a:rPr lang="am-ET" sz="1800" b="1" dirty="0">
                <a:solidFill>
                  <a:srgbClr val="0070C0"/>
                </a:solidFill>
                <a:latin typeface="Power Geez Unicode1" pitchFamily="2" charset="0"/>
                <a:ea typeface="Arial"/>
              </a:rPr>
              <a:t>“እያንዳንዱ ሚኒስቴር... የአካል ጉዳተኞች፥ አረጋውያን፥ የማህበራዊና ኢኮኖሚያዊ ችግሮች ተጋላጭ የህብረተሰብ ክፍሎች በሃላፊነቱ ክልል የእኩል እድል ተጠቃሚና ሙሉ ተሳታፊ የሚሆኑበትን ሁኔታ ያመቻቻል።” </a:t>
            </a:r>
            <a:endParaRPr lang="en-US" sz="1800" b="1" dirty="0">
              <a:solidFill>
                <a:srgbClr val="002060"/>
              </a:solidFill>
              <a:latin typeface="Power Geez Unicode1" pitchFamily="2" charset="0"/>
              <a:ea typeface="Arial"/>
            </a:endParaRPr>
          </a:p>
          <a:p>
            <a:pPr marL="0" marR="0" indent="0" algn="just">
              <a:lnSpc>
                <a:spcPct val="150000"/>
              </a:lnSpc>
              <a:spcBef>
                <a:spcPts val="0"/>
              </a:spcBef>
              <a:spcAft>
                <a:spcPts val="1000"/>
              </a:spcAft>
              <a:buNone/>
            </a:pPr>
            <a:r>
              <a:rPr lang="am-ET" sz="1800" b="1" dirty="0" smtClean="0">
                <a:solidFill>
                  <a:srgbClr val="002060"/>
                </a:solidFill>
                <a:latin typeface="Power Geez Unicode1" pitchFamily="2" charset="0"/>
                <a:ea typeface="Arial"/>
              </a:rPr>
              <a:t>በተጨማሪም </a:t>
            </a:r>
            <a:r>
              <a:rPr lang="am-ET" sz="1800" b="1" dirty="0">
                <a:solidFill>
                  <a:srgbClr val="002060"/>
                </a:solidFill>
                <a:latin typeface="Power Geez Unicode1" pitchFamily="2" charset="0"/>
                <a:ea typeface="Arial"/>
              </a:rPr>
              <a:t>አዋጁ የሠራተኛና ማኅበራዊ ጉዳይ ሚኒስቴርን (ሠ.ማ.ጉ.ሚ) ሥልጣንና ተግባር በሚዘረዝርበት በአንቀጽ 29 መሠረት ከሚኒስቴሩ ዋና ኃላፊነቶች መካከል ከሚመለከታቸው አካላት ጋር በመተባበር </a:t>
            </a:r>
            <a:r>
              <a:rPr lang="am-ET" sz="1800" b="1" dirty="0" smtClean="0">
                <a:solidFill>
                  <a:srgbClr val="002060"/>
                </a:solidFill>
                <a:latin typeface="Power Geez Unicode1" pitchFamily="2" charset="0"/>
                <a:ea typeface="Arial"/>
              </a:rPr>
              <a:t>“</a:t>
            </a:r>
            <a:r>
              <a:rPr lang="am-ET" sz="1800" b="1" dirty="0">
                <a:solidFill>
                  <a:srgbClr val="002060"/>
                </a:solidFill>
                <a:latin typeface="Power Geez Unicode1" pitchFamily="2" charset="0"/>
                <a:ea typeface="Arial"/>
              </a:rPr>
              <a:t>አካል ጉዳተኞች በእኩል ዕድሎች እና ሙሉ ተሳትፎ ተጠቃሚ እንዲሆኑ ማስቻል” የሚል ተደንግጓል (አንቀጽ 29 (11) (ሀ))።</a:t>
            </a:r>
            <a:endParaRPr lang="en-US" sz="1800" b="1" dirty="0">
              <a:solidFill>
                <a:srgbClr val="002060"/>
              </a:solidFill>
              <a:effectLst/>
              <a:latin typeface="Power Geez Unicode1" pitchFamily="2" charset="0"/>
              <a:ea typeface="Arial"/>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29579835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47120" cy="4846320"/>
          </a:xfrm>
        </p:spPr>
        <p:txBody>
          <a:bodyPr/>
          <a:lstStyle/>
          <a:p>
            <a:pPr marL="0" marR="0" indent="0" algn="just">
              <a:lnSpc>
                <a:spcPct val="150000"/>
              </a:lnSpc>
              <a:spcBef>
                <a:spcPts val="0"/>
              </a:spcBef>
              <a:spcAft>
                <a:spcPts val="1000"/>
              </a:spcAft>
              <a:buNone/>
            </a:pPr>
            <a:r>
              <a:rPr lang="en-US" sz="2800" b="1" dirty="0">
                <a:solidFill>
                  <a:srgbClr val="C00000"/>
                </a:solidFill>
                <a:latin typeface="Power Geez Unicode1" pitchFamily="2" charset="0"/>
                <a:ea typeface="Nyala"/>
                <a:cs typeface="Nyala"/>
              </a:rPr>
              <a:t>4</a:t>
            </a:r>
            <a:r>
              <a:rPr lang="en-US" sz="2800" b="1" dirty="0" smtClean="0">
                <a:solidFill>
                  <a:srgbClr val="C00000"/>
                </a:solidFill>
                <a:latin typeface="Power Geez Unicode1" pitchFamily="2" charset="0"/>
                <a:ea typeface="Nyala"/>
                <a:cs typeface="Nyala"/>
              </a:rPr>
              <a:t>. </a:t>
            </a:r>
            <a:r>
              <a:rPr lang="en-US" sz="2800" b="1" dirty="0" err="1" smtClean="0">
                <a:solidFill>
                  <a:srgbClr val="C00000"/>
                </a:solidFill>
                <a:latin typeface="Power Geez Unicode1" pitchFamily="2" charset="0"/>
                <a:ea typeface="Nyala"/>
                <a:cs typeface="Nyala"/>
              </a:rPr>
              <a:t>የፌዴራል</a:t>
            </a:r>
            <a:r>
              <a:rPr lang="en-US" sz="2800" b="1" dirty="0" smtClean="0">
                <a:solidFill>
                  <a:srgbClr val="C00000"/>
                </a:solidFill>
                <a:latin typeface="Power Geez Unicode1" pitchFamily="2" charset="0"/>
                <a:ea typeface="Nyala"/>
                <a:cs typeface="Nyala"/>
              </a:rPr>
              <a:t> </a:t>
            </a:r>
            <a:r>
              <a:rPr lang="en-US" sz="2800" b="1" dirty="0">
                <a:solidFill>
                  <a:srgbClr val="C00000"/>
                </a:solidFill>
                <a:latin typeface="Power Geez Unicode1" pitchFamily="2" charset="0"/>
                <a:ea typeface="Nyala"/>
                <a:cs typeface="Nyala"/>
              </a:rPr>
              <a:t>የመንግስት </a:t>
            </a:r>
            <a:r>
              <a:rPr lang="en-US" sz="2800" b="1" dirty="0" err="1">
                <a:solidFill>
                  <a:srgbClr val="C00000"/>
                </a:solidFill>
                <a:latin typeface="Power Geez Unicode1" pitchFamily="2" charset="0"/>
                <a:ea typeface="Nyala"/>
                <a:cs typeface="Nyala"/>
              </a:rPr>
              <a:t>ሰራተኛ</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አዋጅ</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ቁጥር</a:t>
            </a:r>
            <a:r>
              <a:rPr lang="en-US" sz="2800" b="1" dirty="0">
                <a:solidFill>
                  <a:srgbClr val="C00000"/>
                </a:solidFill>
                <a:latin typeface="Power Geez Unicode1" pitchFamily="2" charset="0"/>
                <a:ea typeface="Nyala"/>
                <a:cs typeface="Nyala"/>
              </a:rPr>
              <a:t> </a:t>
            </a:r>
            <a:r>
              <a:rPr lang="en-US" sz="2800" b="1" dirty="0" smtClean="0">
                <a:solidFill>
                  <a:srgbClr val="C00000"/>
                </a:solidFill>
                <a:latin typeface="Power Geez Unicode1" pitchFamily="2" charset="0"/>
                <a:ea typeface="Nyala"/>
                <a:cs typeface="Nyala"/>
              </a:rPr>
              <a:t>1064/2018</a:t>
            </a:r>
          </a:p>
          <a:p>
            <a:pPr marL="0" marR="0" indent="0" algn="just">
              <a:lnSpc>
                <a:spcPct val="150000"/>
              </a:lnSpc>
              <a:spcBef>
                <a:spcPts val="0"/>
              </a:spcBef>
              <a:spcAft>
                <a:spcPts val="1000"/>
              </a:spcAft>
              <a:buNone/>
            </a:pPr>
            <a:r>
              <a:rPr lang="am-ET" sz="2800" b="1" dirty="0">
                <a:solidFill>
                  <a:srgbClr val="002060"/>
                </a:solidFill>
                <a:latin typeface="Power Geez Unicode1" pitchFamily="2" charset="0"/>
                <a:ea typeface="Arial"/>
              </a:rPr>
              <a:t>የፌዴራል የመንግስት ሰራተኞች አዋጅ ቁጥር 1064/2018 ለስራ ቅጥር </a:t>
            </a:r>
            <a:r>
              <a:rPr lang="am-ET" sz="2800" b="1" dirty="0">
                <a:solidFill>
                  <a:srgbClr val="FF0000"/>
                </a:solidFill>
                <a:latin typeface="Power Geez Unicode1" pitchFamily="2" charset="0"/>
                <a:ea typeface="Arial"/>
              </a:rPr>
              <a:t>የትምህርት ብቃት መስፈርቶችን </a:t>
            </a:r>
            <a:r>
              <a:rPr lang="am-ET" sz="2800" b="1" dirty="0">
                <a:solidFill>
                  <a:srgbClr val="002060"/>
                </a:solidFill>
                <a:latin typeface="Power Geez Unicode1" pitchFamily="2" charset="0"/>
                <a:ea typeface="Arial"/>
              </a:rPr>
              <a:t>የሚያሟሉ አካል ጉዳተኛ አመልካቾች እንዲበረታቱና በቅጥር ላይ ቅድሚያ ሊሰጣቸው እንደሚገባ ይደነግጋል። ይህ ድንጋጌ የሚመለከተው </a:t>
            </a:r>
            <a:r>
              <a:rPr lang="am-ET" sz="2800" b="1" dirty="0">
                <a:solidFill>
                  <a:srgbClr val="FF0000"/>
                </a:solidFill>
                <a:latin typeface="Power Geez Unicode1" pitchFamily="2" charset="0"/>
                <a:ea typeface="Arial"/>
              </a:rPr>
              <a:t>የመንግሥት መሥሪያ ቤቶችን ብቻ </a:t>
            </a:r>
            <a:r>
              <a:rPr lang="am-ET" sz="2800" b="1" dirty="0">
                <a:solidFill>
                  <a:srgbClr val="002060"/>
                </a:solidFill>
                <a:latin typeface="Power Geez Unicode1" pitchFamily="2" charset="0"/>
                <a:ea typeface="Arial"/>
              </a:rPr>
              <a:t>ነው</a:t>
            </a:r>
            <a:r>
              <a:rPr lang="am-ET" sz="2800" b="1" dirty="0" smtClean="0">
                <a:solidFill>
                  <a:srgbClr val="002060"/>
                </a:solidFill>
                <a:latin typeface="Power Geez Unicode1" pitchFamily="2" charset="0"/>
                <a:ea typeface="Arial"/>
              </a:rPr>
              <a:t>።</a:t>
            </a:r>
            <a:r>
              <a:rPr lang="en-US" sz="2800" b="1" dirty="0" smtClean="0">
                <a:solidFill>
                  <a:srgbClr val="002060"/>
                </a:solidFill>
                <a:latin typeface="Power Geez Unicode1" pitchFamily="2" charset="0"/>
                <a:ea typeface="Arial"/>
              </a:rPr>
              <a:t> </a:t>
            </a:r>
            <a:endParaRPr lang="en-US" sz="2800" b="1" dirty="0">
              <a:solidFill>
                <a:srgbClr val="002060"/>
              </a:solidFill>
              <a:latin typeface="Power Geez Unicode1" pitchFamily="2" charset="0"/>
              <a:ea typeface="Arial"/>
            </a:endParaRPr>
          </a:p>
          <a:p>
            <a:pPr marL="0" indent="0">
              <a:buNone/>
            </a:pPr>
            <a:endParaRPr lang="en-US" dirty="0"/>
          </a:p>
        </p:txBody>
      </p:sp>
      <p:sp>
        <p:nvSpPr>
          <p:cNvPr id="4" name="Title 1"/>
          <p:cNvSpPr>
            <a:spLocks noGrp="1"/>
          </p:cNvSpPr>
          <p:nvPr>
            <p:ph type="title"/>
          </p:nvPr>
        </p:nvSpPr>
        <p:spPr>
          <a:xfrm>
            <a:off x="609600" y="320675"/>
            <a:ext cx="10972800" cy="1143000"/>
          </a:xfrm>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27641607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16640" cy="4846320"/>
          </a:xfrm>
        </p:spPr>
        <p:txBody>
          <a:bodyPr>
            <a:normAutofit lnSpcReduction="10000"/>
          </a:bodyPr>
          <a:lstStyle/>
          <a:p>
            <a:pPr marL="0" marR="0" indent="0" algn="just">
              <a:lnSpc>
                <a:spcPct val="150000"/>
              </a:lnSpc>
              <a:spcBef>
                <a:spcPts val="0"/>
              </a:spcBef>
              <a:spcAft>
                <a:spcPts val="1000"/>
              </a:spcAft>
              <a:buNone/>
            </a:pPr>
            <a:r>
              <a:rPr lang="en-US" sz="2800" b="1" dirty="0">
                <a:solidFill>
                  <a:srgbClr val="C00000"/>
                </a:solidFill>
                <a:latin typeface="Power Geez Unicode1" pitchFamily="2" charset="0"/>
                <a:ea typeface="Nyala"/>
                <a:cs typeface="Nyala"/>
              </a:rPr>
              <a:t>5</a:t>
            </a:r>
            <a:r>
              <a:rPr lang="en-US" sz="2800" b="1" dirty="0" smtClean="0">
                <a:solidFill>
                  <a:srgbClr val="C00000"/>
                </a:solidFill>
                <a:latin typeface="Power Geez Unicode1" pitchFamily="2" charset="0"/>
                <a:ea typeface="Nyala"/>
                <a:cs typeface="Nyala"/>
              </a:rPr>
              <a:t>. አካል </a:t>
            </a:r>
            <a:r>
              <a:rPr lang="en-US" sz="2800" b="1" dirty="0" err="1">
                <a:solidFill>
                  <a:srgbClr val="C00000"/>
                </a:solidFill>
                <a:latin typeface="Power Geez Unicode1" pitchFamily="2" charset="0"/>
                <a:ea typeface="Nyala"/>
                <a:cs typeface="Nyala"/>
              </a:rPr>
              <a:t>ጉዳተኞች</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የሥራ</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ስምሪት</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መብትን</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የሚመለከት</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አዋጅ</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ቁጥር</a:t>
            </a:r>
            <a:r>
              <a:rPr lang="en-US" sz="2800" b="1" dirty="0">
                <a:solidFill>
                  <a:srgbClr val="C00000"/>
                </a:solidFill>
                <a:latin typeface="Power Geez Unicode1" pitchFamily="2" charset="0"/>
                <a:ea typeface="Nyala"/>
                <a:cs typeface="Nyala"/>
              </a:rPr>
              <a:t> </a:t>
            </a:r>
            <a:r>
              <a:rPr lang="en-US" sz="2800" b="1" dirty="0" smtClean="0">
                <a:solidFill>
                  <a:srgbClr val="C00000"/>
                </a:solidFill>
                <a:latin typeface="Power Geez Unicode1" pitchFamily="2" charset="0"/>
                <a:ea typeface="Nyala"/>
                <a:cs typeface="Nyala"/>
              </a:rPr>
              <a:t>    </a:t>
            </a:r>
          </a:p>
          <a:p>
            <a:pPr marL="0" marR="0" indent="0" algn="just">
              <a:lnSpc>
                <a:spcPct val="150000"/>
              </a:lnSpc>
              <a:spcBef>
                <a:spcPts val="0"/>
              </a:spcBef>
              <a:spcAft>
                <a:spcPts val="1000"/>
              </a:spcAft>
              <a:buNone/>
            </a:pPr>
            <a:r>
              <a:rPr lang="en-US" sz="2800" b="1" dirty="0">
                <a:solidFill>
                  <a:srgbClr val="C00000"/>
                </a:solidFill>
                <a:latin typeface="Power Geez Unicode1" pitchFamily="2" charset="0"/>
                <a:ea typeface="Nyala"/>
                <a:cs typeface="Nyala"/>
              </a:rPr>
              <a:t> </a:t>
            </a:r>
            <a:r>
              <a:rPr lang="en-US" sz="2800" b="1" dirty="0" smtClean="0">
                <a:solidFill>
                  <a:srgbClr val="C00000"/>
                </a:solidFill>
                <a:latin typeface="Power Geez Unicode1" pitchFamily="2" charset="0"/>
                <a:ea typeface="Nyala"/>
                <a:cs typeface="Nyala"/>
              </a:rPr>
              <a:t>   568/2000 </a:t>
            </a:r>
            <a:r>
              <a:rPr lang="en-US" sz="2800" b="1" dirty="0" err="1">
                <a:solidFill>
                  <a:srgbClr val="C00000"/>
                </a:solidFill>
                <a:latin typeface="Power Geez Unicode1" pitchFamily="2" charset="0"/>
                <a:ea typeface="Nyala"/>
                <a:cs typeface="Nyala"/>
              </a:rPr>
              <a:t>ዓ.ም</a:t>
            </a:r>
            <a:r>
              <a:rPr lang="en-US" sz="2800" b="1" dirty="0">
                <a:solidFill>
                  <a:srgbClr val="C00000"/>
                </a:solidFill>
                <a:latin typeface="Power Geez Unicode1" pitchFamily="2" charset="0"/>
                <a:ea typeface="Nyala"/>
                <a:cs typeface="Nyala"/>
              </a:rPr>
              <a:t>.</a:t>
            </a:r>
            <a:endParaRPr lang="en-US" sz="2800" b="1" dirty="0">
              <a:solidFill>
                <a:srgbClr val="C00000"/>
              </a:solidFill>
              <a:latin typeface="Power Geez Unicode1" pitchFamily="2" charset="0"/>
              <a:ea typeface="Arial"/>
            </a:endParaRPr>
          </a:p>
          <a:p>
            <a:pPr algn="just">
              <a:buFont typeface="Wingdings" pitchFamily="2" charset="2"/>
              <a:buChar char="q"/>
            </a:pPr>
            <a:r>
              <a:rPr lang="x-none" sz="2800" b="1">
                <a:solidFill>
                  <a:srgbClr val="002060"/>
                </a:solidFill>
                <a:latin typeface="Power Geez Unicode1" pitchFamily="2" charset="0"/>
                <a:ea typeface="Nyala"/>
                <a:cs typeface="Nyala"/>
              </a:rPr>
              <a:t>ይህ አዋጅ </a:t>
            </a:r>
            <a:r>
              <a:rPr lang="en-US" sz="2800" b="1" dirty="0">
                <a:solidFill>
                  <a:srgbClr val="002060"/>
                </a:solidFill>
                <a:latin typeface="Power Geez Unicode1" pitchFamily="2" charset="0"/>
                <a:ea typeface="Nyala"/>
                <a:cs typeface="Nyala"/>
              </a:rPr>
              <a:t>አካል </a:t>
            </a:r>
            <a:r>
              <a:rPr lang="en-US" sz="2800" b="1" dirty="0" err="1">
                <a:solidFill>
                  <a:srgbClr val="002060"/>
                </a:solidFill>
                <a:latin typeface="Power Geez Unicode1" pitchFamily="2" charset="0"/>
                <a:ea typeface="Nyala"/>
                <a:cs typeface="Nyala"/>
              </a:rPr>
              <a:t>ጉዳተኞች</a:t>
            </a:r>
            <a:r>
              <a:rPr lang="en-US" sz="2800" b="1" dirty="0">
                <a:solidFill>
                  <a:srgbClr val="002060"/>
                </a:solidFill>
                <a:latin typeface="Power Geez Unicode1" pitchFamily="2" charset="0"/>
                <a:ea typeface="Nyala"/>
                <a:cs typeface="Nyala"/>
              </a:rPr>
              <a:t> </a:t>
            </a:r>
            <a:r>
              <a:rPr lang="x-none" sz="2800" b="1">
                <a:solidFill>
                  <a:srgbClr val="002060"/>
                </a:solidFill>
                <a:latin typeface="Power Geez Unicode1" pitchFamily="2" charset="0"/>
                <a:ea typeface="Nyala"/>
                <a:cs typeface="Nyala"/>
              </a:rPr>
              <a:t>የ</a:t>
            </a:r>
            <a:r>
              <a:rPr lang="en-US" sz="2800" b="1" dirty="0" err="1">
                <a:solidFill>
                  <a:srgbClr val="002060"/>
                </a:solidFill>
                <a:latin typeface="Power Geez Unicode1" pitchFamily="2" charset="0"/>
                <a:ea typeface="Nyala"/>
                <a:cs typeface="Nyala"/>
              </a:rPr>
              <a:t>እኩል</a:t>
            </a:r>
            <a:r>
              <a:rPr lang="en-US" sz="2800" b="1" dirty="0">
                <a:solidFill>
                  <a:srgbClr val="002060"/>
                </a:solidFill>
                <a:latin typeface="Power Geez Unicode1" pitchFamily="2" charset="0"/>
                <a:ea typeface="Nyala"/>
                <a:cs typeface="Nyala"/>
              </a:rPr>
              <a:t> </a:t>
            </a:r>
            <a:r>
              <a:rPr lang="x-none" sz="2800" b="1">
                <a:solidFill>
                  <a:srgbClr val="002060"/>
                </a:solidFill>
                <a:latin typeface="Power Geez Unicode1" pitchFamily="2" charset="0"/>
                <a:ea typeface="Nyala"/>
                <a:cs typeface="Nyala"/>
              </a:rPr>
              <a:t>የስራ </a:t>
            </a:r>
            <a:r>
              <a:rPr lang="en-US" sz="2800" b="1" dirty="0" err="1">
                <a:solidFill>
                  <a:srgbClr val="002060"/>
                </a:solidFill>
                <a:latin typeface="Power Geez Unicode1" pitchFamily="2" charset="0"/>
                <a:ea typeface="Nyala"/>
                <a:cs typeface="Nyala"/>
              </a:rPr>
              <a:t>ዕድሎች</a:t>
            </a:r>
            <a:r>
              <a:rPr lang="en-US" sz="2800" b="1" dirty="0">
                <a:solidFill>
                  <a:srgbClr val="002060"/>
                </a:solidFill>
                <a:latin typeface="Power Geez Unicode1" pitchFamily="2" charset="0"/>
                <a:ea typeface="Nyala"/>
                <a:cs typeface="Nyala"/>
              </a:rPr>
              <a:t> </a:t>
            </a:r>
            <a:r>
              <a:rPr lang="x-none" sz="2800" b="1">
                <a:solidFill>
                  <a:srgbClr val="002060"/>
                </a:solidFill>
                <a:latin typeface="Power Geez Unicode1" pitchFamily="2" charset="0"/>
                <a:ea typeface="Nyala"/>
                <a:cs typeface="Nyala"/>
              </a:rPr>
              <a:t>ተጠቃሚ እንዳይሆኑ </a:t>
            </a:r>
            <a:r>
              <a:rPr lang="en-US" sz="2800" b="1" dirty="0" err="1">
                <a:solidFill>
                  <a:srgbClr val="002060"/>
                </a:solidFill>
                <a:latin typeface="Power Geez Unicode1" pitchFamily="2" charset="0"/>
                <a:ea typeface="Nyala"/>
                <a:cs typeface="Nyala"/>
              </a:rPr>
              <a:t>የሚገድ</a:t>
            </a:r>
            <a:r>
              <a:rPr lang="x-none" sz="2800" b="1">
                <a:solidFill>
                  <a:srgbClr val="002060"/>
                </a:solidFill>
                <a:latin typeface="Power Geez Unicode1" pitchFamily="2" charset="0"/>
                <a:ea typeface="Nyala"/>
                <a:cs typeface="Nyala"/>
              </a:rPr>
              <a:t>ብ የትኛውም </a:t>
            </a:r>
            <a:r>
              <a:rPr lang="en-US" sz="2800" b="1" dirty="0" err="1">
                <a:solidFill>
                  <a:srgbClr val="002060"/>
                </a:solidFill>
                <a:latin typeface="Power Geez Unicode1" pitchFamily="2" charset="0"/>
                <a:ea typeface="Nyala"/>
                <a:cs typeface="Nyala"/>
              </a:rPr>
              <a:t>ሕግ</a:t>
            </a:r>
            <a:r>
              <a:rPr lang="en-US" sz="2800" b="1" dirty="0">
                <a:solidFill>
                  <a:srgbClr val="002060"/>
                </a:solidFill>
                <a:latin typeface="Power Geez Unicode1" pitchFamily="2" charset="0"/>
                <a:ea typeface="Nyala"/>
                <a:cs typeface="Nyala"/>
              </a:rPr>
              <a:t> ፣ </a:t>
            </a:r>
            <a:r>
              <a:rPr lang="en-US" sz="2800" b="1" dirty="0" err="1">
                <a:solidFill>
                  <a:srgbClr val="002060"/>
                </a:solidFill>
                <a:latin typeface="Power Geez Unicode1" pitchFamily="2" charset="0"/>
                <a:ea typeface="Nyala"/>
                <a:cs typeface="Nyala"/>
              </a:rPr>
              <a:t>አሠራር</a:t>
            </a:r>
            <a:r>
              <a:rPr lang="en-US" sz="2800" b="1" dirty="0">
                <a:solidFill>
                  <a:srgbClr val="002060"/>
                </a:solidFill>
                <a:latin typeface="Power Geez Unicode1" pitchFamily="2" charset="0"/>
                <a:ea typeface="Nyala"/>
                <a:cs typeface="Nyala"/>
              </a:rPr>
              <a:t> ፣ </a:t>
            </a:r>
            <a:r>
              <a:rPr lang="en-US" sz="2800" b="1" dirty="0" err="1">
                <a:solidFill>
                  <a:srgbClr val="002060"/>
                </a:solidFill>
                <a:latin typeface="Power Geez Unicode1" pitchFamily="2" charset="0"/>
                <a:ea typeface="Nyala"/>
                <a:cs typeface="Nyala"/>
              </a:rPr>
              <a:t>ልማድ</a:t>
            </a:r>
            <a:r>
              <a:rPr lang="en-US" sz="2800" b="1" dirty="0">
                <a:solidFill>
                  <a:srgbClr val="002060"/>
                </a:solidFill>
                <a:latin typeface="Power Geez Unicode1" pitchFamily="2" charset="0"/>
                <a:ea typeface="Nyala"/>
                <a:cs typeface="Nyala"/>
              </a:rPr>
              <a:t> ፣ </a:t>
            </a:r>
            <a:r>
              <a:rPr lang="en-US" sz="2800" b="1" dirty="0" err="1">
                <a:solidFill>
                  <a:srgbClr val="002060"/>
                </a:solidFill>
                <a:latin typeface="Power Geez Unicode1" pitchFamily="2" charset="0"/>
                <a:ea typeface="Nyala"/>
                <a:cs typeface="Nyala"/>
              </a:rPr>
              <a:t>አመለካከት</a:t>
            </a:r>
            <a:r>
              <a:rPr lang="en-US" sz="2800" b="1" dirty="0">
                <a:solidFill>
                  <a:srgbClr val="002060"/>
                </a:solidFill>
                <a:latin typeface="Power Geez Unicode1" pitchFamily="2" charset="0"/>
                <a:ea typeface="Nyala"/>
                <a:cs typeface="Nyala"/>
              </a:rPr>
              <a:t> </a:t>
            </a:r>
            <a:r>
              <a:rPr lang="en-US" sz="2800" b="1" dirty="0" err="1">
                <a:solidFill>
                  <a:srgbClr val="002060"/>
                </a:solidFill>
                <a:latin typeface="Power Geez Unicode1" pitchFamily="2" charset="0"/>
                <a:ea typeface="Nyala"/>
                <a:cs typeface="Nyala"/>
              </a:rPr>
              <a:t>እና</a:t>
            </a:r>
            <a:r>
              <a:rPr lang="en-US" sz="2800" b="1" dirty="0">
                <a:solidFill>
                  <a:srgbClr val="002060"/>
                </a:solidFill>
                <a:latin typeface="Power Geez Unicode1" pitchFamily="2" charset="0"/>
                <a:ea typeface="Nyala"/>
                <a:cs typeface="Nyala"/>
              </a:rPr>
              <a:t> </a:t>
            </a:r>
            <a:r>
              <a:rPr lang="en-US" sz="2800" b="1" dirty="0" err="1">
                <a:solidFill>
                  <a:srgbClr val="002060"/>
                </a:solidFill>
                <a:latin typeface="Power Geez Unicode1" pitchFamily="2" charset="0"/>
                <a:ea typeface="Nyala"/>
                <a:cs typeface="Nyala"/>
              </a:rPr>
              <a:t>ሌሎች</a:t>
            </a:r>
            <a:r>
              <a:rPr lang="en-US" sz="2800" b="1" dirty="0">
                <a:solidFill>
                  <a:srgbClr val="002060"/>
                </a:solidFill>
                <a:latin typeface="Power Geez Unicode1" pitchFamily="2" charset="0"/>
                <a:ea typeface="Nyala"/>
                <a:cs typeface="Nyala"/>
              </a:rPr>
              <a:t> </a:t>
            </a:r>
            <a:r>
              <a:rPr lang="en-US" sz="2800" b="1" dirty="0" err="1">
                <a:solidFill>
                  <a:srgbClr val="002060"/>
                </a:solidFill>
                <a:latin typeface="Power Geez Unicode1" pitchFamily="2" charset="0"/>
                <a:ea typeface="Nyala"/>
                <a:cs typeface="Nyala"/>
              </a:rPr>
              <a:t>አድሎአዊ</a:t>
            </a:r>
            <a:r>
              <a:rPr lang="en-US" sz="2800" b="1" dirty="0">
                <a:solidFill>
                  <a:srgbClr val="002060"/>
                </a:solidFill>
                <a:latin typeface="Power Geez Unicode1" pitchFamily="2" charset="0"/>
                <a:ea typeface="Nyala"/>
                <a:cs typeface="Nyala"/>
              </a:rPr>
              <a:t> </a:t>
            </a:r>
            <a:r>
              <a:rPr lang="en-US" sz="2800" b="1" dirty="0" err="1">
                <a:solidFill>
                  <a:srgbClr val="002060"/>
                </a:solidFill>
                <a:latin typeface="Power Geez Unicode1" pitchFamily="2" charset="0"/>
                <a:ea typeface="Nyala"/>
                <a:cs typeface="Nyala"/>
              </a:rPr>
              <a:t>ሁኔታዎች</a:t>
            </a:r>
            <a:r>
              <a:rPr lang="en-US" sz="2800" b="1" dirty="0">
                <a:solidFill>
                  <a:srgbClr val="002060"/>
                </a:solidFill>
                <a:latin typeface="Power Geez Unicode1" pitchFamily="2" charset="0"/>
                <a:ea typeface="Nyala"/>
                <a:cs typeface="Nyala"/>
              </a:rPr>
              <a:t> </a:t>
            </a:r>
            <a:r>
              <a:rPr lang="x-none" sz="2800" b="1">
                <a:solidFill>
                  <a:srgbClr val="002060"/>
                </a:solidFill>
                <a:latin typeface="Power Geez Unicode1" pitchFamily="2" charset="0"/>
                <a:ea typeface="Nyala"/>
                <a:cs typeface="Nyala"/>
              </a:rPr>
              <a:t>ሙሉ </a:t>
            </a:r>
            <a:r>
              <a:rPr lang="x-none" sz="2800" b="1" smtClean="0">
                <a:solidFill>
                  <a:srgbClr val="002060"/>
                </a:solidFill>
                <a:latin typeface="Power Geez Unicode1" pitchFamily="2" charset="0"/>
                <a:ea typeface="Nyala"/>
                <a:cs typeface="Nyala"/>
              </a:rPr>
              <a:t>በሙሉ </a:t>
            </a:r>
            <a:r>
              <a:rPr lang="x-none" sz="2800" b="1">
                <a:solidFill>
                  <a:srgbClr val="002060"/>
                </a:solidFill>
                <a:latin typeface="Power Geez Unicode1" pitchFamily="2" charset="0"/>
                <a:ea typeface="Nyala"/>
                <a:cs typeface="Nyala"/>
              </a:rPr>
              <a:t>ህገወጥ እንደሆኑ </a:t>
            </a:r>
            <a:r>
              <a:rPr lang="x-none" sz="2800" b="1" smtClean="0">
                <a:solidFill>
                  <a:srgbClr val="002060"/>
                </a:solidFill>
                <a:latin typeface="Power Geez Unicode1" pitchFamily="2" charset="0"/>
                <a:ea typeface="Nyala"/>
                <a:cs typeface="Nyala"/>
              </a:rPr>
              <a:t>ይደነግጋል</a:t>
            </a:r>
            <a:endParaRPr lang="en-US" sz="2800" b="1" dirty="0">
              <a:solidFill>
                <a:srgbClr val="002060"/>
              </a:solidFill>
              <a:latin typeface="Power Geez Unicode1" pitchFamily="2" charset="0"/>
              <a:ea typeface="Nyala"/>
              <a:cs typeface="Nyala"/>
            </a:endParaRPr>
          </a:p>
          <a:p>
            <a:pPr algn="just">
              <a:buFont typeface="Wingdings" pitchFamily="2" charset="2"/>
              <a:buChar char="q"/>
            </a:pPr>
            <a:endParaRPr lang="en-US" sz="2800" b="1" dirty="0" smtClean="0">
              <a:solidFill>
                <a:srgbClr val="002060"/>
              </a:solidFill>
              <a:latin typeface="Power Geez Unicode1" pitchFamily="2" charset="0"/>
            </a:endParaRPr>
          </a:p>
          <a:p>
            <a:pPr algn="just">
              <a:buFont typeface="Wingdings" pitchFamily="2" charset="2"/>
              <a:buChar char="q"/>
            </a:pPr>
            <a:r>
              <a:rPr lang="am-ET" b="1" dirty="0">
                <a:solidFill>
                  <a:srgbClr val="002060"/>
                </a:solidFill>
                <a:latin typeface="Power Geez Unicode1" pitchFamily="2" charset="0"/>
              </a:rPr>
              <a:t>እንዲሁም አሠሪዎች ምቹና ተገቢ የሥራ እና የሥልጠና ሁኔታዎች መኖር፣ ሁሉንም ያማከለ </a:t>
            </a:r>
            <a:r>
              <a:rPr lang="am-ET" b="1" dirty="0">
                <a:solidFill>
                  <a:srgbClr val="FF0000"/>
                </a:solidFill>
                <a:latin typeface="Power Geez Unicode1" pitchFamily="2" charset="0"/>
              </a:rPr>
              <a:t>ምክንያታዊ ማመቻቸቶች </a:t>
            </a:r>
            <a:r>
              <a:rPr lang="am-ET" b="1" dirty="0">
                <a:solidFill>
                  <a:srgbClr val="002060"/>
                </a:solidFill>
                <a:latin typeface="Power Geez Unicode1" pitchFamily="2" charset="0"/>
              </a:rPr>
              <a:t>እና እርምጃዎችን ማረጋገጥ፣ አካል ጉዳተኞች ሥራቸውን እንዲያከናውኑ ወይም ሥልጠናን እንዲያገኙ ለማስቻል ረዳት መመደብ፥ </a:t>
            </a:r>
            <a:endParaRPr lang="en-US" b="1" dirty="0">
              <a:solidFill>
                <a:srgbClr val="002060"/>
              </a:solidFill>
              <a:latin typeface="Power Geez Unicode1" pitchFamily="2" charset="0"/>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5087341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62360" cy="4846320"/>
          </a:xfrm>
        </p:spPr>
        <p:txBody>
          <a:bodyPr/>
          <a:lstStyle/>
          <a:p>
            <a:pPr algn="just">
              <a:buFont typeface="Wingdings" pitchFamily="2" charset="2"/>
              <a:buChar char="q"/>
            </a:pPr>
            <a:r>
              <a:rPr lang="en-US" sz="2800" b="1" dirty="0">
                <a:solidFill>
                  <a:srgbClr val="002060"/>
                </a:solidFill>
                <a:latin typeface="Power Geez Unicode1" pitchFamily="2" charset="0"/>
                <a:ea typeface="Nyala"/>
                <a:cs typeface="Nyala"/>
              </a:rPr>
              <a:t>የአካል </a:t>
            </a:r>
            <a:r>
              <a:rPr lang="en-US" sz="2800" b="1" dirty="0" err="1">
                <a:solidFill>
                  <a:srgbClr val="002060"/>
                </a:solidFill>
                <a:latin typeface="Power Geez Unicode1" pitchFamily="2" charset="0"/>
                <a:ea typeface="Nyala"/>
                <a:cs typeface="Nyala"/>
              </a:rPr>
              <a:t>ጉዳተኛ</a:t>
            </a:r>
            <a:r>
              <a:rPr lang="en-US" sz="2800" b="1" dirty="0">
                <a:solidFill>
                  <a:srgbClr val="002060"/>
                </a:solidFill>
                <a:latin typeface="Power Geez Unicode1" pitchFamily="2" charset="0"/>
                <a:ea typeface="Nyala"/>
                <a:cs typeface="Nyala"/>
              </a:rPr>
              <a:t> </a:t>
            </a:r>
            <a:r>
              <a:rPr lang="en-US" sz="2800" b="1" dirty="0" err="1">
                <a:solidFill>
                  <a:srgbClr val="002060"/>
                </a:solidFill>
                <a:latin typeface="Power Geez Unicode1" pitchFamily="2" charset="0"/>
                <a:ea typeface="Nyala"/>
                <a:cs typeface="Nyala"/>
              </a:rPr>
              <a:t>ሴቶችን</a:t>
            </a:r>
            <a:r>
              <a:rPr lang="en-US" sz="2800" b="1" dirty="0">
                <a:solidFill>
                  <a:srgbClr val="002060"/>
                </a:solidFill>
                <a:latin typeface="Power Geez Unicode1" pitchFamily="2" charset="0"/>
                <a:ea typeface="Nyala"/>
                <a:cs typeface="Nyala"/>
              </a:rPr>
              <a:t> </a:t>
            </a:r>
            <a:r>
              <a:rPr lang="x-none" sz="2800" b="1">
                <a:solidFill>
                  <a:srgbClr val="002060"/>
                </a:solidFill>
                <a:latin typeface="Power Geez Unicode1" pitchFamily="2" charset="0"/>
                <a:ea typeface="Nyala"/>
                <a:cs typeface="Nyala"/>
              </a:rPr>
              <a:t>ቅጥር የማበረታታትና በስራ ቦታ የሚደርስባቸውን ፆታዊ ጥቃት የመከላከል፥ ተፈፅሞ ሲገኝም ፈፃሚው በህግ የመጠየቁ ሁኔታ እንደተጠበቀ ሆኖ አሰሪዎች/ቀጣሪዎች አስተዳደራዊ እርምጃም የመውሰድ ሃላፊነት እንዳለባቸው ይደነግጋል (አንቀፅ 6ን ይመልከቱ</a:t>
            </a:r>
            <a:r>
              <a:rPr lang="x-none" sz="2800" b="1" smtClean="0">
                <a:solidFill>
                  <a:srgbClr val="002060"/>
                </a:solidFill>
                <a:latin typeface="Power Geez Unicode1" pitchFamily="2" charset="0"/>
                <a:ea typeface="Nyala"/>
                <a:cs typeface="Nyala"/>
              </a:rPr>
              <a:t>)</a:t>
            </a:r>
            <a:endParaRPr lang="en-US" sz="2800" b="1" dirty="0" smtClean="0">
              <a:solidFill>
                <a:srgbClr val="002060"/>
              </a:solidFill>
              <a:latin typeface="Power Geez Unicode1" pitchFamily="2" charset="0"/>
              <a:ea typeface="Nyala"/>
              <a:cs typeface="Nyala"/>
            </a:endParaRPr>
          </a:p>
          <a:p>
            <a:pPr marL="0" indent="0" algn="just">
              <a:buNone/>
            </a:pPr>
            <a:endParaRPr lang="en-US" sz="2800" b="1" dirty="0" smtClean="0">
              <a:solidFill>
                <a:srgbClr val="002060"/>
              </a:solidFill>
              <a:latin typeface="Power Geez Unicode1" pitchFamily="2" charset="0"/>
              <a:ea typeface="Nyala"/>
              <a:cs typeface="Nyala"/>
            </a:endParaRPr>
          </a:p>
          <a:p>
            <a:pPr algn="just">
              <a:buFont typeface="Wingdings" pitchFamily="2" charset="2"/>
              <a:buChar char="q"/>
            </a:pPr>
            <a:r>
              <a:rPr lang="am-ET" b="1" dirty="0">
                <a:solidFill>
                  <a:srgbClr val="002060"/>
                </a:solidFill>
                <a:latin typeface="Power Geez Unicode1" pitchFamily="2" charset="0"/>
              </a:rPr>
              <a:t>በተጨማሪም የአዋጁ አንቀፅ 7 በግልፅ እንደደነገገው መድልዎ ተፈፅሞ ሲገኝ አካል ጉዳተኛው/ዋ  ይህንን በማስረጃ የማረጋገጥ ግዴታ (</a:t>
            </a:r>
            <a:r>
              <a:rPr lang="en-US" b="1" dirty="0">
                <a:solidFill>
                  <a:srgbClr val="002060"/>
                </a:solidFill>
                <a:latin typeface="Power Geez Unicode1" pitchFamily="2" charset="0"/>
              </a:rPr>
              <a:t>burden of proof) </a:t>
            </a:r>
            <a:r>
              <a:rPr lang="am-ET" b="1" dirty="0">
                <a:solidFill>
                  <a:srgbClr val="002060"/>
                </a:solidFill>
                <a:latin typeface="Power Geez Unicode1" pitchFamily="2" charset="0"/>
              </a:rPr>
              <a:t>እንደሌለበት/እንደሌለባት ያስቀምጣል። </a:t>
            </a:r>
            <a:endParaRPr lang="en-US" b="1" dirty="0">
              <a:solidFill>
                <a:srgbClr val="002060"/>
              </a:solidFill>
              <a:latin typeface="Power Geez Unicode1" pitchFamily="2" charset="0"/>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13455873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049000" cy="4846320"/>
          </a:xfrm>
        </p:spPr>
        <p:txBody>
          <a:bodyPr/>
          <a:lstStyle/>
          <a:p>
            <a:pPr marL="0" indent="0" algn="just">
              <a:buNone/>
            </a:pPr>
            <a:r>
              <a:rPr lang="en-US" b="1" dirty="0" err="1" smtClean="0">
                <a:solidFill>
                  <a:srgbClr val="002060"/>
                </a:solidFill>
                <a:latin typeface="Power Geez Unicode1" pitchFamily="2" charset="0"/>
              </a:rPr>
              <a:t>ይህ</a:t>
            </a:r>
            <a:r>
              <a:rPr lang="en-US" b="1" dirty="0" smtClean="0">
                <a:solidFill>
                  <a:srgbClr val="002060"/>
                </a:solidFill>
                <a:latin typeface="Power Geez Unicode1" pitchFamily="2" charset="0"/>
              </a:rPr>
              <a:t> </a:t>
            </a:r>
            <a:r>
              <a:rPr lang="x-none" b="1" smtClean="0">
                <a:solidFill>
                  <a:srgbClr val="002060"/>
                </a:solidFill>
                <a:latin typeface="Power Geez Unicode1" pitchFamily="2" charset="0"/>
              </a:rPr>
              <a:t>አንቀ</a:t>
            </a:r>
            <a:r>
              <a:rPr lang="en-US" b="1" dirty="0" smtClean="0">
                <a:solidFill>
                  <a:srgbClr val="002060"/>
                </a:solidFill>
                <a:latin typeface="Power Geez Unicode1" pitchFamily="2" charset="0"/>
              </a:rPr>
              <a:t>ጽ</a:t>
            </a:r>
            <a:r>
              <a:rPr lang="x-none" b="1" smtClean="0">
                <a:solidFill>
                  <a:srgbClr val="002060"/>
                </a:solidFill>
                <a:latin typeface="Power Geez Unicode1" pitchFamily="2" charset="0"/>
              </a:rPr>
              <a:t> </a:t>
            </a:r>
            <a:r>
              <a:rPr lang="x-none" b="1">
                <a:solidFill>
                  <a:srgbClr val="002060"/>
                </a:solidFill>
                <a:latin typeface="Power Geez Unicode1" pitchFamily="2" charset="0"/>
              </a:rPr>
              <a:t>እንደሚከተለው ይነበባል፡</a:t>
            </a:r>
            <a:r>
              <a:rPr lang="en-US" b="1" dirty="0" smtClean="0">
                <a:solidFill>
                  <a:srgbClr val="002060"/>
                </a:solidFill>
                <a:latin typeface="Power Geez Unicode1" pitchFamily="2" charset="0"/>
              </a:rPr>
              <a:t>-</a:t>
            </a:r>
          </a:p>
          <a:p>
            <a:pPr marL="0" indent="0" algn="just">
              <a:buNone/>
            </a:pPr>
            <a:endParaRPr lang="en-US" b="1" dirty="0">
              <a:solidFill>
                <a:srgbClr val="00B0F0"/>
              </a:solidFill>
              <a:latin typeface="Power Geez Unicode1" pitchFamily="2" charset="0"/>
            </a:endParaRPr>
          </a:p>
          <a:p>
            <a:pPr marL="0" indent="0" algn="just">
              <a:buNone/>
            </a:pPr>
            <a:r>
              <a:rPr lang="x-none" b="1" smtClean="0">
                <a:solidFill>
                  <a:srgbClr val="00B0F0"/>
                </a:solidFill>
                <a:latin typeface="Power Geez Unicode1" pitchFamily="2" charset="0"/>
              </a:rPr>
              <a:t>“</a:t>
            </a:r>
            <a:r>
              <a:rPr lang="en-US" b="1" dirty="0" smtClean="0">
                <a:solidFill>
                  <a:srgbClr val="00B0F0"/>
                </a:solidFill>
                <a:latin typeface="Power Geez Unicode1" pitchFamily="2" charset="0"/>
              </a:rPr>
              <a:t>1.</a:t>
            </a:r>
            <a:r>
              <a:rPr lang="x-none" b="1" smtClean="0">
                <a:solidFill>
                  <a:srgbClr val="00B0F0"/>
                </a:solidFill>
                <a:latin typeface="Power Geez Unicode1" pitchFamily="2" charset="0"/>
              </a:rPr>
              <a:t>ማንኛውም </a:t>
            </a:r>
            <a:r>
              <a:rPr lang="x-none" b="1">
                <a:solidFill>
                  <a:srgbClr val="00B0F0"/>
                </a:solidFill>
                <a:latin typeface="Power Geez Unicode1" pitchFamily="2" charset="0"/>
              </a:rPr>
              <a:t>አካል ጉዳተኛ በአካል ጉዳት ምክንያት ብቻ በቅጥር፥ በእድገት፥ በድልድል፥ በዝውውር ወይም በሌሎች የስራ ሁኔታዎች ላይ መድልዎ ተፈፅሞብኛል የሚል ጭብጥ በማስያዝ ብቻ ለሚመለከተው ፍርድ ቤት ክስ ማቅረብ ይችላል።” እንዲሁም፤ </a:t>
            </a:r>
            <a:endParaRPr lang="en-US" b="1" dirty="0" smtClean="0">
              <a:solidFill>
                <a:srgbClr val="00B0F0"/>
              </a:solidFill>
              <a:latin typeface="Power Geez Unicode1" pitchFamily="2" charset="0"/>
            </a:endParaRPr>
          </a:p>
          <a:p>
            <a:pPr marL="0" indent="0" algn="just">
              <a:buNone/>
            </a:pPr>
            <a:endParaRPr lang="en-US" b="1" dirty="0" smtClean="0">
              <a:solidFill>
                <a:srgbClr val="00B0F0"/>
              </a:solidFill>
              <a:latin typeface="Power Geez Unicode1" pitchFamily="2" charset="0"/>
            </a:endParaRPr>
          </a:p>
          <a:p>
            <a:pPr marL="0" indent="0" algn="just">
              <a:buNone/>
            </a:pPr>
            <a:r>
              <a:rPr lang="x-none" b="1" smtClean="0">
                <a:solidFill>
                  <a:srgbClr val="00B0F0"/>
                </a:solidFill>
                <a:latin typeface="Power Geez Unicode1" pitchFamily="2" charset="0"/>
              </a:rPr>
              <a:t>2</a:t>
            </a:r>
            <a:r>
              <a:rPr lang="en-US" b="1" dirty="0">
                <a:solidFill>
                  <a:srgbClr val="00B0F0"/>
                </a:solidFill>
                <a:latin typeface="Power Geez Unicode1" pitchFamily="2" charset="0"/>
              </a:rPr>
              <a:t>.</a:t>
            </a:r>
            <a:r>
              <a:rPr lang="x-none" b="1" smtClean="0">
                <a:solidFill>
                  <a:srgbClr val="00B0F0"/>
                </a:solidFill>
                <a:latin typeface="Power Geez Unicode1" pitchFamily="2" charset="0"/>
              </a:rPr>
              <a:t> </a:t>
            </a:r>
            <a:r>
              <a:rPr lang="x-none" b="1">
                <a:solidFill>
                  <a:srgbClr val="00B0F0"/>
                </a:solidFill>
                <a:latin typeface="Power Geez Unicode1" pitchFamily="2" charset="0"/>
              </a:rPr>
              <a:t>በአካል ጉዳተኛ ክስ የቀረበበት ወገን (ቀጣሪ) ድርጊቱ አድሏዊ እንዳልነበረ በማስረጃ የማረጋገጥ ሃላፊነት አለበት።” </a:t>
            </a:r>
            <a:endParaRPr lang="en-US" b="1" dirty="0">
              <a:solidFill>
                <a:srgbClr val="00B0F0"/>
              </a:solidFill>
              <a:latin typeface="Power Geez Unicode1" pitchFamily="2" charset="0"/>
            </a:endParaRPr>
          </a:p>
          <a:p>
            <a:pPr marL="0" indent="0" algn="just">
              <a:buNone/>
            </a:pPr>
            <a:endParaRPr lang="en-US" b="1" dirty="0">
              <a:solidFill>
                <a:srgbClr val="002060"/>
              </a:solidFill>
              <a:latin typeface="Power Geez Unicode1" pitchFamily="2" charset="0"/>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2022050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err="1">
                <a:solidFill>
                  <a:srgbClr val="FF0000"/>
                </a:solidFill>
                <a:latin typeface="Power Geez Unicode1" pitchFamily="2" charset="0"/>
              </a:rPr>
              <a:t>የቀጠለ</a:t>
            </a:r>
            <a:endParaRPr lang="en-US" sz="6000" dirty="0"/>
          </a:p>
        </p:txBody>
      </p:sp>
      <p:sp>
        <p:nvSpPr>
          <p:cNvPr id="3" name="Content Placeholder 2"/>
          <p:cNvSpPr>
            <a:spLocks noGrp="1"/>
          </p:cNvSpPr>
          <p:nvPr>
            <p:ph idx="1"/>
          </p:nvPr>
        </p:nvSpPr>
        <p:spPr>
          <a:xfrm>
            <a:off x="609600" y="1609416"/>
            <a:ext cx="11231880" cy="4846320"/>
          </a:xfrm>
        </p:spPr>
        <p:txBody>
          <a:bodyPr/>
          <a:lstStyle/>
          <a:p>
            <a:pPr marL="0" marR="0" indent="0" algn="just">
              <a:lnSpc>
                <a:spcPct val="150000"/>
              </a:lnSpc>
              <a:spcBef>
                <a:spcPts val="0"/>
              </a:spcBef>
              <a:spcAft>
                <a:spcPts val="1000"/>
              </a:spcAft>
              <a:buNone/>
            </a:pPr>
            <a:r>
              <a:rPr lang="en-US" sz="2800" b="1" dirty="0">
                <a:solidFill>
                  <a:srgbClr val="C00000"/>
                </a:solidFill>
                <a:latin typeface="Power Geez Unicode1" pitchFamily="2" charset="0"/>
                <a:ea typeface="Nyala"/>
                <a:cs typeface="Nyala"/>
              </a:rPr>
              <a:t>6</a:t>
            </a:r>
            <a:r>
              <a:rPr lang="en-US" sz="2800" b="1" dirty="0" smtClean="0">
                <a:solidFill>
                  <a:srgbClr val="C00000"/>
                </a:solidFill>
                <a:latin typeface="Power Geez Unicode1" pitchFamily="2" charset="0"/>
                <a:ea typeface="Nyala"/>
                <a:cs typeface="Nyala"/>
              </a:rPr>
              <a:t>. የ</a:t>
            </a:r>
            <a:r>
              <a:rPr lang="x-none" sz="2800" b="1">
                <a:solidFill>
                  <a:srgbClr val="C00000"/>
                </a:solidFill>
                <a:latin typeface="Power Geez Unicode1" pitchFamily="2" charset="0"/>
                <a:ea typeface="Nyala"/>
                <a:cs typeface="Nyala"/>
              </a:rPr>
              <a:t>አሰሪና </a:t>
            </a:r>
            <a:r>
              <a:rPr lang="en-US" sz="2800" b="1" dirty="0" err="1">
                <a:solidFill>
                  <a:srgbClr val="C00000"/>
                </a:solidFill>
                <a:latin typeface="Power Geez Unicode1" pitchFamily="2" charset="0"/>
                <a:ea typeface="Nyala"/>
                <a:cs typeface="Nyala"/>
              </a:rPr>
              <a:t>ሠራተኛ</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አዋጅ</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ቁጥር</a:t>
            </a:r>
            <a:r>
              <a:rPr lang="en-US" sz="2800" b="1" dirty="0">
                <a:solidFill>
                  <a:srgbClr val="C00000"/>
                </a:solidFill>
                <a:latin typeface="Power Geez Unicode1" pitchFamily="2" charset="0"/>
                <a:ea typeface="Nyala"/>
                <a:cs typeface="Nyala"/>
              </a:rPr>
              <a:t> </a:t>
            </a:r>
            <a:r>
              <a:rPr lang="en-US" sz="2800" b="1" dirty="0" smtClean="0">
                <a:solidFill>
                  <a:srgbClr val="C00000"/>
                </a:solidFill>
                <a:latin typeface="Power Geez Unicode1" pitchFamily="2" charset="0"/>
                <a:ea typeface="Nyala"/>
                <a:cs typeface="Nyala"/>
              </a:rPr>
              <a:t>377/2003</a:t>
            </a:r>
            <a:endParaRPr lang="en-US" sz="2800" dirty="0">
              <a:solidFill>
                <a:srgbClr val="C00000"/>
              </a:solidFill>
              <a:latin typeface="Power Geez Unicode1" pitchFamily="2" charset="0"/>
              <a:ea typeface="Arial"/>
            </a:endParaRPr>
          </a:p>
          <a:p>
            <a:pPr marL="0" indent="0" algn="just">
              <a:buNone/>
            </a:pPr>
            <a:r>
              <a:rPr lang="en-US" b="1" dirty="0" err="1">
                <a:solidFill>
                  <a:srgbClr val="002060"/>
                </a:solidFill>
                <a:latin typeface="Power Geez Unicode1" pitchFamily="2" charset="0"/>
              </a:rPr>
              <a:t>በአሰሪና</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ሠራተኛ</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አዋጅ</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ቁጥር</a:t>
            </a:r>
            <a:r>
              <a:rPr lang="en-US" b="1" dirty="0">
                <a:solidFill>
                  <a:srgbClr val="002060"/>
                </a:solidFill>
                <a:latin typeface="Power Geez Unicode1" pitchFamily="2" charset="0"/>
              </a:rPr>
              <a:t> 494/2006 </a:t>
            </a:r>
            <a:r>
              <a:rPr lang="en-US" b="1" dirty="0" err="1">
                <a:solidFill>
                  <a:srgbClr val="002060"/>
                </a:solidFill>
                <a:latin typeface="Power Geez Unicode1" pitchFamily="2" charset="0"/>
              </a:rPr>
              <a:t>የተሻሻለው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የሠራተኛ</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አዋጅ</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ቁጥር</a:t>
            </a:r>
            <a:r>
              <a:rPr lang="en-US" b="1" dirty="0">
                <a:solidFill>
                  <a:srgbClr val="002060"/>
                </a:solidFill>
                <a:latin typeface="Power Geez Unicode1" pitchFamily="2" charset="0"/>
              </a:rPr>
              <a:t> 377/2003፣ </a:t>
            </a:r>
            <a:r>
              <a:rPr lang="en-US" b="1" dirty="0" err="1">
                <a:solidFill>
                  <a:srgbClr val="002060"/>
                </a:solidFill>
                <a:latin typeface="Power Geez Unicode1" pitchFamily="2" charset="0"/>
              </a:rPr>
              <a:t>አሠሪ</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በዜግነት</a:t>
            </a:r>
            <a:r>
              <a:rPr lang="en-US" b="1" dirty="0">
                <a:solidFill>
                  <a:srgbClr val="002060"/>
                </a:solidFill>
                <a:latin typeface="Power Geez Unicode1" pitchFamily="2" charset="0"/>
              </a:rPr>
              <a:t> ፣ </a:t>
            </a:r>
            <a:r>
              <a:rPr lang="en-US" b="1" dirty="0" err="1">
                <a:solidFill>
                  <a:srgbClr val="002060"/>
                </a:solidFill>
                <a:latin typeface="Power Geez Unicode1" pitchFamily="2" charset="0"/>
              </a:rPr>
              <a:t>በጾታ</a:t>
            </a:r>
            <a:r>
              <a:rPr lang="en-US" b="1" dirty="0">
                <a:solidFill>
                  <a:srgbClr val="002060"/>
                </a:solidFill>
                <a:latin typeface="Power Geez Unicode1" pitchFamily="2" charset="0"/>
              </a:rPr>
              <a:t> ፣ </a:t>
            </a:r>
            <a:r>
              <a:rPr lang="en-US" b="1" dirty="0" err="1">
                <a:solidFill>
                  <a:srgbClr val="002060"/>
                </a:solidFill>
                <a:latin typeface="Power Geez Unicode1" pitchFamily="2" charset="0"/>
              </a:rPr>
              <a:t>በሃይማኖት</a:t>
            </a:r>
            <a:r>
              <a:rPr lang="en-US" b="1" dirty="0">
                <a:solidFill>
                  <a:srgbClr val="002060"/>
                </a:solidFill>
                <a:latin typeface="Power Geez Unicode1" pitchFamily="2" charset="0"/>
              </a:rPr>
              <a:t> ፣ </a:t>
            </a:r>
            <a:r>
              <a:rPr lang="en-US" b="1" dirty="0" err="1">
                <a:solidFill>
                  <a:srgbClr val="002060"/>
                </a:solidFill>
                <a:latin typeface="Power Geez Unicode1" pitchFamily="2" charset="0"/>
              </a:rPr>
              <a:t>በፖለቲካ</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አመለካከት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ወይም</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በሌላ</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በማንኛውም</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ሁኔታ</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በሠራተኞች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ላይ</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አድልዎ</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ማድረጉ</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ሕገ</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ወጥ</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ነው</a:t>
            </a:r>
            <a:r>
              <a:rPr lang="en-US" b="1" dirty="0">
                <a:solidFill>
                  <a:srgbClr val="002060"/>
                </a:solidFill>
                <a:latin typeface="Power Geez Unicode1" pitchFamily="2" charset="0"/>
              </a:rPr>
              <a:t> </a:t>
            </a:r>
            <a:r>
              <a:rPr lang="en-US" b="1" dirty="0" err="1" smtClean="0">
                <a:solidFill>
                  <a:srgbClr val="002060"/>
                </a:solidFill>
                <a:latin typeface="Power Geez Unicode1" pitchFamily="2" charset="0"/>
              </a:rPr>
              <a:t>ይላል</a:t>
            </a:r>
            <a:r>
              <a:rPr lang="en-US" b="1" dirty="0" smtClean="0">
                <a:solidFill>
                  <a:srgbClr val="002060"/>
                </a:solidFill>
                <a:latin typeface="Power Geez Unicode1" pitchFamily="2" charset="0"/>
              </a:rPr>
              <a:t>።</a:t>
            </a:r>
          </a:p>
          <a:p>
            <a:pPr marL="0" indent="0" algn="just">
              <a:buNone/>
            </a:pPr>
            <a:endParaRPr lang="en-US" b="1" dirty="0">
              <a:solidFill>
                <a:srgbClr val="002060"/>
              </a:solidFill>
              <a:latin typeface="Power Geez Unicode1" pitchFamily="2" charset="0"/>
            </a:endParaRPr>
          </a:p>
          <a:p>
            <a:pPr marL="0" indent="0" algn="just">
              <a:buNone/>
            </a:pPr>
            <a:r>
              <a:rPr lang="en-US" b="1" dirty="0" err="1" smtClean="0">
                <a:solidFill>
                  <a:srgbClr val="002060"/>
                </a:solidFill>
                <a:latin typeface="Power Geez Unicode1" pitchFamily="2" charset="0"/>
              </a:rPr>
              <a:t>በዚህ</a:t>
            </a:r>
            <a:r>
              <a:rPr lang="en-US" b="1" dirty="0" smtClean="0">
                <a:solidFill>
                  <a:srgbClr val="002060"/>
                </a:solidFill>
                <a:latin typeface="Power Geez Unicode1" pitchFamily="2" charset="0"/>
              </a:rPr>
              <a:t> </a:t>
            </a:r>
            <a:r>
              <a:rPr lang="en-US" b="1" dirty="0" err="1">
                <a:solidFill>
                  <a:srgbClr val="002060"/>
                </a:solidFill>
                <a:latin typeface="Power Geez Unicode1" pitchFamily="2" charset="0"/>
              </a:rPr>
              <a:t>አዋጅ</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ውስጥ</a:t>
            </a:r>
            <a:r>
              <a:rPr lang="en-US" b="1" dirty="0">
                <a:solidFill>
                  <a:srgbClr val="002060"/>
                </a:solidFill>
                <a:latin typeface="Power Geez Unicode1" pitchFamily="2" charset="0"/>
              </a:rPr>
              <a:t> </a:t>
            </a:r>
            <a:r>
              <a:rPr lang="x-none" b="1">
                <a:solidFill>
                  <a:srgbClr val="002060"/>
                </a:solidFill>
                <a:latin typeface="Power Geez Unicode1" pitchFamily="2" charset="0"/>
              </a:rPr>
              <a:t>በ</a:t>
            </a:r>
            <a:r>
              <a:rPr lang="en-US" b="1" dirty="0" err="1">
                <a:solidFill>
                  <a:srgbClr val="002060"/>
                </a:solidFill>
                <a:latin typeface="Power Geez Unicode1" pitchFamily="2" charset="0"/>
              </a:rPr>
              <a:t>ሥራ</a:t>
            </a:r>
            <a:r>
              <a:rPr lang="en-US" b="1" dirty="0">
                <a:solidFill>
                  <a:srgbClr val="002060"/>
                </a:solidFill>
                <a:latin typeface="Power Geez Unicode1" pitchFamily="2" charset="0"/>
              </a:rPr>
              <a:t> </a:t>
            </a:r>
            <a:r>
              <a:rPr lang="x-none" b="1">
                <a:solidFill>
                  <a:srgbClr val="002060"/>
                </a:solidFill>
                <a:latin typeface="Power Geez Unicode1" pitchFamily="2" charset="0"/>
              </a:rPr>
              <a:t>ላይ ስለሚደርስ አካል ጉዳትና </a:t>
            </a:r>
            <a:r>
              <a:rPr lang="en-US" b="1" dirty="0" err="1">
                <a:solidFill>
                  <a:srgbClr val="002060"/>
                </a:solidFill>
                <a:latin typeface="Power Geez Unicode1" pitchFamily="2" charset="0"/>
              </a:rPr>
              <a:t>የአሠሪዎች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ግዴታዎችም</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ተብራር</a:t>
            </a:r>
            <a:r>
              <a:rPr lang="x-none" b="1">
                <a:solidFill>
                  <a:srgbClr val="002060"/>
                </a:solidFill>
                <a:latin typeface="Power Geez Unicode1" pitchFamily="2" charset="0"/>
              </a:rPr>
              <a:t>ቷ</a:t>
            </a:r>
            <a:r>
              <a:rPr lang="en-US" b="1" dirty="0" err="1">
                <a:solidFill>
                  <a:srgbClr val="002060"/>
                </a:solidFill>
                <a:latin typeface="Power Geez Unicode1" pitchFamily="2" charset="0"/>
              </a:rPr>
              <a:t>ዋል</a:t>
            </a:r>
            <a:r>
              <a:rPr lang="en-US" b="1" dirty="0">
                <a:solidFill>
                  <a:srgbClr val="002060"/>
                </a:solidFill>
                <a:latin typeface="Power Geez Unicode1" pitchFamily="2" charset="0"/>
              </a:rPr>
              <a:t>።</a:t>
            </a:r>
          </a:p>
        </p:txBody>
      </p:sp>
    </p:spTree>
    <p:extLst>
      <p:ext uri="{BB962C8B-B14F-4D97-AF65-F5344CB8AC3E}">
        <p14:creationId xmlns:p14="http://schemas.microsoft.com/office/powerpoint/2010/main" val="821574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39"/>
            <a:ext cx="9652000" cy="764177"/>
          </a:xfrm>
        </p:spPr>
        <p:txBody>
          <a:bodyPr>
            <a:noAutofit/>
          </a:bodyPr>
          <a:lstStyle/>
          <a:p>
            <a:pPr algn="ctr"/>
            <a:r>
              <a:rPr lang="en-US" sz="4000" dirty="0" err="1">
                <a:solidFill>
                  <a:srgbClr val="0070C0"/>
                </a:solidFill>
                <a:latin typeface="Power Geez Unicode1" pitchFamily="2" charset="0"/>
              </a:rPr>
              <a:t>ሰዓት</a:t>
            </a:r>
            <a:r>
              <a:rPr lang="en-US" sz="3600" dirty="0">
                <a:solidFill>
                  <a:srgbClr val="002060"/>
                </a:solidFill>
              </a:rPr>
              <a:t> </a:t>
            </a:r>
            <a:endParaRPr lang="en-US" sz="4400" dirty="0"/>
          </a:p>
        </p:txBody>
      </p:sp>
      <p:sp>
        <p:nvSpPr>
          <p:cNvPr id="3" name="Content Placeholder 2"/>
          <p:cNvSpPr>
            <a:spLocks noGrp="1"/>
          </p:cNvSpPr>
          <p:nvPr>
            <p:ph idx="1"/>
          </p:nvPr>
        </p:nvSpPr>
        <p:spPr>
          <a:xfrm>
            <a:off x="378823" y="1149531"/>
            <a:ext cx="9882777" cy="5306205"/>
          </a:xfrm>
        </p:spPr>
        <p:txBody>
          <a:bodyPr>
            <a:normAutofit/>
          </a:bodyPr>
          <a:lstStyle/>
          <a:p>
            <a:pPr>
              <a:buFont typeface="Wingdings" pitchFamily="2" charset="2"/>
              <a:buChar char="q"/>
            </a:pPr>
            <a:r>
              <a:rPr lang="en-US" sz="4800" b="1" dirty="0" err="1">
                <a:ln w="11430"/>
                <a:effectLst>
                  <a:outerShdw blurRad="50800" dist="39000" dir="5460000" algn="tl">
                    <a:srgbClr val="000000">
                      <a:alpha val="38000"/>
                    </a:srgbClr>
                  </a:outerShdw>
                </a:effectLst>
                <a:latin typeface="Power Geez Unicode1" pitchFamily="2" charset="0"/>
              </a:rPr>
              <a:t>መግቢያ</a:t>
            </a:r>
            <a:r>
              <a:rPr lang="en-US" sz="4800" b="1" dirty="0">
                <a:ln w="11430"/>
                <a:effectLst>
                  <a:outerShdw blurRad="50800" dist="39000" dir="5460000" algn="tl">
                    <a:srgbClr val="000000">
                      <a:alpha val="38000"/>
                    </a:srgbClr>
                  </a:outerShdw>
                </a:effectLst>
                <a:latin typeface="Power Geez Unicode1" pitchFamily="2" charset="0"/>
              </a:rPr>
              <a:t>               </a:t>
            </a:r>
          </a:p>
          <a:p>
            <a:pPr>
              <a:buFont typeface="Wingdings" pitchFamily="2" charset="2"/>
              <a:buChar char="q"/>
            </a:pPr>
            <a:r>
              <a:rPr lang="en-US" sz="4800" b="1" dirty="0" err="1">
                <a:ln w="11430"/>
                <a:effectLst>
                  <a:outerShdw blurRad="50800" dist="39000" dir="5460000" algn="tl">
                    <a:srgbClr val="000000">
                      <a:alpha val="38000"/>
                    </a:srgbClr>
                  </a:outerShdw>
                </a:effectLst>
                <a:latin typeface="Power Geez Unicode1" pitchFamily="2" charset="0"/>
              </a:rPr>
              <a:t>የሻይ</a:t>
            </a:r>
            <a:r>
              <a:rPr lang="en-US" sz="4800" b="1" dirty="0">
                <a:ln w="11430"/>
                <a:effectLst>
                  <a:outerShdw blurRad="50800" dist="39000" dir="5460000" algn="tl">
                    <a:srgbClr val="000000">
                      <a:alpha val="38000"/>
                    </a:srgbClr>
                  </a:outerShdw>
                </a:effectLst>
                <a:latin typeface="Power Geez Unicode1" pitchFamily="2" charset="0"/>
              </a:rPr>
              <a:t> </a:t>
            </a:r>
            <a:r>
              <a:rPr lang="en-US" sz="4800" b="1" dirty="0" err="1">
                <a:ln w="11430"/>
                <a:effectLst>
                  <a:outerShdw blurRad="50800" dist="39000" dir="5460000" algn="tl">
                    <a:srgbClr val="000000">
                      <a:alpha val="38000"/>
                    </a:srgbClr>
                  </a:outerShdw>
                </a:effectLst>
                <a:latin typeface="Power Geez Unicode1" pitchFamily="2" charset="0"/>
              </a:rPr>
              <a:t>ዕረፍት</a:t>
            </a:r>
            <a:r>
              <a:rPr lang="en-US" sz="4800" b="1" dirty="0">
                <a:ln w="11430"/>
                <a:effectLst>
                  <a:outerShdw blurRad="50800" dist="39000" dir="5460000" algn="tl">
                    <a:srgbClr val="000000">
                      <a:alpha val="38000"/>
                    </a:srgbClr>
                  </a:outerShdw>
                </a:effectLst>
                <a:latin typeface="Power Geez Unicode1" pitchFamily="2" charset="0"/>
              </a:rPr>
              <a:t>           </a:t>
            </a:r>
          </a:p>
          <a:p>
            <a:pPr>
              <a:buFont typeface="Wingdings" pitchFamily="2" charset="2"/>
              <a:buChar char="q"/>
            </a:pPr>
            <a:r>
              <a:rPr lang="en-US" sz="4800" b="1" dirty="0" err="1">
                <a:ln w="11430"/>
                <a:effectLst>
                  <a:outerShdw blurRad="50800" dist="39000" dir="5460000" algn="tl">
                    <a:srgbClr val="000000">
                      <a:alpha val="38000"/>
                    </a:srgbClr>
                  </a:outerShdw>
                </a:effectLst>
                <a:latin typeface="Power Geez Unicode1" pitchFamily="2" charset="0"/>
              </a:rPr>
              <a:t>የምሳ</a:t>
            </a:r>
            <a:r>
              <a:rPr lang="en-US" sz="4800" b="1" dirty="0">
                <a:ln w="11430"/>
                <a:effectLst>
                  <a:outerShdw blurRad="50800" dist="39000" dir="5460000" algn="tl">
                    <a:srgbClr val="000000">
                      <a:alpha val="38000"/>
                    </a:srgbClr>
                  </a:outerShdw>
                </a:effectLst>
                <a:latin typeface="Power Geez Unicode1" pitchFamily="2" charset="0"/>
              </a:rPr>
              <a:t> </a:t>
            </a:r>
            <a:r>
              <a:rPr lang="en-US" sz="4800" b="1" dirty="0" err="1">
                <a:ln w="11430"/>
                <a:effectLst>
                  <a:outerShdw blurRad="50800" dist="39000" dir="5460000" algn="tl">
                    <a:srgbClr val="000000">
                      <a:alpha val="38000"/>
                    </a:srgbClr>
                  </a:outerShdw>
                </a:effectLst>
                <a:latin typeface="Power Geez Unicode1" pitchFamily="2" charset="0"/>
              </a:rPr>
              <a:t>ሰዓት</a:t>
            </a:r>
            <a:r>
              <a:rPr lang="en-US" sz="4800" b="1" dirty="0">
                <a:ln w="11430"/>
                <a:effectLst>
                  <a:outerShdw blurRad="50800" dist="39000" dir="5460000" algn="tl">
                    <a:srgbClr val="000000">
                      <a:alpha val="38000"/>
                    </a:srgbClr>
                  </a:outerShdw>
                </a:effectLst>
                <a:latin typeface="Power Geez Unicode1" pitchFamily="2" charset="0"/>
              </a:rPr>
              <a:t>    </a:t>
            </a:r>
            <a:r>
              <a:rPr lang="en-US" sz="8800" b="1" dirty="0">
                <a:ln w="11430"/>
                <a:effectLst>
                  <a:outerShdw blurRad="50800" dist="39000" dir="5460000" algn="tl">
                    <a:srgbClr val="000000">
                      <a:alpha val="38000"/>
                    </a:srgbClr>
                  </a:outerShdw>
                </a:effectLst>
                <a:latin typeface="Power Geez Unicode1" pitchFamily="2" charset="0"/>
              </a:rPr>
              <a:t>        </a:t>
            </a:r>
          </a:p>
        </p:txBody>
      </p:sp>
    </p:spTree>
    <p:extLst>
      <p:ext uri="{BB962C8B-B14F-4D97-AF65-F5344CB8AC3E}">
        <p14:creationId xmlns:p14="http://schemas.microsoft.com/office/powerpoint/2010/main" val="28225114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31880" cy="4846320"/>
          </a:xfrm>
        </p:spPr>
        <p:txBody>
          <a:bodyPr>
            <a:normAutofit lnSpcReduction="10000"/>
          </a:bodyPr>
          <a:lstStyle/>
          <a:p>
            <a:pPr marL="0" indent="0">
              <a:buNone/>
            </a:pPr>
            <a:r>
              <a:rPr lang="en-US" b="1" dirty="0">
                <a:solidFill>
                  <a:srgbClr val="C00000"/>
                </a:solidFill>
                <a:latin typeface="Power Geez Unicode1" pitchFamily="2" charset="0"/>
              </a:rPr>
              <a:t>7</a:t>
            </a:r>
            <a:r>
              <a:rPr lang="en-US" b="1" dirty="0" smtClean="0">
                <a:solidFill>
                  <a:srgbClr val="C00000"/>
                </a:solidFill>
                <a:latin typeface="Power Geez Unicode1" pitchFamily="2" charset="0"/>
              </a:rPr>
              <a:t>. </a:t>
            </a:r>
            <a:r>
              <a:rPr lang="en-US" b="1" dirty="0" err="1" smtClean="0">
                <a:solidFill>
                  <a:srgbClr val="C00000"/>
                </a:solidFill>
                <a:latin typeface="Power Geez Unicode1" pitchFamily="2" charset="0"/>
              </a:rPr>
              <a:t>የአሰሪና</a:t>
            </a:r>
            <a:r>
              <a:rPr lang="en-US" b="1" dirty="0" smtClean="0">
                <a:solidFill>
                  <a:srgbClr val="C00000"/>
                </a:solidFill>
                <a:latin typeface="Power Geez Unicode1" pitchFamily="2" charset="0"/>
              </a:rPr>
              <a:t> </a:t>
            </a:r>
            <a:r>
              <a:rPr lang="en-US" b="1" dirty="0" err="1" smtClean="0">
                <a:solidFill>
                  <a:srgbClr val="C00000"/>
                </a:solidFill>
                <a:latin typeface="Power Geez Unicode1" pitchFamily="2" charset="0"/>
              </a:rPr>
              <a:t>ሰራተኞች</a:t>
            </a:r>
            <a:r>
              <a:rPr lang="en-US" b="1" dirty="0" smtClean="0">
                <a:solidFill>
                  <a:srgbClr val="C00000"/>
                </a:solidFill>
                <a:latin typeface="Power Geez Unicode1" pitchFamily="2" charset="0"/>
              </a:rPr>
              <a:t> </a:t>
            </a:r>
            <a:r>
              <a:rPr lang="en-US" b="1" dirty="0" err="1" smtClean="0">
                <a:solidFill>
                  <a:srgbClr val="C00000"/>
                </a:solidFill>
                <a:latin typeface="Power Geez Unicode1" pitchFamily="2" charset="0"/>
              </a:rPr>
              <a:t>ጉዳይ</a:t>
            </a:r>
            <a:r>
              <a:rPr lang="en-US" b="1" dirty="0" smtClean="0">
                <a:solidFill>
                  <a:srgbClr val="C00000"/>
                </a:solidFill>
                <a:latin typeface="Power Geez Unicode1" pitchFamily="2" charset="0"/>
              </a:rPr>
              <a:t> </a:t>
            </a:r>
            <a:r>
              <a:rPr lang="en-US" b="1" dirty="0" err="1" smtClean="0">
                <a:solidFill>
                  <a:srgbClr val="C00000"/>
                </a:solidFill>
                <a:latin typeface="Power Geez Unicode1" pitchFamily="2" charset="0"/>
              </a:rPr>
              <a:t>አዋጅ</a:t>
            </a:r>
            <a:r>
              <a:rPr lang="en-US" b="1" dirty="0" smtClean="0">
                <a:solidFill>
                  <a:srgbClr val="C00000"/>
                </a:solidFill>
                <a:latin typeface="Power Geez Unicode1" pitchFamily="2" charset="0"/>
              </a:rPr>
              <a:t> </a:t>
            </a:r>
            <a:r>
              <a:rPr lang="en-US" b="1" dirty="0" err="1" smtClean="0">
                <a:solidFill>
                  <a:srgbClr val="C00000"/>
                </a:solidFill>
                <a:latin typeface="Power Geez Unicode1" pitchFamily="2" charset="0"/>
              </a:rPr>
              <a:t>ቁጥር</a:t>
            </a:r>
            <a:r>
              <a:rPr lang="en-US" b="1" dirty="0" smtClean="0">
                <a:solidFill>
                  <a:srgbClr val="C00000"/>
                </a:solidFill>
                <a:latin typeface="Power Geez Unicode1" pitchFamily="2" charset="0"/>
              </a:rPr>
              <a:t> 1156/2011 </a:t>
            </a:r>
          </a:p>
          <a:p>
            <a:pPr marL="0" indent="0">
              <a:buNone/>
            </a:pPr>
            <a:endParaRPr lang="en-US" b="1" dirty="0">
              <a:solidFill>
                <a:srgbClr val="002060"/>
              </a:solidFill>
              <a:latin typeface="Power Geez Unicode1" pitchFamily="2" charset="0"/>
            </a:endParaRPr>
          </a:p>
          <a:p>
            <a:pPr marL="0" indent="0" algn="just">
              <a:buNone/>
            </a:pPr>
            <a:r>
              <a:rPr lang="en-US" b="1" dirty="0" err="1" smtClean="0">
                <a:solidFill>
                  <a:srgbClr val="002060"/>
                </a:solidFill>
                <a:latin typeface="Power Geez Unicode1" pitchFamily="2" charset="0"/>
              </a:rPr>
              <a:t>በሰራተኞች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መካከል</a:t>
            </a:r>
            <a:r>
              <a:rPr lang="en-US" b="1" dirty="0" smtClean="0">
                <a:solidFill>
                  <a:srgbClr val="002060"/>
                </a:solidFill>
                <a:latin typeface="Power Geez Unicode1" pitchFamily="2" charset="0"/>
              </a:rPr>
              <a:t> አካል </a:t>
            </a:r>
            <a:r>
              <a:rPr lang="en-US" b="1" dirty="0" err="1" smtClean="0">
                <a:solidFill>
                  <a:srgbClr val="002060"/>
                </a:solidFill>
                <a:latin typeface="Power Geez Unicode1" pitchFamily="2" charset="0"/>
              </a:rPr>
              <a:t>ጉዳትን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መሰርት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ያደረግ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አድሎ</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መፈፀም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የተከለከለ</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ነው</a:t>
            </a:r>
            <a:r>
              <a:rPr lang="en-US" b="1" dirty="0" smtClean="0">
                <a:solidFill>
                  <a:srgbClr val="002060"/>
                </a:solidFill>
                <a:latin typeface="Power Geez Unicode1" pitchFamily="2" charset="0"/>
              </a:rPr>
              <a:t>፡፡</a:t>
            </a:r>
            <a:r>
              <a:rPr lang="en-US" b="1" dirty="0">
                <a:solidFill>
                  <a:srgbClr val="002060"/>
                </a:solidFill>
                <a:latin typeface="Power Geez Unicode1" pitchFamily="2" charset="0"/>
              </a:rPr>
              <a:t> </a:t>
            </a:r>
            <a:r>
              <a:rPr lang="en-US" b="1" dirty="0" smtClean="0">
                <a:solidFill>
                  <a:srgbClr val="002060"/>
                </a:solidFill>
                <a:latin typeface="Power Geez Unicode1" pitchFamily="2" charset="0"/>
              </a:rPr>
              <a:t>(</a:t>
            </a:r>
            <a:r>
              <a:rPr lang="en-US" b="1" dirty="0" err="1" smtClean="0">
                <a:solidFill>
                  <a:srgbClr val="002060"/>
                </a:solidFill>
                <a:latin typeface="Power Geez Unicode1" pitchFamily="2" charset="0"/>
              </a:rPr>
              <a:t>አንቀጽ</a:t>
            </a:r>
            <a:r>
              <a:rPr lang="en-US" b="1" dirty="0" smtClean="0">
                <a:solidFill>
                  <a:srgbClr val="002060"/>
                </a:solidFill>
                <a:latin typeface="Power Geez Unicode1" pitchFamily="2" charset="0"/>
              </a:rPr>
              <a:t> 14 </a:t>
            </a:r>
            <a:r>
              <a:rPr lang="en-US" b="1" dirty="0" err="1" smtClean="0">
                <a:solidFill>
                  <a:srgbClr val="002060"/>
                </a:solidFill>
                <a:latin typeface="Power Geez Unicode1" pitchFamily="2" charset="0"/>
              </a:rPr>
              <a:t>ንዑስ</a:t>
            </a:r>
            <a:r>
              <a:rPr lang="en-US" b="1" dirty="0" smtClean="0">
                <a:solidFill>
                  <a:srgbClr val="002060"/>
                </a:solidFill>
                <a:latin typeface="Power Geez Unicode1" pitchFamily="2" charset="0"/>
              </a:rPr>
              <a:t> 1 ረ)</a:t>
            </a:r>
          </a:p>
          <a:p>
            <a:pPr marL="0" indent="0" algn="just">
              <a:buNone/>
            </a:pPr>
            <a:endParaRPr lang="en-US" b="1" dirty="0" smtClean="0">
              <a:solidFill>
                <a:srgbClr val="002060"/>
              </a:solidFill>
              <a:latin typeface="Power Geez Unicode1" pitchFamily="2" charset="0"/>
            </a:endParaRPr>
          </a:p>
          <a:p>
            <a:pPr marL="0" indent="0" algn="just">
              <a:buNone/>
            </a:pPr>
            <a:r>
              <a:rPr lang="en-US" b="1" dirty="0" smtClean="0">
                <a:solidFill>
                  <a:srgbClr val="002060"/>
                </a:solidFill>
                <a:latin typeface="Power Geez Unicode1" pitchFamily="2" charset="0"/>
              </a:rPr>
              <a:t>አካል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የስራ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ውልን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ለማቁዋረጥ</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ተገቢ</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ምክንያት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ሆኖ</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ሊቆጠር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አይችልም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አንቀጽ</a:t>
            </a:r>
            <a:r>
              <a:rPr lang="en-US" b="1" dirty="0" smtClean="0">
                <a:solidFill>
                  <a:srgbClr val="002060"/>
                </a:solidFill>
                <a:latin typeface="Power Geez Unicode1" pitchFamily="2" charset="0"/>
              </a:rPr>
              <a:t> 26 </a:t>
            </a:r>
            <a:r>
              <a:rPr lang="en-US" b="1" dirty="0" err="1" smtClean="0">
                <a:solidFill>
                  <a:srgbClr val="002060"/>
                </a:solidFill>
                <a:latin typeface="Power Geez Unicode1" pitchFamily="2" charset="0"/>
              </a:rPr>
              <a:t>ንዑስ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አንቀጽ</a:t>
            </a:r>
            <a:r>
              <a:rPr lang="en-US" b="1" dirty="0" smtClean="0">
                <a:solidFill>
                  <a:srgbClr val="002060"/>
                </a:solidFill>
                <a:latin typeface="Power Geez Unicode1" pitchFamily="2" charset="0"/>
              </a:rPr>
              <a:t> 2 መ)</a:t>
            </a:r>
          </a:p>
          <a:p>
            <a:pPr marL="0" indent="0" algn="just">
              <a:buNone/>
            </a:pPr>
            <a:endParaRPr lang="en-US" b="1" dirty="0" smtClean="0">
              <a:solidFill>
                <a:srgbClr val="002060"/>
              </a:solidFill>
              <a:latin typeface="Power Geez Unicode1" pitchFamily="2" charset="0"/>
            </a:endParaRPr>
          </a:p>
          <a:p>
            <a:pPr marL="0" indent="0" algn="just">
              <a:buNone/>
            </a:pPr>
            <a:r>
              <a:rPr lang="en-US" b="1" dirty="0" err="1" smtClean="0">
                <a:solidFill>
                  <a:srgbClr val="002060"/>
                </a:solidFill>
                <a:latin typeface="Power Geez Unicode1" pitchFamily="2" charset="0"/>
              </a:rPr>
              <a:t>አንድ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ሰራተኛ</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በስራ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ላይ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እያለ</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ለሚደርስበት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አሰሪው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እንደአካል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ጉዳቱ</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መጠን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በሕብረት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ስምምነት</a:t>
            </a:r>
            <a:r>
              <a:rPr lang="en-US" b="1" dirty="0" smtClean="0">
                <a:solidFill>
                  <a:srgbClr val="002060"/>
                </a:solidFill>
                <a:latin typeface="Power Geez Unicode1" pitchFamily="2" charset="0"/>
              </a:rPr>
              <a:t> ፣ </a:t>
            </a:r>
            <a:r>
              <a:rPr lang="en-US" b="1" dirty="0" err="1" smtClean="0">
                <a:solidFill>
                  <a:srgbClr val="002060"/>
                </a:solidFill>
                <a:latin typeface="Power Geez Unicode1" pitchFamily="2" charset="0"/>
              </a:rPr>
              <a:t>በሕግ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ወይም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በፍርድ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ቤት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የተወሰነውን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ተገቢውን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ካሳ</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የመክፈል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ግዴታ</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አለበት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አንቀጽ</a:t>
            </a:r>
            <a:r>
              <a:rPr lang="en-US" b="1" dirty="0" smtClean="0">
                <a:solidFill>
                  <a:srgbClr val="002060"/>
                </a:solidFill>
                <a:latin typeface="Power Geez Unicode1" pitchFamily="2" charset="0"/>
              </a:rPr>
              <a:t> 103-112)</a:t>
            </a:r>
            <a:endParaRPr lang="en-US" b="1" dirty="0">
              <a:solidFill>
                <a:srgbClr val="002060"/>
              </a:solidFill>
              <a:latin typeface="Power Geez Unicode1" pitchFamily="2" charset="0"/>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3395428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77600" cy="4846320"/>
          </a:xfrm>
        </p:spPr>
        <p:txBody>
          <a:bodyPr/>
          <a:lstStyle/>
          <a:p>
            <a:pPr marL="0" marR="0" indent="0" algn="just">
              <a:lnSpc>
                <a:spcPct val="200000"/>
              </a:lnSpc>
              <a:spcBef>
                <a:spcPts val="0"/>
              </a:spcBef>
              <a:spcAft>
                <a:spcPts val="0"/>
              </a:spcAft>
              <a:buNone/>
            </a:pPr>
            <a:r>
              <a:rPr lang="en-US" sz="2800" b="1" dirty="0" smtClean="0">
                <a:solidFill>
                  <a:srgbClr val="C00000"/>
                </a:solidFill>
                <a:latin typeface="Power Geez Unicode1" pitchFamily="2" charset="0"/>
                <a:ea typeface="Nyala"/>
                <a:cs typeface="Nyala"/>
              </a:rPr>
              <a:t>6. </a:t>
            </a:r>
            <a:r>
              <a:rPr lang="x-none" sz="2800" b="1" smtClean="0">
                <a:solidFill>
                  <a:srgbClr val="C00000"/>
                </a:solidFill>
                <a:latin typeface="Power Geez Unicode1" pitchFamily="2" charset="0"/>
                <a:ea typeface="Nyala"/>
                <a:cs typeface="Nyala"/>
              </a:rPr>
              <a:t>የግንባታ </a:t>
            </a:r>
            <a:r>
              <a:rPr lang="en-US" sz="2800" b="1" dirty="0" err="1">
                <a:solidFill>
                  <a:srgbClr val="C00000"/>
                </a:solidFill>
                <a:latin typeface="Power Geez Unicode1" pitchFamily="2" charset="0"/>
                <a:ea typeface="Nyala"/>
                <a:cs typeface="Nyala"/>
              </a:rPr>
              <a:t>አዋጅ</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ቁጥር</a:t>
            </a:r>
            <a:r>
              <a:rPr lang="en-US" sz="2800" b="1" dirty="0">
                <a:solidFill>
                  <a:srgbClr val="C00000"/>
                </a:solidFill>
                <a:latin typeface="Power Geez Unicode1" pitchFamily="2" charset="0"/>
                <a:ea typeface="Nyala"/>
                <a:cs typeface="Nyala"/>
              </a:rPr>
              <a:t> 624/200</a:t>
            </a:r>
            <a:r>
              <a:rPr lang="x-none" sz="2800" b="1">
                <a:solidFill>
                  <a:srgbClr val="C00000"/>
                </a:solidFill>
                <a:latin typeface="Power Geez Unicode1" pitchFamily="2" charset="0"/>
                <a:ea typeface="Nyala"/>
                <a:cs typeface="Nyala"/>
              </a:rPr>
              <a:t>1</a:t>
            </a:r>
            <a:endParaRPr lang="en-US" sz="2800" dirty="0">
              <a:solidFill>
                <a:srgbClr val="C00000"/>
              </a:solidFill>
              <a:latin typeface="Power Geez Unicode1" pitchFamily="2" charset="0"/>
              <a:ea typeface="Arial"/>
            </a:endParaRPr>
          </a:p>
          <a:p>
            <a:pPr marL="0" indent="0" algn="just">
              <a:buNone/>
            </a:pPr>
            <a:r>
              <a:rPr lang="en-US" b="1" dirty="0" err="1">
                <a:solidFill>
                  <a:srgbClr val="002060"/>
                </a:solidFill>
                <a:latin typeface="Power Geez Unicode1" pitchFamily="2" charset="0"/>
              </a:rPr>
              <a:t>አዋጅ</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ቁጥር</a:t>
            </a:r>
            <a:r>
              <a:rPr lang="en-US" b="1" dirty="0">
                <a:solidFill>
                  <a:srgbClr val="002060"/>
                </a:solidFill>
                <a:latin typeface="Power Geez Unicode1" pitchFamily="2" charset="0"/>
              </a:rPr>
              <a:t> 624/200</a:t>
            </a:r>
            <a:r>
              <a:rPr lang="x-none" b="1">
                <a:solidFill>
                  <a:srgbClr val="002060"/>
                </a:solidFill>
                <a:latin typeface="Power Geez Unicode1" pitchFamily="2" charset="0"/>
              </a:rPr>
              <a:t>1 (የግንባታ/የህንፃ </a:t>
            </a:r>
            <a:r>
              <a:rPr lang="en-US" b="1" dirty="0" err="1">
                <a:solidFill>
                  <a:srgbClr val="002060"/>
                </a:solidFill>
                <a:latin typeface="Power Geez Unicode1" pitchFamily="2" charset="0"/>
              </a:rPr>
              <a:t>አዋጅ</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በአንቀጽ</a:t>
            </a:r>
            <a:r>
              <a:rPr lang="en-US" b="1" dirty="0">
                <a:solidFill>
                  <a:srgbClr val="002060"/>
                </a:solidFill>
                <a:latin typeface="Power Geez Unicode1" pitchFamily="2" charset="0"/>
              </a:rPr>
              <a:t> 36 </a:t>
            </a:r>
            <a:r>
              <a:rPr lang="en-US" b="1" dirty="0" err="1">
                <a:solidFill>
                  <a:srgbClr val="002060"/>
                </a:solidFill>
                <a:latin typeface="Power Geez Unicode1" pitchFamily="2" charset="0"/>
              </a:rPr>
              <a:t>ንዑስ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አንቀጽ</a:t>
            </a:r>
            <a:r>
              <a:rPr lang="en-US" b="1" dirty="0">
                <a:solidFill>
                  <a:srgbClr val="002060"/>
                </a:solidFill>
                <a:latin typeface="Power Geez Unicode1" pitchFamily="2" charset="0"/>
              </a:rPr>
              <a:t> 1 </a:t>
            </a:r>
            <a:r>
              <a:rPr lang="en-US" b="1" dirty="0" err="1">
                <a:solidFill>
                  <a:srgbClr val="002060"/>
                </a:solidFill>
                <a:latin typeface="Power Geez Unicode1" pitchFamily="2" charset="0"/>
              </a:rPr>
              <a:t>እና</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ንዑስ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አንቀጽ</a:t>
            </a:r>
            <a:r>
              <a:rPr lang="en-US" b="1" dirty="0">
                <a:solidFill>
                  <a:srgbClr val="002060"/>
                </a:solidFill>
                <a:latin typeface="Power Geez Unicode1" pitchFamily="2" charset="0"/>
              </a:rPr>
              <a:t> 2 </a:t>
            </a:r>
            <a:r>
              <a:rPr lang="en-US" b="1" dirty="0" err="1">
                <a:solidFill>
                  <a:srgbClr val="002060"/>
                </a:solidFill>
                <a:latin typeface="Power Geez Unicode1" pitchFamily="2" charset="0"/>
              </a:rPr>
              <a:t>ስለ</a:t>
            </a:r>
            <a:r>
              <a:rPr lang="en-US" b="1" dirty="0">
                <a:solidFill>
                  <a:srgbClr val="002060"/>
                </a:solidFill>
                <a:latin typeface="Power Geez Unicode1" pitchFamily="2" charset="0"/>
              </a:rPr>
              <a:t> “</a:t>
            </a:r>
            <a:r>
              <a:rPr lang="x-none" b="1">
                <a:solidFill>
                  <a:srgbClr val="002060"/>
                </a:solidFill>
                <a:latin typeface="Power Geez Unicode1" pitchFamily="2" charset="0"/>
              </a:rPr>
              <a:t>የ</a:t>
            </a:r>
            <a:r>
              <a:rPr lang="en-US" b="1" dirty="0" err="1">
                <a:solidFill>
                  <a:srgbClr val="002060"/>
                </a:solidFill>
                <a:latin typeface="Power Geez Unicode1" pitchFamily="2" charset="0"/>
              </a:rPr>
              <a:t>አካል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ጉዳተኞች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መገልገያዎች</a:t>
            </a:r>
            <a:r>
              <a:rPr lang="en-US" b="1" dirty="0">
                <a:solidFill>
                  <a:srgbClr val="002060"/>
                </a:solidFill>
                <a:latin typeface="Power Geez Unicode1" pitchFamily="2" charset="0"/>
              </a:rPr>
              <a:t>” </a:t>
            </a:r>
            <a:r>
              <a:rPr lang="en-US" b="1" dirty="0" err="1" smtClean="0">
                <a:solidFill>
                  <a:srgbClr val="002060"/>
                </a:solidFill>
                <a:latin typeface="Power Geez Unicode1" pitchFamily="2" charset="0"/>
              </a:rPr>
              <a:t>ይደነግጋል</a:t>
            </a:r>
            <a:r>
              <a:rPr lang="en-US" b="1" dirty="0" smtClean="0">
                <a:solidFill>
                  <a:srgbClr val="002060"/>
                </a:solidFill>
                <a:latin typeface="Power Geez Unicode1" pitchFamily="2" charset="0"/>
              </a:rPr>
              <a:t>።</a:t>
            </a:r>
          </a:p>
          <a:p>
            <a:pPr marL="0" indent="0" algn="just">
              <a:buNone/>
            </a:pPr>
            <a:endParaRPr lang="en-US" b="1" dirty="0">
              <a:solidFill>
                <a:srgbClr val="002060"/>
              </a:solidFill>
              <a:latin typeface="Power Geez Unicode1" pitchFamily="2" charset="0"/>
            </a:endParaRPr>
          </a:p>
          <a:p>
            <a:pPr marL="0" indent="0" algn="just">
              <a:buNone/>
            </a:pPr>
            <a:r>
              <a:rPr lang="en-US" b="1" dirty="0" err="1" smtClean="0">
                <a:solidFill>
                  <a:srgbClr val="002060"/>
                </a:solidFill>
                <a:latin typeface="Power Geez Unicode1" pitchFamily="2" charset="0"/>
              </a:rPr>
              <a:t>ይህ</a:t>
            </a:r>
            <a:r>
              <a:rPr lang="en-US" b="1" dirty="0" smtClean="0">
                <a:solidFill>
                  <a:srgbClr val="002060"/>
                </a:solidFill>
                <a:latin typeface="Power Geez Unicode1" pitchFamily="2" charset="0"/>
              </a:rPr>
              <a:t> </a:t>
            </a:r>
            <a:r>
              <a:rPr lang="en-US" b="1" dirty="0" err="1">
                <a:solidFill>
                  <a:srgbClr val="002060"/>
                </a:solidFill>
                <a:latin typeface="Power Geez Unicode1" pitchFamily="2" charset="0"/>
              </a:rPr>
              <a:t>ሕግ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በማንኛውም</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ሕንፃ</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ንድፍ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እና</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ግንባታ</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ውስጥ</a:t>
            </a:r>
            <a:r>
              <a:rPr lang="en-US" b="1" dirty="0">
                <a:solidFill>
                  <a:srgbClr val="002060"/>
                </a:solidFill>
                <a:latin typeface="Power Geez Unicode1" pitchFamily="2" charset="0"/>
              </a:rPr>
              <a:t> የአካል </a:t>
            </a:r>
            <a:r>
              <a:rPr lang="en-US" b="1" dirty="0" err="1">
                <a:solidFill>
                  <a:srgbClr val="002060"/>
                </a:solidFill>
                <a:latin typeface="Power Geez Unicode1" pitchFamily="2" charset="0"/>
              </a:rPr>
              <a:t>ጉዳት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ላለባቸው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ሰዎች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ተስማሚነት</a:t>
            </a:r>
            <a:r>
              <a:rPr lang="x-none" b="1">
                <a:solidFill>
                  <a:srgbClr val="002060"/>
                </a:solidFill>
                <a:latin typeface="Power Geez Unicode1" pitchFamily="2" charset="0"/>
              </a:rPr>
              <a:t>ና ተደራሽነትን የማረጋገጥ ግዴታን </a:t>
            </a:r>
            <a:r>
              <a:rPr lang="x-none" b="1" smtClean="0">
                <a:solidFill>
                  <a:srgbClr val="002060"/>
                </a:solidFill>
                <a:latin typeface="Power Geez Unicode1" pitchFamily="2" charset="0"/>
              </a:rPr>
              <a:t>ይደገግጋል።</a:t>
            </a:r>
            <a:r>
              <a:rPr lang="en-US" b="1" dirty="0" smtClean="0">
                <a:solidFill>
                  <a:srgbClr val="002060"/>
                </a:solidFill>
                <a:latin typeface="Power Geez Unicode1" pitchFamily="2" charset="0"/>
              </a:rPr>
              <a:t> </a:t>
            </a:r>
          </a:p>
          <a:p>
            <a:pPr marL="0" indent="0" algn="just">
              <a:buNone/>
            </a:pPr>
            <a:endParaRPr lang="en-US" b="1" dirty="0">
              <a:solidFill>
                <a:srgbClr val="002060"/>
              </a:solidFill>
              <a:latin typeface="Power Geez Unicode1" pitchFamily="2" charset="0"/>
            </a:endParaRPr>
          </a:p>
          <a:p>
            <a:pPr marL="0" indent="0" algn="just">
              <a:buNone/>
            </a:pPr>
            <a:r>
              <a:rPr lang="en-US" b="1" dirty="0" err="1" smtClean="0">
                <a:solidFill>
                  <a:srgbClr val="002060"/>
                </a:solidFill>
                <a:latin typeface="Power Geez Unicode1" pitchFamily="2" charset="0"/>
              </a:rPr>
              <a:t>ሆኖም</a:t>
            </a:r>
            <a:r>
              <a:rPr lang="en-US" b="1" dirty="0" smtClean="0">
                <a:solidFill>
                  <a:srgbClr val="002060"/>
                </a:solidFill>
                <a:latin typeface="Power Geez Unicode1" pitchFamily="2" charset="0"/>
              </a:rPr>
              <a:t> </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ይህ</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ሕግ</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ከአካላዊ</a:t>
            </a:r>
            <a:r>
              <a:rPr lang="en-US" b="1" dirty="0">
                <a:solidFill>
                  <a:srgbClr val="002060"/>
                </a:solidFill>
                <a:latin typeface="Power Geez Unicode1" pitchFamily="2" charset="0"/>
              </a:rPr>
              <a:t> አካል </a:t>
            </a:r>
            <a:r>
              <a:rPr lang="en-US" b="1" dirty="0" err="1">
                <a:solidFill>
                  <a:srgbClr val="002060"/>
                </a:solidFill>
                <a:latin typeface="Power Geez Unicode1" pitchFamily="2" charset="0"/>
              </a:rPr>
              <a:t>ጉዳተኞች</a:t>
            </a:r>
            <a:r>
              <a:rPr lang="en-US" b="1" dirty="0">
                <a:solidFill>
                  <a:srgbClr val="002060"/>
                </a:solidFill>
                <a:latin typeface="Power Geez Unicode1" pitchFamily="2" charset="0"/>
              </a:rPr>
              <a:t> በ</a:t>
            </a:r>
            <a:r>
              <a:rPr lang="x-none" b="1">
                <a:solidFill>
                  <a:srgbClr val="002060"/>
                </a:solidFill>
                <a:latin typeface="Power Geez Unicode1" pitchFamily="2" charset="0"/>
              </a:rPr>
              <a:t>ተጨማሪ </a:t>
            </a:r>
            <a:r>
              <a:rPr lang="en-US" b="1" dirty="0" err="1">
                <a:solidFill>
                  <a:srgbClr val="002060"/>
                </a:solidFill>
                <a:latin typeface="Power Geez Unicode1" pitchFamily="2" charset="0"/>
              </a:rPr>
              <a:t>ሌሎች</a:t>
            </a:r>
            <a:r>
              <a:rPr lang="en-US" b="1" dirty="0">
                <a:solidFill>
                  <a:srgbClr val="002060"/>
                </a:solidFill>
                <a:latin typeface="Power Geez Unicode1" pitchFamily="2" charset="0"/>
              </a:rPr>
              <a:t> የአካል </a:t>
            </a:r>
            <a:r>
              <a:rPr lang="en-US" b="1" dirty="0" err="1">
                <a:solidFill>
                  <a:srgbClr val="002060"/>
                </a:solidFill>
                <a:latin typeface="Power Geez Unicode1" pitchFamily="2" charset="0"/>
              </a:rPr>
              <a:t>ጉዳ</a:t>
            </a:r>
            <a:r>
              <a:rPr lang="x-none" b="1">
                <a:solidFill>
                  <a:srgbClr val="002060"/>
                </a:solidFill>
                <a:latin typeface="Power Geez Unicode1" pitchFamily="2" charset="0"/>
              </a:rPr>
              <a:t>ተኞች  </a:t>
            </a:r>
            <a:r>
              <a:rPr lang="en-US" b="1" dirty="0" err="1">
                <a:solidFill>
                  <a:srgbClr val="002060"/>
                </a:solidFill>
                <a:latin typeface="Power Geez Unicode1" pitchFamily="2" charset="0"/>
              </a:rPr>
              <a:t>ያሉባቸውን</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በርካታ</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የተደራሽነት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ስጋቶችን</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አካትቶ</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እንዲከለስ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ይመከራል</a:t>
            </a:r>
            <a:r>
              <a:rPr lang="en-US" b="1" dirty="0">
                <a:solidFill>
                  <a:srgbClr val="002060"/>
                </a:solidFill>
                <a:latin typeface="Power Geez Unicode1" pitchFamily="2" charset="0"/>
              </a:rPr>
              <a:t>።</a:t>
            </a:r>
          </a:p>
          <a:p>
            <a:pPr marL="0" indent="0">
              <a:buNone/>
            </a:pPr>
            <a:endParaRPr lang="en-US" dirty="0"/>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42191743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6023"/>
            <a:ext cx="9892937" cy="5799908"/>
          </a:xfrm>
        </p:spPr>
        <p:txBody>
          <a:bodyPr>
            <a:normAutofit fontScale="25000" lnSpcReduction="20000"/>
          </a:bodyPr>
          <a:lstStyle/>
          <a:p>
            <a:pPr marL="0" indent="0">
              <a:buNone/>
            </a:pPr>
            <a:r>
              <a:rPr lang="en-US" sz="3300" b="1" dirty="0" smtClean="0">
                <a:solidFill>
                  <a:srgbClr val="C00000"/>
                </a:solidFill>
                <a:latin typeface="Power Geez Unicode1" pitchFamily="2" charset="0"/>
              </a:rPr>
              <a:t>7. </a:t>
            </a:r>
            <a:r>
              <a:rPr lang="en-US" sz="6400" b="1" dirty="0" err="1" smtClean="0">
                <a:solidFill>
                  <a:srgbClr val="C00000"/>
                </a:solidFill>
                <a:latin typeface="Power Geez Unicode1" pitchFamily="2" charset="0"/>
              </a:rPr>
              <a:t>የኢትዮጵያ</a:t>
            </a:r>
            <a:r>
              <a:rPr lang="en-US" sz="6400" b="1" dirty="0" smtClean="0">
                <a:solidFill>
                  <a:srgbClr val="C00000"/>
                </a:solidFill>
                <a:latin typeface="Power Geez Unicode1" pitchFamily="2" charset="0"/>
              </a:rPr>
              <a:t> </a:t>
            </a:r>
            <a:r>
              <a:rPr lang="en-US" sz="6400" b="1" dirty="0" err="1">
                <a:solidFill>
                  <a:srgbClr val="C00000"/>
                </a:solidFill>
                <a:latin typeface="Power Geez Unicode1" pitchFamily="2" charset="0"/>
              </a:rPr>
              <a:t>ምርጫ</a:t>
            </a:r>
            <a:r>
              <a:rPr lang="en-US" sz="6400" b="1" dirty="0">
                <a:solidFill>
                  <a:srgbClr val="C00000"/>
                </a:solidFill>
                <a:latin typeface="Power Geez Unicode1" pitchFamily="2" charset="0"/>
              </a:rPr>
              <a:t> ፣ </a:t>
            </a:r>
            <a:r>
              <a:rPr lang="en-US" sz="6400" b="1" dirty="0" err="1">
                <a:solidFill>
                  <a:srgbClr val="C00000"/>
                </a:solidFill>
                <a:latin typeface="Power Geez Unicode1" pitchFamily="2" charset="0"/>
              </a:rPr>
              <a:t>የፖለቲካ</a:t>
            </a:r>
            <a:r>
              <a:rPr lang="en-US" sz="6400" b="1" dirty="0">
                <a:solidFill>
                  <a:srgbClr val="C00000"/>
                </a:solidFill>
                <a:latin typeface="Power Geez Unicode1" pitchFamily="2" charset="0"/>
              </a:rPr>
              <a:t> </a:t>
            </a:r>
            <a:r>
              <a:rPr lang="en-US" sz="6400" b="1" dirty="0" err="1">
                <a:solidFill>
                  <a:srgbClr val="C00000"/>
                </a:solidFill>
                <a:latin typeface="Power Geez Unicode1" pitchFamily="2" charset="0"/>
              </a:rPr>
              <a:t>ፓርቲዎች</a:t>
            </a:r>
            <a:r>
              <a:rPr lang="en-US" sz="6400" b="1" dirty="0">
                <a:solidFill>
                  <a:srgbClr val="C00000"/>
                </a:solidFill>
                <a:latin typeface="Power Geez Unicode1" pitchFamily="2" charset="0"/>
              </a:rPr>
              <a:t> </a:t>
            </a:r>
            <a:r>
              <a:rPr lang="en-US" sz="6400" b="1" dirty="0" err="1">
                <a:solidFill>
                  <a:srgbClr val="C00000"/>
                </a:solidFill>
                <a:latin typeface="Power Geez Unicode1" pitchFamily="2" charset="0"/>
              </a:rPr>
              <a:t>ምዝገባ</a:t>
            </a:r>
            <a:r>
              <a:rPr lang="en-US" sz="6400" b="1" dirty="0">
                <a:solidFill>
                  <a:srgbClr val="C00000"/>
                </a:solidFill>
                <a:latin typeface="Power Geez Unicode1" pitchFamily="2" charset="0"/>
              </a:rPr>
              <a:t> </a:t>
            </a:r>
            <a:r>
              <a:rPr lang="en-US" sz="6400" b="1" dirty="0" err="1">
                <a:solidFill>
                  <a:srgbClr val="C00000"/>
                </a:solidFill>
                <a:latin typeface="Power Geez Unicode1" pitchFamily="2" charset="0"/>
              </a:rPr>
              <a:t>እና</a:t>
            </a:r>
            <a:r>
              <a:rPr lang="en-US" sz="6400" b="1" dirty="0">
                <a:solidFill>
                  <a:srgbClr val="C00000"/>
                </a:solidFill>
                <a:latin typeface="Power Geez Unicode1" pitchFamily="2" charset="0"/>
              </a:rPr>
              <a:t> </a:t>
            </a:r>
            <a:r>
              <a:rPr lang="en-US" sz="6400" b="1" dirty="0" err="1">
                <a:solidFill>
                  <a:srgbClr val="C00000"/>
                </a:solidFill>
                <a:latin typeface="Power Geez Unicode1" pitchFamily="2" charset="0"/>
              </a:rPr>
              <a:t>የምርጫ</a:t>
            </a:r>
            <a:r>
              <a:rPr lang="en-US" sz="6400" b="1" dirty="0">
                <a:solidFill>
                  <a:srgbClr val="C00000"/>
                </a:solidFill>
                <a:latin typeface="Power Geez Unicode1" pitchFamily="2" charset="0"/>
              </a:rPr>
              <a:t> </a:t>
            </a:r>
            <a:r>
              <a:rPr lang="en-US" sz="6400" b="1" dirty="0" err="1">
                <a:solidFill>
                  <a:srgbClr val="C00000"/>
                </a:solidFill>
                <a:latin typeface="Power Geez Unicode1" pitchFamily="2" charset="0"/>
              </a:rPr>
              <a:t>ሥነ-ምግባር</a:t>
            </a:r>
            <a:r>
              <a:rPr lang="en-US" sz="6400" b="1" dirty="0">
                <a:solidFill>
                  <a:srgbClr val="C00000"/>
                </a:solidFill>
                <a:latin typeface="Power Geez Unicode1" pitchFamily="2" charset="0"/>
              </a:rPr>
              <a:t> </a:t>
            </a:r>
            <a:r>
              <a:rPr lang="en-US" sz="6400" b="1" dirty="0" err="1">
                <a:solidFill>
                  <a:srgbClr val="C00000"/>
                </a:solidFill>
                <a:latin typeface="Power Geez Unicode1" pitchFamily="2" charset="0"/>
              </a:rPr>
              <a:t>አዋጅ</a:t>
            </a:r>
            <a:r>
              <a:rPr lang="en-US" sz="6400" b="1" dirty="0">
                <a:solidFill>
                  <a:srgbClr val="C00000"/>
                </a:solidFill>
                <a:latin typeface="Power Geez Unicode1" pitchFamily="2" charset="0"/>
              </a:rPr>
              <a:t> 1162/201</a:t>
            </a:r>
            <a:r>
              <a:rPr lang="x-none" sz="6400" b="1" smtClean="0">
                <a:solidFill>
                  <a:srgbClr val="C00000"/>
                </a:solidFill>
                <a:latin typeface="Power Geez Unicode1" pitchFamily="2" charset="0"/>
              </a:rPr>
              <a:t>1</a:t>
            </a:r>
            <a:endParaRPr lang="en-US" sz="6400" b="1" dirty="0" smtClean="0">
              <a:solidFill>
                <a:srgbClr val="C00000"/>
              </a:solidFill>
              <a:latin typeface="Power Geez Unicode1" pitchFamily="2" charset="0"/>
            </a:endParaRPr>
          </a:p>
          <a:p>
            <a:pPr marL="0" indent="0">
              <a:buNone/>
            </a:pPr>
            <a:endParaRPr lang="en-US" dirty="0">
              <a:solidFill>
                <a:srgbClr val="C00000"/>
              </a:solidFill>
              <a:latin typeface="Power Geez Unicode1" pitchFamily="2" charset="0"/>
            </a:endParaRPr>
          </a:p>
          <a:p>
            <a:pPr marL="0" indent="0" algn="just">
              <a:buNone/>
            </a:pPr>
            <a:r>
              <a:rPr lang="am-ET" sz="5000" b="1" dirty="0">
                <a:solidFill>
                  <a:srgbClr val="002060"/>
                </a:solidFill>
                <a:latin typeface="Power Geez Unicode1" pitchFamily="2" charset="0"/>
              </a:rPr>
              <a:t>ይህ </a:t>
            </a:r>
            <a:r>
              <a:rPr lang="am-ET" sz="8000" b="1" dirty="0">
                <a:solidFill>
                  <a:srgbClr val="002060"/>
                </a:solidFill>
                <a:latin typeface="Power Geez Unicode1" pitchFamily="2" charset="0"/>
              </a:rPr>
              <a:t>አዋጅ የአካል ጉዳተኛ ዜጎች የፖለቲካ ተሳትፎ መብትን ከማረጋገጥ አንፃር በአገር አቀፍና ክልላዊ ምርጫዎች ላይ እንደማንኛውም ዜጋ የመራጭነትም ሆነ </a:t>
            </a:r>
            <a:r>
              <a:rPr lang="am-ET" sz="8000" b="1" dirty="0" smtClean="0">
                <a:solidFill>
                  <a:srgbClr val="002060"/>
                </a:solidFill>
                <a:latin typeface="Power Geez Unicode1" pitchFamily="2" charset="0"/>
              </a:rPr>
              <a:t>የተመራጭነት </a:t>
            </a:r>
            <a:r>
              <a:rPr lang="am-ET" sz="8000" b="1" dirty="0">
                <a:solidFill>
                  <a:srgbClr val="002060"/>
                </a:solidFill>
                <a:latin typeface="Power Geez Unicode1" pitchFamily="2" charset="0"/>
              </a:rPr>
              <a:t>ሚና እንዲኖራቸው የሚከተሉትን ድንጋጌዎች በውስጡ አካቷል፥ </a:t>
            </a:r>
            <a:endParaRPr lang="en-US" sz="8000" b="1" dirty="0" smtClean="0">
              <a:solidFill>
                <a:srgbClr val="002060"/>
              </a:solidFill>
              <a:latin typeface="Power Geez Unicode1" pitchFamily="2" charset="0"/>
            </a:endParaRPr>
          </a:p>
          <a:p>
            <a:pPr marL="0" indent="0" algn="just">
              <a:buNone/>
            </a:pPr>
            <a:endParaRPr lang="en-US" sz="8000" b="1" dirty="0" smtClean="0">
              <a:solidFill>
                <a:srgbClr val="002060"/>
              </a:solidFill>
              <a:latin typeface="Power Geez Unicode1" pitchFamily="2" charset="0"/>
            </a:endParaRPr>
          </a:p>
          <a:p>
            <a:pPr algn="just">
              <a:buFont typeface="Wingdings" pitchFamily="2" charset="2"/>
              <a:buChar char="v"/>
            </a:pPr>
            <a:r>
              <a:rPr lang="am-ET" sz="8000" b="1" dirty="0" smtClean="0">
                <a:solidFill>
                  <a:srgbClr val="002060"/>
                </a:solidFill>
                <a:latin typeface="Power Geez Unicode1" pitchFamily="2" charset="0"/>
              </a:rPr>
              <a:t>የመራጮች </a:t>
            </a:r>
            <a:r>
              <a:rPr lang="am-ET" sz="8000" b="1" dirty="0">
                <a:solidFill>
                  <a:srgbClr val="002060"/>
                </a:solidFill>
                <a:latin typeface="Power Geez Unicode1" pitchFamily="2" charset="0"/>
              </a:rPr>
              <a:t>መዝገብ ይዘትን በሚመለከት በመዝገቡ ላይ እንዲሁም በመራጮች መታወቂያ ላይ ከሚጠቀሱት መረጃዎች መካከል </a:t>
            </a:r>
            <a:r>
              <a:rPr lang="am-ET" sz="8000" b="1" dirty="0">
                <a:solidFill>
                  <a:srgbClr val="FF0000"/>
                </a:solidFill>
                <a:latin typeface="Power Geez Unicode1" pitchFamily="2" charset="0"/>
              </a:rPr>
              <a:t>አካል ጉዳተኝነት </a:t>
            </a:r>
            <a:r>
              <a:rPr lang="am-ET" sz="8000" b="1" dirty="0">
                <a:solidFill>
                  <a:srgbClr val="002060"/>
                </a:solidFill>
                <a:latin typeface="Power Geez Unicode1" pitchFamily="2" charset="0"/>
              </a:rPr>
              <a:t>አንዱ መሆን ይኖርበታል (አንቀፅ 22</a:t>
            </a:r>
            <a:r>
              <a:rPr lang="am-ET" sz="8000" b="1" dirty="0" smtClean="0">
                <a:solidFill>
                  <a:srgbClr val="002060"/>
                </a:solidFill>
                <a:latin typeface="Power Geez Unicode1" pitchFamily="2" charset="0"/>
              </a:rPr>
              <a:t>)።</a:t>
            </a:r>
            <a:r>
              <a:rPr lang="en-US" sz="8000" b="1" dirty="0" smtClean="0">
                <a:solidFill>
                  <a:srgbClr val="002060"/>
                </a:solidFill>
                <a:latin typeface="Power Geez Unicode1" pitchFamily="2" charset="0"/>
              </a:rPr>
              <a:t> </a:t>
            </a:r>
            <a:endParaRPr lang="am-ET" sz="8000" b="1" dirty="0">
              <a:solidFill>
                <a:srgbClr val="002060"/>
              </a:solidFill>
              <a:latin typeface="Power Geez Unicode1" pitchFamily="2" charset="0"/>
            </a:endParaRPr>
          </a:p>
          <a:p>
            <a:pPr algn="just">
              <a:buFont typeface="Wingdings" pitchFamily="2" charset="2"/>
              <a:buChar char="v"/>
            </a:pPr>
            <a:r>
              <a:rPr lang="am-ET" sz="8000" b="1" dirty="0" smtClean="0">
                <a:solidFill>
                  <a:srgbClr val="002060"/>
                </a:solidFill>
                <a:latin typeface="Power Geez Unicode1" pitchFamily="2" charset="0"/>
              </a:rPr>
              <a:t>የግል </a:t>
            </a:r>
            <a:r>
              <a:rPr lang="am-ET" sz="8000" b="1" dirty="0">
                <a:solidFill>
                  <a:srgbClr val="002060"/>
                </a:solidFill>
                <a:latin typeface="Power Geez Unicode1" pitchFamily="2" charset="0"/>
              </a:rPr>
              <a:t>እጩ ተወዳዳሪዎች አካል ጉዳተኛ ከሆኑ እንዲያሟሉ የሚጠበቅባቸው </a:t>
            </a:r>
            <a:r>
              <a:rPr lang="am-ET" sz="8000" b="1" dirty="0">
                <a:solidFill>
                  <a:srgbClr val="FF0000"/>
                </a:solidFill>
                <a:latin typeface="Power Geez Unicode1" pitchFamily="2" charset="0"/>
              </a:rPr>
              <a:t>የድጋፍ ፊርማ ብዛት ከሶስት ሺህ ያማያንስ</a:t>
            </a:r>
            <a:r>
              <a:rPr lang="am-ET" sz="8000" b="1" dirty="0">
                <a:solidFill>
                  <a:srgbClr val="002060"/>
                </a:solidFill>
                <a:latin typeface="Power Geez Unicode1" pitchFamily="2" charset="0"/>
              </a:rPr>
              <a:t> ይሆናል፤ በአንፃሩ አካል ጉዳተኛ ያልሆኑ የግል እጩዎች የሚጠበቅባቸው የድጋፍ ፊርማ ብዛት ከአምስት ሺህ የማያንስ ነው (አንቀፅ 31(3)።</a:t>
            </a:r>
          </a:p>
          <a:p>
            <a:pPr algn="just">
              <a:buFont typeface="Wingdings" pitchFamily="2" charset="2"/>
              <a:buChar char="v"/>
            </a:pPr>
            <a:r>
              <a:rPr lang="am-ET" sz="8000" b="1" dirty="0" smtClean="0">
                <a:solidFill>
                  <a:srgbClr val="002060"/>
                </a:solidFill>
                <a:latin typeface="Power Geez Unicode1" pitchFamily="2" charset="0"/>
              </a:rPr>
              <a:t>በተመሳሳይ </a:t>
            </a:r>
            <a:r>
              <a:rPr lang="am-ET" sz="8000" b="1" dirty="0">
                <a:solidFill>
                  <a:srgbClr val="002060"/>
                </a:solidFill>
                <a:latin typeface="Power Geez Unicode1" pitchFamily="2" charset="0"/>
              </a:rPr>
              <a:t>የፖለቲካ ፓርቲ እጩዎችንም በሚመለከት እያንዳንዱ እጩ ለህዝብ ተወካዮች ምክር ቤት የሚወዳደር ከሆነ በሚወዳደርበት የምርጫ ክልል ከሚኖሩ መራጮች </a:t>
            </a:r>
            <a:r>
              <a:rPr lang="am-ET" sz="8000" b="1" dirty="0">
                <a:solidFill>
                  <a:srgbClr val="FF0000"/>
                </a:solidFill>
                <a:latin typeface="Power Geez Unicode1" pitchFamily="2" charset="0"/>
              </a:rPr>
              <a:t>ሁለት ሺህ፤ </a:t>
            </a:r>
            <a:r>
              <a:rPr lang="am-ET" sz="8000" b="1" dirty="0">
                <a:solidFill>
                  <a:srgbClr val="002060"/>
                </a:solidFill>
                <a:latin typeface="Power Geez Unicode1" pitchFamily="2" charset="0"/>
              </a:rPr>
              <a:t>አካል ጉዳተኛ ከሆነ አንድ ሺ አምስት መቶ የድጋፍ ፊርማ፤ ለክልል ምክር ቤት የሚወዳደር ከሆነ ደግሞ አንድ ሺ፤ አካል ጉዳተኛ ከሆነ ሰባት መቶ ሃምሳ የድጋፍ ፊርማ ማቅረብ ይኖርበታል።</a:t>
            </a:r>
          </a:p>
          <a:p>
            <a:pPr algn="just">
              <a:buFont typeface="Wingdings" pitchFamily="2" charset="2"/>
              <a:buChar char="v"/>
            </a:pPr>
            <a:r>
              <a:rPr lang="am-ET" sz="8000" b="1" dirty="0" smtClean="0">
                <a:solidFill>
                  <a:srgbClr val="002060"/>
                </a:solidFill>
                <a:latin typeface="Power Geez Unicode1" pitchFamily="2" charset="0"/>
              </a:rPr>
              <a:t>በተጨማሪም </a:t>
            </a:r>
            <a:r>
              <a:rPr lang="am-ET" sz="8000" b="1" dirty="0">
                <a:solidFill>
                  <a:srgbClr val="002060"/>
                </a:solidFill>
                <a:latin typeface="Power Geez Unicode1" pitchFamily="2" charset="0"/>
              </a:rPr>
              <a:t>ከመንግሥት ለፖለቲካ ፓርቲዎች ስለሚሰጥ ድጋፍን በተመለከተ በአዋጁ ከተቀመጡት መስፈርቶች መካከል ፓርቲው ለውድድር የሚያቀርባቸው </a:t>
            </a:r>
            <a:r>
              <a:rPr lang="am-ET" sz="8000" b="1" dirty="0">
                <a:solidFill>
                  <a:srgbClr val="FF0000"/>
                </a:solidFill>
                <a:latin typeface="Power Geez Unicode1" pitchFamily="2" charset="0"/>
              </a:rPr>
              <a:t>የአካል ጉዳተኛ እጩዎች ብዛትና የአካል ጉዳተኞች አባላት እና የአካል ጉዳተኛ አመራሮች ብዛት </a:t>
            </a:r>
            <a:r>
              <a:rPr lang="am-ET" sz="8000" b="1" dirty="0">
                <a:solidFill>
                  <a:srgbClr val="002060"/>
                </a:solidFill>
                <a:latin typeface="Power Geez Unicode1" pitchFamily="2" charset="0"/>
              </a:rPr>
              <a:t>ይገኙበታል (አንቀፅ 100(2)(ሰ) እና (ረ) ይመልከቱ)። </a:t>
            </a:r>
          </a:p>
          <a:p>
            <a:pPr algn="just">
              <a:buFont typeface="Wingdings" pitchFamily="2" charset="2"/>
              <a:buChar char="v"/>
            </a:pPr>
            <a:endParaRPr lang="en-US" b="1" dirty="0">
              <a:solidFill>
                <a:srgbClr val="002060"/>
              </a:solidFill>
              <a:latin typeface="Power Geez Unicode1" pitchFamily="2" charset="0"/>
            </a:endParaRPr>
          </a:p>
        </p:txBody>
      </p:sp>
      <p:sp>
        <p:nvSpPr>
          <p:cNvPr id="4" name="Title 1"/>
          <p:cNvSpPr>
            <a:spLocks noGrp="1"/>
          </p:cNvSpPr>
          <p:nvPr>
            <p:ph type="title"/>
          </p:nvPr>
        </p:nvSpPr>
        <p:spPr>
          <a:xfrm>
            <a:off x="609600" y="320675"/>
            <a:ext cx="10988675" cy="371656"/>
          </a:xfrm>
        </p:spPr>
        <p:txBody>
          <a:bodyPr>
            <a:noAutofit/>
          </a:bodyPr>
          <a:lstStyle/>
          <a:p>
            <a:r>
              <a:rPr lang="en-US" sz="3600" dirty="0" err="1" smtClean="0">
                <a:solidFill>
                  <a:srgbClr val="FF0000"/>
                </a:solidFill>
                <a:latin typeface="Power Geez Unicode1" pitchFamily="2" charset="0"/>
              </a:rPr>
              <a:t>የቀጠለ</a:t>
            </a:r>
            <a:r>
              <a:rPr lang="en-US" sz="3600" dirty="0" smtClean="0">
                <a:solidFill>
                  <a:srgbClr val="FF0000"/>
                </a:solidFill>
                <a:latin typeface="Power Geez Unicode1" pitchFamily="2" charset="0"/>
              </a:rPr>
              <a:t> </a:t>
            </a:r>
            <a:endParaRPr lang="en-US" sz="3600" dirty="0">
              <a:solidFill>
                <a:srgbClr val="FF0000"/>
              </a:solidFill>
              <a:latin typeface="Power Geez Unicode1" pitchFamily="2" charset="0"/>
            </a:endParaRPr>
          </a:p>
        </p:txBody>
      </p:sp>
    </p:spTree>
    <p:extLst>
      <p:ext uri="{BB962C8B-B14F-4D97-AF65-F5344CB8AC3E}">
        <p14:creationId xmlns:p14="http://schemas.microsoft.com/office/powerpoint/2010/main" val="3345199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31880" cy="4846320"/>
          </a:xfrm>
        </p:spPr>
        <p:txBody>
          <a:bodyPr>
            <a:normAutofit fontScale="77500" lnSpcReduction="20000"/>
          </a:bodyPr>
          <a:lstStyle/>
          <a:p>
            <a:pPr marL="0" marR="0" indent="0" algn="just">
              <a:lnSpc>
                <a:spcPct val="150000"/>
              </a:lnSpc>
              <a:spcBef>
                <a:spcPts val="0"/>
              </a:spcBef>
              <a:spcAft>
                <a:spcPts val="1000"/>
              </a:spcAft>
              <a:buNone/>
            </a:pPr>
            <a:r>
              <a:rPr lang="en-US" sz="2800" b="1" dirty="0" smtClean="0">
                <a:solidFill>
                  <a:srgbClr val="C00000"/>
                </a:solidFill>
                <a:latin typeface="Power Geez Unicode1" pitchFamily="2" charset="0"/>
                <a:ea typeface="Nyala"/>
                <a:cs typeface="Nyala"/>
              </a:rPr>
              <a:t>8. </a:t>
            </a:r>
            <a:r>
              <a:rPr lang="en-US" sz="2800" b="1" dirty="0" err="1" smtClean="0">
                <a:solidFill>
                  <a:srgbClr val="C00000"/>
                </a:solidFill>
                <a:latin typeface="Power Geez Unicode1" pitchFamily="2" charset="0"/>
                <a:ea typeface="Nyala"/>
                <a:cs typeface="Nyala"/>
              </a:rPr>
              <a:t>የጥላቻ</a:t>
            </a:r>
            <a:r>
              <a:rPr lang="en-US" sz="2800" b="1" dirty="0" smtClean="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ንግግር</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እና</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የሀሰት</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መረጃ</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መከላከል</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እና</a:t>
            </a:r>
            <a:r>
              <a:rPr lang="en-US" sz="2800" b="1" dirty="0">
                <a:solidFill>
                  <a:srgbClr val="C00000"/>
                </a:solidFill>
                <a:latin typeface="Power Geez Unicode1" pitchFamily="2" charset="0"/>
                <a:ea typeface="Nyala"/>
                <a:cs typeface="Nyala"/>
              </a:rPr>
              <a:t> </a:t>
            </a:r>
            <a:r>
              <a:rPr lang="x-none" sz="2800" b="1">
                <a:solidFill>
                  <a:srgbClr val="C00000"/>
                </a:solidFill>
                <a:latin typeface="Power Geez Unicode1" pitchFamily="2" charset="0"/>
                <a:ea typeface="Nyala"/>
                <a:cs typeface="Nyala"/>
              </a:rPr>
              <a:t>ለመቆጣጠር የወጣ </a:t>
            </a:r>
            <a:r>
              <a:rPr lang="en-US" sz="2800" b="1" dirty="0" err="1">
                <a:solidFill>
                  <a:srgbClr val="C00000"/>
                </a:solidFill>
                <a:latin typeface="Power Geez Unicode1" pitchFamily="2" charset="0"/>
                <a:ea typeface="Nyala"/>
                <a:cs typeface="Nyala"/>
              </a:rPr>
              <a:t>አዋጅ</a:t>
            </a:r>
            <a:r>
              <a:rPr lang="en-US" sz="2800" b="1" dirty="0">
                <a:solidFill>
                  <a:srgbClr val="C00000"/>
                </a:solidFill>
                <a:latin typeface="Power Geez Unicode1" pitchFamily="2" charset="0"/>
                <a:ea typeface="Nyala"/>
                <a:cs typeface="Nyala"/>
              </a:rPr>
              <a:t> </a:t>
            </a:r>
            <a:r>
              <a:rPr lang="en-US" sz="2800" b="1" dirty="0" smtClean="0">
                <a:solidFill>
                  <a:srgbClr val="C00000"/>
                </a:solidFill>
                <a:latin typeface="Power Geez Unicode1" pitchFamily="2" charset="0"/>
                <a:ea typeface="Nyala"/>
                <a:cs typeface="Nyala"/>
              </a:rPr>
              <a:t>1185/2020</a:t>
            </a:r>
          </a:p>
          <a:p>
            <a:pPr marL="0" marR="0" indent="0" algn="just">
              <a:lnSpc>
                <a:spcPct val="150000"/>
              </a:lnSpc>
              <a:spcBef>
                <a:spcPts val="0"/>
              </a:spcBef>
              <a:spcAft>
                <a:spcPts val="1000"/>
              </a:spcAft>
              <a:buNone/>
            </a:pPr>
            <a:r>
              <a:rPr lang="am-ET" sz="2800" b="1" dirty="0" smtClean="0">
                <a:solidFill>
                  <a:srgbClr val="002060"/>
                </a:solidFill>
                <a:latin typeface="Power Geez Unicode1" pitchFamily="2" charset="0"/>
                <a:ea typeface="Nyala"/>
                <a:cs typeface="Nyala"/>
              </a:rPr>
              <a:t>ይህ </a:t>
            </a:r>
            <a:r>
              <a:rPr lang="am-ET" sz="2800" b="1" dirty="0">
                <a:solidFill>
                  <a:srgbClr val="002060"/>
                </a:solidFill>
                <a:latin typeface="Power Geez Unicode1" pitchFamily="2" charset="0"/>
                <a:ea typeface="Nyala"/>
                <a:cs typeface="Nyala"/>
              </a:rPr>
              <a:t>አዋጅ “የጥላቻ ንግግር” ን ሲተረጉም “… ሆን ተብሎ በጎሳ ፣ በሃይማኖት ፣ በዘር ፣ በጾታ ወይም </a:t>
            </a:r>
            <a:r>
              <a:rPr lang="am-ET" sz="2800" b="1" dirty="0">
                <a:solidFill>
                  <a:srgbClr val="FF0000"/>
                </a:solidFill>
                <a:latin typeface="Power Geez Unicode1" pitchFamily="2" charset="0"/>
                <a:ea typeface="Nyala"/>
                <a:cs typeface="Nyala"/>
              </a:rPr>
              <a:t>በአካል ጉዳት </a:t>
            </a:r>
            <a:r>
              <a:rPr lang="am-ET" sz="2800" b="1" dirty="0">
                <a:solidFill>
                  <a:srgbClr val="002060"/>
                </a:solidFill>
                <a:latin typeface="Power Geez Unicode1" pitchFamily="2" charset="0"/>
                <a:ea typeface="Nyala"/>
                <a:cs typeface="Nyala"/>
              </a:rPr>
              <a:t>ላይ በመመሥረት በአንድ ሰው ወይም በሚታወቅ የማንነት ቡድን ላይ ጥላቻን ፣ መድልዎን ወይም ጥቃትን የሚያበረታታ ንግግር” ማለት ነው ይላል። </a:t>
            </a:r>
            <a:endParaRPr lang="en-US" sz="2800" b="1" dirty="0" smtClean="0">
              <a:solidFill>
                <a:srgbClr val="002060"/>
              </a:solidFill>
              <a:latin typeface="Power Geez Unicode1" pitchFamily="2" charset="0"/>
              <a:ea typeface="Nyala"/>
              <a:cs typeface="Nyala"/>
            </a:endParaRPr>
          </a:p>
          <a:p>
            <a:pPr marL="0" marR="0" indent="0" algn="just">
              <a:lnSpc>
                <a:spcPct val="150000"/>
              </a:lnSpc>
              <a:spcBef>
                <a:spcPts val="0"/>
              </a:spcBef>
              <a:spcAft>
                <a:spcPts val="1000"/>
              </a:spcAft>
              <a:buNone/>
            </a:pPr>
            <a:r>
              <a:rPr lang="am-ET" sz="2800" b="1" dirty="0" smtClean="0">
                <a:solidFill>
                  <a:srgbClr val="002060"/>
                </a:solidFill>
                <a:latin typeface="Power Geez Unicode1" pitchFamily="2" charset="0"/>
                <a:ea typeface="Nyala"/>
                <a:cs typeface="Nyala"/>
              </a:rPr>
              <a:t>ከአዋጁ </a:t>
            </a:r>
            <a:r>
              <a:rPr lang="am-ET" sz="2800" b="1" dirty="0">
                <a:solidFill>
                  <a:srgbClr val="002060"/>
                </a:solidFill>
                <a:latin typeface="Power Geez Unicode1" pitchFamily="2" charset="0"/>
                <a:ea typeface="Nyala"/>
                <a:cs typeface="Nyala"/>
              </a:rPr>
              <a:t>ዋነኛ አላማዎች መካከልም ሰዎች ሀሳብን በነፃነት የመግለጽ መብታቸውን ሲጠቀሙ ግጭት ወይም ሁከትን የሚቀሰቅስ ወይም ብሔርን፤ ሃይማኖትን፤ ዘርን፣ ጾታን ወይም አካል ጉዳተኝነትን መሰረት በማድረግ በግለሰብ ወይም በተለየ ቡድን ላይ ጥላቻ ወይም መድልዎ የሚያስፋፋ ንግግር ከማድረግ እንዲቆጠቡ ማድረግ እንደሆነም በግልፅ ያስቀምጣል (አንቀፅ 3(1)).</a:t>
            </a:r>
            <a:endParaRPr lang="en-US" sz="2800" b="1" dirty="0">
              <a:solidFill>
                <a:srgbClr val="002060"/>
              </a:solidFill>
              <a:latin typeface="Power Geez Unicode1" pitchFamily="2" charset="0"/>
              <a:ea typeface="Arial"/>
            </a:endParaRPr>
          </a:p>
          <a:p>
            <a:pPr marL="0" indent="0">
              <a:buNone/>
            </a:pPr>
            <a:endParaRPr lang="en-US" b="1" dirty="0">
              <a:solidFill>
                <a:srgbClr val="002060"/>
              </a:solidFill>
            </a:endParaRPr>
          </a:p>
        </p:txBody>
      </p:sp>
      <p:sp>
        <p:nvSpPr>
          <p:cNvPr id="4" name="Title 1"/>
          <p:cNvSpPr>
            <a:spLocks noGrp="1"/>
          </p:cNvSpPr>
          <p:nvPr>
            <p:ph type="title"/>
          </p:nvPr>
        </p:nvSpPr>
        <p:spPr/>
        <p:txBody>
          <a:bodyPr>
            <a:normAutofit/>
          </a:bodyPr>
          <a:lstStyle/>
          <a:p>
            <a:pPr algn="ctr"/>
            <a:r>
              <a:rPr lang="en-US" sz="72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14687196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697" y="522515"/>
            <a:ext cx="11351623" cy="5933222"/>
          </a:xfrm>
        </p:spPr>
        <p:txBody>
          <a:bodyPr>
            <a:normAutofit fontScale="77500" lnSpcReduction="20000"/>
          </a:bodyPr>
          <a:lstStyle/>
          <a:p>
            <a:pPr marL="0" marR="0" indent="0" algn="just">
              <a:lnSpc>
                <a:spcPct val="150000"/>
              </a:lnSpc>
              <a:spcBef>
                <a:spcPts val="0"/>
              </a:spcBef>
              <a:spcAft>
                <a:spcPts val="1000"/>
              </a:spcAft>
              <a:buNone/>
            </a:pPr>
            <a:r>
              <a:rPr lang="en-US" sz="2800" b="1" dirty="0" smtClean="0">
                <a:solidFill>
                  <a:srgbClr val="C00000"/>
                </a:solidFill>
                <a:latin typeface="Power Geez Unicode1" pitchFamily="2" charset="0"/>
                <a:ea typeface="Nyala"/>
                <a:cs typeface="Nyala"/>
              </a:rPr>
              <a:t>9. </a:t>
            </a:r>
            <a:r>
              <a:rPr lang="x-none" sz="2800" b="1" smtClean="0">
                <a:solidFill>
                  <a:srgbClr val="002060"/>
                </a:solidFill>
                <a:latin typeface="Power Geez Unicode1" pitchFamily="2" charset="0"/>
                <a:ea typeface="Nyala"/>
                <a:cs typeface="Nyala"/>
              </a:rPr>
              <a:t>የገቢዎች ሚንስቴር </a:t>
            </a:r>
            <a:r>
              <a:rPr lang="en-US" sz="2800" b="1" dirty="0" err="1" smtClean="0">
                <a:solidFill>
                  <a:srgbClr val="002060"/>
                </a:solidFill>
                <a:latin typeface="Power Geez Unicode1" pitchFamily="2" charset="0"/>
                <a:ea typeface="Nyala"/>
                <a:cs typeface="Nyala"/>
              </a:rPr>
              <a:t>መመሪያ</a:t>
            </a:r>
            <a:r>
              <a:rPr lang="en-US" sz="2800" b="1" dirty="0" smtClean="0">
                <a:solidFill>
                  <a:srgbClr val="002060"/>
                </a:solidFill>
                <a:latin typeface="Power Geez Unicode1" pitchFamily="2" charset="0"/>
                <a:ea typeface="Nyala"/>
                <a:cs typeface="Nyala"/>
              </a:rPr>
              <a:t> </a:t>
            </a:r>
            <a:r>
              <a:rPr lang="en-US" sz="2800" b="1" dirty="0" err="1" smtClean="0">
                <a:solidFill>
                  <a:srgbClr val="002060"/>
                </a:solidFill>
                <a:latin typeface="Power Geez Unicode1" pitchFamily="2" charset="0"/>
                <a:ea typeface="Nyala"/>
                <a:cs typeface="Nyala"/>
              </a:rPr>
              <a:t>ቁጥር</a:t>
            </a:r>
            <a:r>
              <a:rPr lang="en-US" sz="2800" b="1" dirty="0" smtClean="0">
                <a:solidFill>
                  <a:srgbClr val="002060"/>
                </a:solidFill>
                <a:latin typeface="Power Geez Unicode1" pitchFamily="2" charset="0"/>
                <a:ea typeface="Nyala"/>
                <a:cs typeface="Nyala"/>
              </a:rPr>
              <a:t> 41/200</a:t>
            </a:r>
            <a:r>
              <a:rPr lang="x-none" sz="2800" b="1" smtClean="0">
                <a:solidFill>
                  <a:srgbClr val="002060"/>
                </a:solidFill>
                <a:latin typeface="Power Geez Unicode1" pitchFamily="2" charset="0"/>
                <a:ea typeface="Nyala"/>
                <a:cs typeface="Nyala"/>
              </a:rPr>
              <a:t>7 እና </a:t>
            </a:r>
            <a:r>
              <a:rPr lang="en-US" sz="2800" b="1" dirty="0" err="1" smtClean="0">
                <a:solidFill>
                  <a:srgbClr val="002060"/>
                </a:solidFill>
                <a:latin typeface="Power Geez Unicode1" pitchFamily="2" charset="0"/>
                <a:ea typeface="Nyala"/>
                <a:cs typeface="Nyala"/>
              </a:rPr>
              <a:t>የተጨማሪ</a:t>
            </a:r>
            <a:r>
              <a:rPr lang="en-US" sz="2800" b="1" dirty="0" smtClean="0">
                <a:solidFill>
                  <a:srgbClr val="002060"/>
                </a:solidFill>
                <a:latin typeface="Power Geez Unicode1" pitchFamily="2" charset="0"/>
                <a:ea typeface="Nyala"/>
                <a:cs typeface="Nyala"/>
              </a:rPr>
              <a:t> </a:t>
            </a:r>
            <a:r>
              <a:rPr lang="en-US" sz="2800" b="1" dirty="0" err="1" smtClean="0">
                <a:solidFill>
                  <a:srgbClr val="002060"/>
                </a:solidFill>
                <a:latin typeface="Power Geez Unicode1" pitchFamily="2" charset="0"/>
                <a:ea typeface="Nyala"/>
                <a:cs typeface="Nyala"/>
              </a:rPr>
              <a:t>እሴት</a:t>
            </a:r>
            <a:r>
              <a:rPr lang="en-US" sz="2800" b="1" dirty="0" smtClean="0">
                <a:solidFill>
                  <a:srgbClr val="002060"/>
                </a:solidFill>
                <a:latin typeface="Power Geez Unicode1" pitchFamily="2" charset="0"/>
                <a:ea typeface="Nyala"/>
                <a:cs typeface="Nyala"/>
              </a:rPr>
              <a:t> </a:t>
            </a:r>
            <a:r>
              <a:rPr lang="en-US" sz="2800" b="1" dirty="0" err="1" smtClean="0">
                <a:solidFill>
                  <a:srgbClr val="002060"/>
                </a:solidFill>
                <a:latin typeface="Power Geez Unicode1" pitchFamily="2" charset="0"/>
                <a:ea typeface="Nyala"/>
                <a:cs typeface="Nyala"/>
              </a:rPr>
              <a:t>ታክስ</a:t>
            </a:r>
            <a:r>
              <a:rPr lang="en-US" sz="2800" b="1" dirty="0" smtClean="0">
                <a:solidFill>
                  <a:srgbClr val="002060"/>
                </a:solidFill>
                <a:latin typeface="Power Geez Unicode1" pitchFamily="2" charset="0"/>
                <a:ea typeface="Nyala"/>
                <a:cs typeface="Nyala"/>
              </a:rPr>
              <a:t> (</a:t>
            </a:r>
            <a:r>
              <a:rPr lang="en-US" sz="2800" b="1" dirty="0" err="1" smtClean="0">
                <a:solidFill>
                  <a:srgbClr val="002060"/>
                </a:solidFill>
                <a:latin typeface="Power Geez Unicode1" pitchFamily="2" charset="0"/>
                <a:ea typeface="Nyala"/>
                <a:cs typeface="Nyala"/>
              </a:rPr>
              <a:t>ተ.እ.ታ</a:t>
            </a:r>
            <a:r>
              <a:rPr lang="en-US" sz="2800" b="1" dirty="0" smtClean="0">
                <a:solidFill>
                  <a:srgbClr val="002060"/>
                </a:solidFill>
                <a:latin typeface="Power Geez Unicode1" pitchFamily="2" charset="0"/>
                <a:ea typeface="Nyala"/>
                <a:cs typeface="Nyala"/>
              </a:rPr>
              <a:t>) </a:t>
            </a:r>
            <a:r>
              <a:rPr lang="en-US" sz="2800" b="1" dirty="0" err="1" smtClean="0">
                <a:solidFill>
                  <a:srgbClr val="002060"/>
                </a:solidFill>
                <a:latin typeface="Power Geez Unicode1" pitchFamily="2" charset="0"/>
                <a:ea typeface="Nyala"/>
                <a:cs typeface="Nyala"/>
              </a:rPr>
              <a:t>ደንብ</a:t>
            </a:r>
            <a:r>
              <a:rPr lang="en-US" sz="2800" b="1" dirty="0" smtClean="0">
                <a:solidFill>
                  <a:srgbClr val="002060"/>
                </a:solidFill>
                <a:latin typeface="Power Geez Unicode1" pitchFamily="2" charset="0"/>
                <a:ea typeface="Nyala"/>
                <a:cs typeface="Nyala"/>
              </a:rPr>
              <a:t> </a:t>
            </a:r>
            <a:r>
              <a:rPr lang="en-US" sz="2800" b="1" dirty="0" err="1" smtClean="0">
                <a:solidFill>
                  <a:srgbClr val="002060"/>
                </a:solidFill>
                <a:latin typeface="Power Geez Unicode1" pitchFamily="2" charset="0"/>
                <a:ea typeface="Nyala"/>
                <a:cs typeface="Nyala"/>
              </a:rPr>
              <a:t>ቁጥር</a:t>
            </a:r>
            <a:r>
              <a:rPr lang="en-US" sz="2800" b="1" dirty="0" smtClean="0">
                <a:solidFill>
                  <a:srgbClr val="002060"/>
                </a:solidFill>
                <a:latin typeface="Power Geez Unicode1" pitchFamily="2" charset="0"/>
                <a:ea typeface="Nyala"/>
                <a:cs typeface="Nyala"/>
              </a:rPr>
              <a:t> 79/2002</a:t>
            </a:r>
            <a:endParaRPr lang="en-US" sz="2800" b="1" dirty="0" smtClean="0">
              <a:solidFill>
                <a:srgbClr val="002060"/>
              </a:solidFill>
              <a:latin typeface="Power Geez Unicode1" pitchFamily="2" charset="0"/>
              <a:ea typeface="Arial"/>
            </a:endParaRPr>
          </a:p>
          <a:p>
            <a:pPr algn="just">
              <a:buFont typeface="Wingdings" pitchFamily="2" charset="2"/>
              <a:buChar char="q"/>
            </a:pPr>
            <a:r>
              <a:rPr lang="am-ET" b="1" dirty="0" smtClean="0">
                <a:solidFill>
                  <a:srgbClr val="002060"/>
                </a:solidFill>
              </a:rPr>
              <a:t>የገቢዎች </a:t>
            </a:r>
            <a:r>
              <a:rPr lang="am-ET" b="1" dirty="0">
                <a:solidFill>
                  <a:srgbClr val="002060"/>
                </a:solidFill>
              </a:rPr>
              <a:t>ሚንስቴር መመሪያ ቁጥር 41/2007 አካል ጉዳተኛ ዜጎች በየአሥር ዓመቱ ለግል አገልግሎት የሚውል ከታክስ ነፃ አንድ ተሽከርካሪ ወደሃገር ውስጥ እንዲያስገቡ </a:t>
            </a:r>
            <a:r>
              <a:rPr lang="am-ET" b="1" dirty="0" smtClean="0">
                <a:solidFill>
                  <a:srgbClr val="002060"/>
                </a:solidFill>
              </a:rPr>
              <a:t>ይፈቅድላቸዋል።</a:t>
            </a:r>
            <a:endParaRPr lang="en-US" b="1" dirty="0" smtClean="0">
              <a:solidFill>
                <a:srgbClr val="002060"/>
              </a:solidFill>
              <a:latin typeface="Power Geez Unicode1" pitchFamily="2" charset="0"/>
            </a:endParaRPr>
          </a:p>
          <a:p>
            <a:pPr algn="just">
              <a:buFont typeface="Wingdings" pitchFamily="2" charset="2"/>
              <a:buChar char="q"/>
            </a:pPr>
            <a:endParaRPr lang="en-US" b="1" dirty="0">
              <a:solidFill>
                <a:srgbClr val="002060"/>
              </a:solidFill>
              <a:latin typeface="Power Geez Unicode1" pitchFamily="2" charset="0"/>
            </a:endParaRPr>
          </a:p>
          <a:p>
            <a:pPr algn="just">
              <a:buFont typeface="Wingdings" pitchFamily="2" charset="2"/>
              <a:buChar char="q"/>
            </a:pPr>
            <a:r>
              <a:rPr lang="am-ET" b="1" dirty="0" smtClean="0">
                <a:solidFill>
                  <a:srgbClr val="002060"/>
                </a:solidFill>
              </a:rPr>
              <a:t>በሌላ </a:t>
            </a:r>
            <a:r>
              <a:rPr lang="am-ET" b="1" dirty="0">
                <a:solidFill>
                  <a:srgbClr val="002060"/>
                </a:solidFill>
              </a:rPr>
              <a:t>በኩል የተጨማሪ እሴት ታክስ (ተ.እ.ታ) ደንብ ቁጥር 79/2002 አካል ጉዳተኞች የሚጠቀሙባቸው መሣሪያዎችና የህክምና መገልገያዎች ከቀረጥ ነፃ እንዲሆኑ ይደነግጋል (አንቀጽ 24 (7)ን ይመልከቱ</a:t>
            </a:r>
            <a:r>
              <a:rPr lang="am-ET" b="1" dirty="0" smtClean="0">
                <a:solidFill>
                  <a:srgbClr val="002060"/>
                </a:solidFill>
              </a:rPr>
              <a:t>)።</a:t>
            </a:r>
            <a:endParaRPr lang="en-US" b="1" dirty="0" smtClean="0">
              <a:solidFill>
                <a:srgbClr val="002060"/>
              </a:solidFill>
              <a:latin typeface="Power Geez Unicode1" pitchFamily="2" charset="0"/>
            </a:endParaRPr>
          </a:p>
          <a:p>
            <a:pPr algn="just">
              <a:buFont typeface="Wingdings" pitchFamily="2" charset="2"/>
              <a:buChar char="q"/>
            </a:pPr>
            <a:endParaRPr lang="en-US" b="1" dirty="0" smtClean="0">
              <a:solidFill>
                <a:srgbClr val="002060"/>
              </a:solidFill>
              <a:latin typeface="Power Geez Unicode1" pitchFamily="2" charset="0"/>
            </a:endParaRPr>
          </a:p>
          <a:p>
            <a:pPr algn="just">
              <a:buFont typeface="Wingdings" pitchFamily="2" charset="2"/>
              <a:buChar char="q"/>
            </a:pPr>
            <a:r>
              <a:rPr lang="am-ET" b="1" dirty="0" smtClean="0">
                <a:solidFill>
                  <a:srgbClr val="002060"/>
                </a:solidFill>
              </a:rPr>
              <a:t>ይኸው </a:t>
            </a:r>
            <a:r>
              <a:rPr lang="am-ET" b="1" dirty="0">
                <a:solidFill>
                  <a:srgbClr val="002060"/>
                </a:solidFill>
              </a:rPr>
              <a:t>ደንብ አንድ ድርጅት ከጠቅላላ የሠራተኛው ኃይል ውስጥ ከ 60% በላይ የሚሆኑት አካል ጉዳተኛ ተቀጣሪዎች ከተጨማሪ እሴት ታክስ ነፃ እንዲሆኑ ይደነግጋል</a:t>
            </a:r>
            <a:r>
              <a:rPr lang="am-ET" b="1" dirty="0" smtClean="0">
                <a:solidFill>
                  <a:srgbClr val="002060"/>
                </a:solidFill>
              </a:rPr>
              <a:t>።</a:t>
            </a:r>
            <a:endParaRPr lang="en-US" b="1" dirty="0" smtClean="0">
              <a:solidFill>
                <a:srgbClr val="002060"/>
              </a:solidFill>
              <a:latin typeface="Power Geez Unicode1" pitchFamily="2" charset="0"/>
            </a:endParaRPr>
          </a:p>
          <a:p>
            <a:pPr algn="just">
              <a:buFont typeface="Wingdings" pitchFamily="2" charset="2"/>
              <a:buChar char="q"/>
            </a:pPr>
            <a:endParaRPr lang="en-US" b="1" dirty="0">
              <a:solidFill>
                <a:srgbClr val="002060"/>
              </a:solidFill>
              <a:latin typeface="Power Geez Unicode1" pitchFamily="2" charset="0"/>
            </a:endParaRPr>
          </a:p>
          <a:p>
            <a:pPr algn="just">
              <a:buFont typeface="Wingdings" pitchFamily="2" charset="2"/>
              <a:buChar char="q"/>
            </a:pPr>
            <a:r>
              <a:rPr lang="am-ET" b="1" dirty="0" smtClean="0">
                <a:solidFill>
                  <a:srgbClr val="002060"/>
                </a:solidFill>
              </a:rPr>
              <a:t>ከላይ </a:t>
            </a:r>
            <a:r>
              <a:rPr lang="am-ET" b="1" dirty="0">
                <a:solidFill>
                  <a:srgbClr val="002060"/>
                </a:solidFill>
              </a:rPr>
              <a:t>ከተጠቀሱት ህጎች በተጨማሪም በየጊዜው የሚወጡ የተለያዩ የማኅበራዊ ዋስትና መመሪያዎች እና ፖሊሲዎችም በማኅበራዊ እና በተፈጥሮ ችግሮች ምክንያት እንደ ሕፃናት ፣ ሴቶች ፣ አካል ጉዳተኞች እና አረጋውያን ፣ ሥራ አጥ የሆኑ እና ሌሎች ለአደጋ የተጋለጡ የህበረተሰብ ክፍሎች ሊደረግላቸው የሚገቡ ጥበቃዎችን </a:t>
            </a:r>
            <a:r>
              <a:rPr lang="am-ET" b="1" dirty="0" smtClean="0">
                <a:solidFill>
                  <a:srgbClr val="002060"/>
                </a:solidFill>
              </a:rPr>
              <a:t>ይጠ</a:t>
            </a:r>
            <a:endParaRPr lang="en-US" b="1" dirty="0" smtClean="0">
              <a:solidFill>
                <a:srgbClr val="002060"/>
              </a:solidFill>
            </a:endParaRPr>
          </a:p>
          <a:p>
            <a:pPr marL="0" indent="0" algn="just">
              <a:buNone/>
            </a:pPr>
            <a:endParaRPr lang="en-US" b="1" dirty="0">
              <a:solidFill>
                <a:srgbClr val="002060"/>
              </a:solidFill>
              <a:latin typeface="Power Geez Unicode1" pitchFamily="2" charset="0"/>
            </a:endParaRPr>
          </a:p>
          <a:p>
            <a:pPr algn="just">
              <a:buFont typeface="Wingdings" pitchFamily="2" charset="2"/>
              <a:buChar char="q"/>
            </a:pPr>
            <a:r>
              <a:rPr lang="am-ET" b="1" dirty="0" smtClean="0">
                <a:solidFill>
                  <a:srgbClr val="002060"/>
                </a:solidFill>
              </a:rPr>
              <a:t> </a:t>
            </a:r>
            <a:r>
              <a:rPr lang="am-ET" b="1" dirty="0">
                <a:solidFill>
                  <a:srgbClr val="002060"/>
                </a:solidFill>
              </a:rPr>
              <a:t>እነዚህ መመሪያዎች የገጠር እና የከተማ ሴፍቲኔቶችን ፣ የኑሮ እና የሥራ ስምሪት ድጋፍን ፣ ማህበራዊ መድንን ፣ የጤና ተደራሽነትን ፣ ትምህርትን እና ሌሎች ማህበራዊ አገልግሎቶችን የመሳሰሉ የተለያዩ ፕሮግራሞችን እና ፕሮጄክቶችን ያካትታሉ።</a:t>
            </a:r>
          </a:p>
          <a:p>
            <a:pPr marL="0" indent="0">
              <a:buNone/>
            </a:pPr>
            <a:endParaRPr lang="am-ET" b="1" dirty="0" smtClean="0"/>
          </a:p>
          <a:p>
            <a:pPr marL="0" indent="0">
              <a:buNone/>
            </a:pPr>
            <a:endParaRPr lang="en-US" b="1" dirty="0"/>
          </a:p>
        </p:txBody>
      </p:sp>
      <p:sp>
        <p:nvSpPr>
          <p:cNvPr id="4" name="Title 1"/>
          <p:cNvSpPr>
            <a:spLocks noGrp="1"/>
          </p:cNvSpPr>
          <p:nvPr>
            <p:ph type="title"/>
          </p:nvPr>
        </p:nvSpPr>
        <p:spPr>
          <a:xfrm>
            <a:off x="609600" y="143692"/>
            <a:ext cx="9652000" cy="496388"/>
          </a:xfrm>
        </p:spPr>
        <p:txBody>
          <a:bodyPr>
            <a:noAutofit/>
          </a:bodyPr>
          <a:lstStyle/>
          <a:p>
            <a:r>
              <a:rPr lang="en-US" sz="2400" dirty="0" err="1" smtClean="0">
                <a:solidFill>
                  <a:srgbClr val="002060"/>
                </a:solidFill>
                <a:latin typeface="Power Geez Unicode1" pitchFamily="2" charset="0"/>
              </a:rPr>
              <a:t>የቀጠለ</a:t>
            </a:r>
            <a:r>
              <a:rPr lang="en-US" sz="4400" dirty="0" smtClean="0">
                <a:solidFill>
                  <a:srgbClr val="FF0000"/>
                </a:solidFill>
                <a:latin typeface="Power Geez Unicode1" pitchFamily="2" charset="0"/>
              </a:rPr>
              <a:t> </a:t>
            </a:r>
            <a:endParaRPr lang="en-US" sz="4400" dirty="0">
              <a:solidFill>
                <a:srgbClr val="FF0000"/>
              </a:solidFill>
              <a:latin typeface="Power Geez Unicode1" pitchFamily="2" charset="0"/>
            </a:endParaRPr>
          </a:p>
        </p:txBody>
      </p:sp>
    </p:spTree>
    <p:extLst>
      <p:ext uri="{BB962C8B-B14F-4D97-AF65-F5344CB8AC3E}">
        <p14:creationId xmlns:p14="http://schemas.microsoft.com/office/powerpoint/2010/main" val="5744505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325" y="1031966"/>
            <a:ext cx="11390811" cy="5423770"/>
          </a:xfrm>
        </p:spPr>
        <p:txBody>
          <a:bodyPr/>
          <a:lstStyle/>
          <a:p>
            <a:pPr marL="0" indent="0" algn="just">
              <a:buNone/>
            </a:pPr>
            <a:r>
              <a:rPr lang="en-US" b="1" dirty="0" smtClean="0">
                <a:solidFill>
                  <a:srgbClr val="C00000"/>
                </a:solidFill>
                <a:latin typeface="Power Geez Unicode1" pitchFamily="2" charset="0"/>
              </a:rPr>
              <a:t>10. </a:t>
            </a:r>
            <a:r>
              <a:rPr lang="en-US" b="1" dirty="0" err="1" smtClean="0">
                <a:solidFill>
                  <a:srgbClr val="C00000"/>
                </a:solidFill>
                <a:latin typeface="Power Geez Unicode1" pitchFamily="2" charset="0"/>
              </a:rPr>
              <a:t>የተሻሻለው</a:t>
            </a:r>
            <a:r>
              <a:rPr lang="en-US" b="1" dirty="0" smtClean="0">
                <a:solidFill>
                  <a:srgbClr val="C00000"/>
                </a:solidFill>
                <a:latin typeface="Power Geez Unicode1" pitchFamily="2" charset="0"/>
              </a:rPr>
              <a:t> </a:t>
            </a:r>
            <a:r>
              <a:rPr lang="en-US" b="1" dirty="0" err="1" smtClean="0">
                <a:solidFill>
                  <a:srgbClr val="C00000"/>
                </a:solidFill>
                <a:latin typeface="Power Geez Unicode1" pitchFamily="2" charset="0"/>
              </a:rPr>
              <a:t>የከፍተኛ</a:t>
            </a:r>
            <a:r>
              <a:rPr lang="en-US" b="1" dirty="0" smtClean="0">
                <a:solidFill>
                  <a:srgbClr val="C00000"/>
                </a:solidFill>
                <a:latin typeface="Power Geez Unicode1" pitchFamily="2" charset="0"/>
              </a:rPr>
              <a:t> ት/ት </a:t>
            </a:r>
            <a:r>
              <a:rPr lang="en-US" b="1" dirty="0" err="1" smtClean="0">
                <a:solidFill>
                  <a:srgbClr val="C00000"/>
                </a:solidFill>
                <a:latin typeface="Power Geez Unicode1" pitchFamily="2" charset="0"/>
              </a:rPr>
              <a:t>አዋጅ</a:t>
            </a:r>
            <a:r>
              <a:rPr lang="en-US" b="1" dirty="0" smtClean="0">
                <a:solidFill>
                  <a:srgbClr val="C00000"/>
                </a:solidFill>
                <a:latin typeface="Power Geez Unicode1" pitchFamily="2" charset="0"/>
              </a:rPr>
              <a:t> </a:t>
            </a:r>
            <a:r>
              <a:rPr lang="en-US" b="1" dirty="0" err="1" smtClean="0">
                <a:solidFill>
                  <a:srgbClr val="C00000"/>
                </a:solidFill>
                <a:latin typeface="Power Geez Unicode1" pitchFamily="2" charset="0"/>
              </a:rPr>
              <a:t>ቁጥር</a:t>
            </a:r>
            <a:r>
              <a:rPr lang="en-US" b="1" dirty="0" smtClean="0">
                <a:solidFill>
                  <a:srgbClr val="C00000"/>
                </a:solidFill>
                <a:latin typeface="Power Geez Unicode1" pitchFamily="2" charset="0"/>
              </a:rPr>
              <a:t> 1152/2011 </a:t>
            </a:r>
          </a:p>
          <a:p>
            <a:pPr marL="0" indent="0" algn="just">
              <a:buNone/>
            </a:pPr>
            <a:endParaRPr lang="en-US" b="1" dirty="0" smtClean="0">
              <a:solidFill>
                <a:srgbClr val="002060"/>
              </a:solidFill>
              <a:latin typeface="Power Geez Unicode1" pitchFamily="2" charset="0"/>
            </a:endParaRPr>
          </a:p>
          <a:p>
            <a:pPr marL="0" indent="0" algn="just">
              <a:buNone/>
            </a:pPr>
            <a:r>
              <a:rPr lang="en-US" b="1" dirty="0" err="1" smtClean="0">
                <a:solidFill>
                  <a:srgbClr val="002060"/>
                </a:solidFill>
                <a:latin typeface="Power Geez Unicode1" pitchFamily="2" charset="0"/>
              </a:rPr>
              <a:t>በዚህ</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አዋጅ</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መሰረት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ከፍተኛ</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የት</a:t>
            </a:r>
            <a:r>
              <a:rPr lang="en-US" b="1" dirty="0" smtClean="0">
                <a:solidFill>
                  <a:srgbClr val="002060"/>
                </a:solidFill>
                <a:latin typeface="Power Geez Unicode1" pitchFamily="2" charset="0"/>
              </a:rPr>
              <a:t>/ት </a:t>
            </a:r>
            <a:r>
              <a:rPr lang="en-US" b="1" dirty="0" err="1" smtClean="0">
                <a:solidFill>
                  <a:srgbClr val="002060"/>
                </a:solidFill>
                <a:latin typeface="Power Geez Unicode1" pitchFamily="2" charset="0"/>
              </a:rPr>
              <a:t>ተቁዋማት</a:t>
            </a:r>
            <a:r>
              <a:rPr lang="en-US" b="1" dirty="0" smtClean="0">
                <a:solidFill>
                  <a:srgbClr val="002060"/>
                </a:solidFill>
                <a:latin typeface="Power Geez Unicode1" pitchFamily="2" charset="0"/>
              </a:rPr>
              <a:t>፡-</a:t>
            </a:r>
          </a:p>
          <a:p>
            <a:pPr marL="0" indent="0" algn="just">
              <a:buNone/>
            </a:pPr>
            <a:endParaRPr lang="en-US" sz="3600" b="1" dirty="0">
              <a:solidFill>
                <a:srgbClr val="002060"/>
              </a:solidFill>
              <a:latin typeface="Power Geez Unicode1" pitchFamily="2" charset="0"/>
            </a:endParaRPr>
          </a:p>
          <a:p>
            <a:pPr lvl="5" algn="just">
              <a:buFont typeface="Wingdings" pitchFamily="2" charset="2"/>
              <a:buChar char="v"/>
            </a:pPr>
            <a:r>
              <a:rPr lang="en-US" sz="2400" b="1" dirty="0" smtClean="0">
                <a:solidFill>
                  <a:srgbClr val="002060"/>
                </a:solidFill>
                <a:latin typeface="Power Geez Unicode1" pitchFamily="2" charset="0"/>
              </a:rPr>
              <a:t>ልዩ </a:t>
            </a:r>
            <a:r>
              <a:rPr lang="en-US" sz="2400" b="1" dirty="0" err="1" smtClean="0">
                <a:solidFill>
                  <a:srgbClr val="002060"/>
                </a:solidFill>
                <a:latin typeface="Power Geez Unicode1" pitchFamily="2" charset="0"/>
              </a:rPr>
              <a:t>ድጋፍ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ለሚሹ</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ተማሪዎች</a:t>
            </a:r>
            <a:r>
              <a:rPr lang="en-US" sz="2400" b="1" dirty="0" smtClean="0">
                <a:solidFill>
                  <a:srgbClr val="002060"/>
                </a:solidFill>
                <a:latin typeface="Power Geez Unicode1" pitchFamily="2" charset="0"/>
              </a:rPr>
              <a:t> ልዩ </a:t>
            </a:r>
            <a:r>
              <a:rPr lang="en-US" sz="2400" b="1" dirty="0" err="1" smtClean="0">
                <a:solidFill>
                  <a:srgbClr val="002060"/>
                </a:solidFill>
                <a:latin typeface="Power Geez Unicode1" pitchFamily="2" charset="0"/>
              </a:rPr>
              <a:t>ድገፍ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የማድረግ</a:t>
            </a:r>
            <a:endParaRPr lang="en-US" sz="2400" b="1" dirty="0" smtClean="0">
              <a:solidFill>
                <a:srgbClr val="002060"/>
              </a:solidFill>
              <a:latin typeface="Power Geez Unicode1" pitchFamily="2" charset="0"/>
            </a:endParaRPr>
          </a:p>
          <a:p>
            <a:pPr lvl="5" algn="just">
              <a:buFont typeface="Wingdings" pitchFamily="2" charset="2"/>
              <a:buChar char="v"/>
            </a:pPr>
            <a:r>
              <a:rPr lang="en-US" sz="2400" b="1" dirty="0" smtClean="0">
                <a:solidFill>
                  <a:srgbClr val="002060"/>
                </a:solidFill>
                <a:latin typeface="Power Geez Unicode1" pitchFamily="2" charset="0"/>
              </a:rPr>
              <a:t>መስማት </a:t>
            </a:r>
            <a:r>
              <a:rPr lang="en-US" sz="2400" b="1" dirty="0" err="1" smtClean="0">
                <a:solidFill>
                  <a:srgbClr val="002060"/>
                </a:solidFill>
                <a:latin typeface="Power Geez Unicode1" pitchFamily="2" charset="0"/>
              </a:rPr>
              <a:t>ለተሳናቸው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የምልከት</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ቁዋንቁዋን</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የመጠቀም</a:t>
            </a:r>
            <a:r>
              <a:rPr lang="en-US" sz="2400" b="1" dirty="0" smtClean="0">
                <a:solidFill>
                  <a:srgbClr val="002060"/>
                </a:solidFill>
                <a:latin typeface="Power Geez Unicode1" pitchFamily="2" charset="0"/>
              </a:rPr>
              <a:t> </a:t>
            </a:r>
          </a:p>
          <a:p>
            <a:pPr lvl="5" algn="just">
              <a:buFont typeface="Wingdings" pitchFamily="2" charset="2"/>
              <a:buChar char="v"/>
            </a:pPr>
            <a:r>
              <a:rPr lang="en-US" sz="2400" b="1" dirty="0" err="1" smtClean="0">
                <a:solidFill>
                  <a:srgbClr val="002060"/>
                </a:solidFill>
                <a:latin typeface="Power Geez Unicode1" pitchFamily="2" charset="0"/>
              </a:rPr>
              <a:t>ሕንፃዎቻቸውን</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ምቹ</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የማድረግ</a:t>
            </a:r>
            <a:r>
              <a:rPr lang="en-US" sz="2400" b="1" dirty="0" smtClean="0">
                <a:solidFill>
                  <a:srgbClr val="002060"/>
                </a:solidFill>
                <a:latin typeface="Power Geez Unicode1" pitchFamily="2" charset="0"/>
              </a:rPr>
              <a:t> </a:t>
            </a:r>
          </a:p>
          <a:p>
            <a:pPr lvl="5" algn="just">
              <a:buFont typeface="Wingdings" pitchFamily="2" charset="2"/>
              <a:buChar char="v"/>
            </a:pPr>
            <a:r>
              <a:rPr lang="en-US" sz="2400" b="1" dirty="0" err="1" smtClean="0">
                <a:solidFill>
                  <a:srgbClr val="002060"/>
                </a:solidFill>
                <a:latin typeface="Power Geez Unicode1" pitchFamily="2" charset="0"/>
              </a:rPr>
              <a:t>አስፈላጊ</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ቁሳቁሶችን</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የማሙዋላትና</a:t>
            </a:r>
            <a:r>
              <a:rPr lang="en-US" sz="2400" b="1" dirty="0" smtClean="0">
                <a:solidFill>
                  <a:srgbClr val="002060"/>
                </a:solidFill>
                <a:latin typeface="Power Geez Unicode1" pitchFamily="2" charset="0"/>
              </a:rPr>
              <a:t> </a:t>
            </a:r>
          </a:p>
          <a:p>
            <a:pPr lvl="5" algn="just">
              <a:buFont typeface="Wingdings" pitchFamily="2" charset="2"/>
              <a:buChar char="v"/>
            </a:pPr>
            <a:r>
              <a:rPr lang="en-US" sz="2400" b="1" dirty="0" err="1" smtClean="0">
                <a:solidFill>
                  <a:srgbClr val="002060"/>
                </a:solidFill>
                <a:latin typeface="Power Geez Unicode1" pitchFamily="2" charset="0"/>
              </a:rPr>
              <a:t>የተለያዩ</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እግዛዎችን</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የማድረግ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ግዴታዎች</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አሉባቸው</a:t>
            </a:r>
            <a:r>
              <a:rPr lang="en-US" sz="2400" b="1" dirty="0" smtClean="0">
                <a:solidFill>
                  <a:srgbClr val="002060"/>
                </a:solidFill>
                <a:latin typeface="Power Geez Unicode1" pitchFamily="2" charset="0"/>
              </a:rPr>
              <a:t>፡፡ </a:t>
            </a:r>
          </a:p>
          <a:p>
            <a:pPr marL="0" indent="0">
              <a:buNone/>
            </a:pPr>
            <a:endParaRPr lang="en-US" sz="3600" dirty="0" smtClean="0"/>
          </a:p>
          <a:p>
            <a:pPr marL="0" indent="0">
              <a:buNone/>
            </a:pPr>
            <a:endParaRPr lang="en-US" dirty="0"/>
          </a:p>
        </p:txBody>
      </p:sp>
      <p:sp>
        <p:nvSpPr>
          <p:cNvPr id="4" name="Title 1"/>
          <p:cNvSpPr>
            <a:spLocks noGrp="1"/>
          </p:cNvSpPr>
          <p:nvPr>
            <p:ph type="title"/>
          </p:nvPr>
        </p:nvSpPr>
        <p:spPr>
          <a:xfrm>
            <a:off x="609600" y="320040"/>
            <a:ext cx="9652000" cy="607423"/>
          </a:xfrm>
        </p:spPr>
        <p:txBody>
          <a:bodyPr>
            <a:normAutofit fontScale="90000"/>
          </a:bodyPr>
          <a:lstStyle/>
          <a:p>
            <a:r>
              <a:rPr lang="en-US" sz="27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14885667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823" y="548640"/>
            <a:ext cx="11215769" cy="5907096"/>
          </a:xfrm>
        </p:spPr>
        <p:txBody>
          <a:bodyPr/>
          <a:lstStyle/>
          <a:p>
            <a:pPr marL="0" indent="0" algn="just">
              <a:buNone/>
            </a:pPr>
            <a:r>
              <a:rPr lang="en-US" sz="3200" b="1" dirty="0" smtClean="0">
                <a:solidFill>
                  <a:srgbClr val="C00000"/>
                </a:solidFill>
                <a:latin typeface="Power Geez Unicode1" pitchFamily="2" charset="0"/>
              </a:rPr>
              <a:t>11. </a:t>
            </a:r>
            <a:r>
              <a:rPr lang="en-US" sz="3200" b="1" dirty="0" err="1" smtClean="0">
                <a:solidFill>
                  <a:srgbClr val="C00000"/>
                </a:solidFill>
                <a:latin typeface="Power Geez Unicode1" pitchFamily="2" charset="0"/>
              </a:rPr>
              <a:t>የመገናኛ</a:t>
            </a:r>
            <a:r>
              <a:rPr lang="en-US" sz="3200" b="1" dirty="0" smtClean="0">
                <a:solidFill>
                  <a:srgbClr val="C00000"/>
                </a:solidFill>
                <a:latin typeface="Power Geez Unicode1" pitchFamily="2" charset="0"/>
              </a:rPr>
              <a:t> </a:t>
            </a:r>
            <a:r>
              <a:rPr lang="en-US" sz="3200" b="1" dirty="0" err="1" smtClean="0">
                <a:solidFill>
                  <a:srgbClr val="C00000"/>
                </a:solidFill>
                <a:latin typeface="Power Geez Unicode1" pitchFamily="2" charset="0"/>
              </a:rPr>
              <a:t>ብዙሃን</a:t>
            </a:r>
            <a:r>
              <a:rPr lang="en-US" sz="3200" b="1" dirty="0" smtClean="0">
                <a:solidFill>
                  <a:srgbClr val="C00000"/>
                </a:solidFill>
                <a:latin typeface="Power Geez Unicode1" pitchFamily="2" charset="0"/>
              </a:rPr>
              <a:t> </a:t>
            </a:r>
            <a:r>
              <a:rPr lang="en-US" sz="3200" b="1" dirty="0" err="1" smtClean="0">
                <a:solidFill>
                  <a:srgbClr val="C00000"/>
                </a:solidFill>
                <a:latin typeface="Power Geez Unicode1" pitchFamily="2" charset="0"/>
              </a:rPr>
              <a:t>አዋጅ</a:t>
            </a:r>
            <a:r>
              <a:rPr lang="en-US" sz="3200" b="1" dirty="0" smtClean="0">
                <a:solidFill>
                  <a:srgbClr val="C00000"/>
                </a:solidFill>
                <a:latin typeface="Power Geez Unicode1" pitchFamily="2" charset="0"/>
              </a:rPr>
              <a:t> </a:t>
            </a:r>
            <a:r>
              <a:rPr lang="en-US" sz="3200" b="1" dirty="0" err="1" smtClean="0">
                <a:solidFill>
                  <a:srgbClr val="C00000"/>
                </a:solidFill>
                <a:latin typeface="Power Geez Unicode1" pitchFamily="2" charset="0"/>
              </a:rPr>
              <a:t>ቁጥር</a:t>
            </a:r>
            <a:r>
              <a:rPr lang="en-US" sz="3200" b="1" dirty="0" smtClean="0">
                <a:solidFill>
                  <a:srgbClr val="C00000"/>
                </a:solidFill>
                <a:latin typeface="Power Geez Unicode1" pitchFamily="2" charset="0"/>
              </a:rPr>
              <a:t> 1238/2021 </a:t>
            </a:r>
          </a:p>
          <a:p>
            <a:pPr algn="just">
              <a:buFont typeface="Wingdings" pitchFamily="2" charset="2"/>
              <a:buChar char="v"/>
            </a:pPr>
            <a:endParaRPr lang="en-US" sz="2800" b="1" dirty="0">
              <a:latin typeface="Power Geez Unicode1" pitchFamily="2" charset="0"/>
            </a:endParaRPr>
          </a:p>
          <a:p>
            <a:pPr lvl="3" algn="just">
              <a:buFont typeface="Wingdings" pitchFamily="2" charset="2"/>
              <a:buChar char="v"/>
            </a:pPr>
            <a:r>
              <a:rPr lang="en-US" sz="2800" b="1" dirty="0" smtClean="0">
                <a:solidFill>
                  <a:srgbClr val="002060"/>
                </a:solidFill>
                <a:latin typeface="Power Geez Unicode1" pitchFamily="2" charset="0"/>
              </a:rPr>
              <a:t>አካል </a:t>
            </a:r>
            <a:r>
              <a:rPr lang="en-US" sz="2800" b="1" dirty="0" err="1" smtClean="0">
                <a:solidFill>
                  <a:srgbClr val="002060"/>
                </a:solidFill>
                <a:latin typeface="Power Geez Unicode1" pitchFamily="2" charset="0"/>
              </a:rPr>
              <a:t>ጉዳት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የመረጃ</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ብዙሃነት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አንዱ</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መገለጫ</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እንደሆነ</a:t>
            </a:r>
            <a:r>
              <a:rPr lang="en-US" sz="2800" b="1" dirty="0" smtClean="0">
                <a:solidFill>
                  <a:srgbClr val="002060"/>
                </a:solidFill>
                <a:latin typeface="Power Geez Unicode1" pitchFamily="2" charset="0"/>
              </a:rPr>
              <a:t> </a:t>
            </a:r>
          </a:p>
          <a:p>
            <a:pPr lvl="3" algn="just">
              <a:buFont typeface="Wingdings" pitchFamily="2" charset="2"/>
              <a:buChar char="v"/>
            </a:pPr>
            <a:r>
              <a:rPr lang="en-US" sz="2800" b="1" dirty="0" err="1" smtClean="0">
                <a:solidFill>
                  <a:srgbClr val="002060"/>
                </a:solidFill>
                <a:latin typeface="Power Geez Unicode1" pitchFamily="2" charset="0"/>
              </a:rPr>
              <a:t>ለአካል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ጉዳተኞች</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የተለየ</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ፕሮግራም</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የማሰራጨት</a:t>
            </a:r>
            <a:r>
              <a:rPr lang="en-US" sz="2800" b="1" dirty="0">
                <a:solidFill>
                  <a:srgbClr val="002060"/>
                </a:solidFill>
                <a:latin typeface="Power Geez Unicode1" pitchFamily="2" charset="0"/>
              </a:rPr>
              <a:t> </a:t>
            </a:r>
            <a:r>
              <a:rPr lang="en-US" sz="2800" b="1" dirty="0" err="1" smtClean="0">
                <a:solidFill>
                  <a:srgbClr val="002060"/>
                </a:solidFill>
                <a:latin typeface="Power Geez Unicode1" pitchFamily="2" charset="0"/>
              </a:rPr>
              <a:t>አንደሚገባና</a:t>
            </a:r>
            <a:r>
              <a:rPr lang="en-US" sz="2800" b="1" dirty="0" smtClean="0">
                <a:solidFill>
                  <a:srgbClr val="002060"/>
                </a:solidFill>
                <a:latin typeface="Power Geez Unicode1" pitchFamily="2" charset="0"/>
              </a:rPr>
              <a:t>  </a:t>
            </a:r>
          </a:p>
          <a:p>
            <a:pPr lvl="3" algn="just">
              <a:buFont typeface="Wingdings" pitchFamily="2" charset="2"/>
              <a:buChar char="v"/>
            </a:pPr>
            <a:r>
              <a:rPr lang="en-US" sz="2800" b="1" dirty="0" err="1" smtClean="0">
                <a:solidFill>
                  <a:srgbClr val="002060"/>
                </a:solidFill>
                <a:latin typeface="Power Geez Unicode1" pitchFamily="2" charset="0"/>
              </a:rPr>
              <a:t>ቀጥታ</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ስርጭቶችንና</a:t>
            </a:r>
            <a:r>
              <a:rPr lang="en-US" sz="2800" b="1" dirty="0">
                <a:solidFill>
                  <a:srgbClr val="002060"/>
                </a:solidFill>
                <a:latin typeface="Power Geez Unicode1" pitchFamily="2" charset="0"/>
              </a:rPr>
              <a:t> </a:t>
            </a:r>
            <a:r>
              <a:rPr lang="en-US" sz="2800" b="1" dirty="0" err="1" smtClean="0">
                <a:solidFill>
                  <a:srgbClr val="002060"/>
                </a:solidFill>
                <a:latin typeface="Power Geez Unicode1" pitchFamily="2" charset="0"/>
              </a:rPr>
              <a:t>ፕሮግራሞችን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በምልክት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ቁዋንቁዋ</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መሰራጨት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እንዳለባቸው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ያብራራል</a:t>
            </a:r>
            <a:r>
              <a:rPr lang="en-US" sz="2800" b="1" dirty="0" smtClean="0">
                <a:solidFill>
                  <a:srgbClr val="002060"/>
                </a:solidFill>
                <a:latin typeface="Power Geez Unicode1" pitchFamily="2" charset="0"/>
              </a:rPr>
              <a:t>፡፡ </a:t>
            </a:r>
          </a:p>
          <a:p>
            <a:pPr>
              <a:buFont typeface="Wingdings" pitchFamily="2" charset="2"/>
              <a:buChar char="v"/>
            </a:pPr>
            <a:endParaRPr lang="en-US" sz="2800" dirty="0">
              <a:solidFill>
                <a:srgbClr val="002060"/>
              </a:solidFill>
              <a:latin typeface="Power Geez Unicode1" pitchFamily="2" charset="0"/>
            </a:endParaRPr>
          </a:p>
        </p:txBody>
      </p:sp>
      <p:sp>
        <p:nvSpPr>
          <p:cNvPr id="4" name="Title 1"/>
          <p:cNvSpPr>
            <a:spLocks noGrp="1"/>
          </p:cNvSpPr>
          <p:nvPr>
            <p:ph type="title"/>
          </p:nvPr>
        </p:nvSpPr>
        <p:spPr>
          <a:xfrm>
            <a:off x="339634" y="169818"/>
            <a:ext cx="9921966" cy="431074"/>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13993842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470263"/>
            <a:ext cx="11375136" cy="5985473"/>
          </a:xfrm>
        </p:spPr>
        <p:txBody>
          <a:bodyPr>
            <a:normAutofit/>
          </a:bodyPr>
          <a:lstStyle/>
          <a:p>
            <a:pPr marL="0" indent="0" algn="just">
              <a:buNone/>
            </a:pPr>
            <a:r>
              <a:rPr lang="en-US" sz="2800" b="1" dirty="0" smtClean="0">
                <a:solidFill>
                  <a:srgbClr val="C00000"/>
                </a:solidFill>
                <a:latin typeface="Power Geez Unicode1" pitchFamily="2" charset="0"/>
              </a:rPr>
              <a:t>12. </a:t>
            </a:r>
            <a:r>
              <a:rPr lang="en-US" sz="2800" b="1" dirty="0" err="1" smtClean="0">
                <a:solidFill>
                  <a:srgbClr val="C00000"/>
                </a:solidFill>
                <a:latin typeface="Power Geez Unicode1" pitchFamily="2" charset="0"/>
              </a:rPr>
              <a:t>የተጨማሪ</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እሴት</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ታክስ</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አዋጅ</a:t>
            </a:r>
            <a:r>
              <a:rPr lang="en-US" sz="2800" b="1" dirty="0" smtClean="0">
                <a:solidFill>
                  <a:srgbClr val="C00000"/>
                </a:solidFill>
                <a:latin typeface="Power Geez Unicode1" pitchFamily="2" charset="0"/>
              </a:rPr>
              <a:t> 285/1994 </a:t>
            </a:r>
          </a:p>
          <a:p>
            <a:pPr marL="0" indent="0" algn="just">
              <a:buNone/>
            </a:pPr>
            <a:endParaRPr lang="en-US" sz="2800" b="1" dirty="0" smtClean="0">
              <a:solidFill>
                <a:srgbClr val="002060"/>
              </a:solidFill>
              <a:latin typeface="Power Geez Unicode1" pitchFamily="2" charset="0"/>
            </a:endParaRPr>
          </a:p>
          <a:p>
            <a:pPr marL="0" indent="0" algn="just">
              <a:buNone/>
            </a:pPr>
            <a:r>
              <a:rPr lang="en-US" sz="2800" b="1" dirty="0" err="1" smtClean="0">
                <a:solidFill>
                  <a:srgbClr val="002060"/>
                </a:solidFill>
                <a:latin typeface="Power Geez Unicode1" pitchFamily="2" charset="0"/>
              </a:rPr>
              <a:t>አንድ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ድርጅት</a:t>
            </a:r>
            <a:r>
              <a:rPr lang="en-US" sz="2800" b="1" dirty="0" smtClean="0">
                <a:solidFill>
                  <a:srgbClr val="002060"/>
                </a:solidFill>
                <a:latin typeface="Power Geez Unicode1" pitchFamily="2" charset="0"/>
              </a:rPr>
              <a:t> 60% </a:t>
            </a:r>
            <a:r>
              <a:rPr lang="en-US" sz="2800" b="1" dirty="0" err="1" smtClean="0">
                <a:solidFill>
                  <a:srgbClr val="002060"/>
                </a:solidFill>
                <a:latin typeface="Power Geez Unicode1" pitchFamily="2" charset="0"/>
              </a:rPr>
              <a:t>እና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ከዚያ</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በላይ</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የሚሆኑ</a:t>
            </a:r>
            <a:r>
              <a:rPr lang="en-US" sz="2800" b="1" dirty="0" smtClean="0">
                <a:solidFill>
                  <a:srgbClr val="002060"/>
                </a:solidFill>
                <a:latin typeface="Power Geez Unicode1" pitchFamily="2" charset="0"/>
              </a:rPr>
              <a:t> አካል </a:t>
            </a:r>
            <a:r>
              <a:rPr lang="en-US" sz="2800" b="1" dirty="0" err="1" smtClean="0">
                <a:solidFill>
                  <a:srgbClr val="002060"/>
                </a:solidFill>
                <a:latin typeface="Power Geez Unicode1" pitchFamily="2" charset="0"/>
              </a:rPr>
              <a:t>ጉዳተኛ</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ሰራተኞችን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ቀጥሮ</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የሚያሰራ</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ከሆነ</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የሚያቀርባቸው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ዕቃዎች</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ወይም</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አገልግሎቶች</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ከተጨማሪ</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እሴት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ታክስ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ቫት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ነፃ</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ከሚሆኑ</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ግብይቶች</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መካከል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ይሆናል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አንቀጽ</a:t>
            </a:r>
            <a:r>
              <a:rPr lang="en-US" sz="2800" b="1" dirty="0" smtClean="0">
                <a:solidFill>
                  <a:srgbClr val="002060"/>
                </a:solidFill>
                <a:latin typeface="Power Geez Unicode1" pitchFamily="2" charset="0"/>
              </a:rPr>
              <a:t> 8 </a:t>
            </a:r>
            <a:r>
              <a:rPr lang="en-US" sz="2800" b="1" dirty="0" err="1" smtClean="0">
                <a:solidFill>
                  <a:srgbClr val="002060"/>
                </a:solidFill>
                <a:latin typeface="Power Geez Unicode1" pitchFamily="2" charset="0"/>
              </a:rPr>
              <a:t>ንዑስ</a:t>
            </a:r>
            <a:r>
              <a:rPr lang="en-US" sz="2800" b="1" dirty="0" smtClean="0">
                <a:solidFill>
                  <a:srgbClr val="002060"/>
                </a:solidFill>
                <a:latin typeface="Power Geez Unicode1" pitchFamily="2" charset="0"/>
              </a:rPr>
              <a:t> 2 አ)</a:t>
            </a:r>
            <a:endParaRPr lang="en-US" sz="2800" b="1" dirty="0">
              <a:solidFill>
                <a:srgbClr val="002060"/>
              </a:solidFill>
              <a:latin typeface="Power Geez Unicode1" pitchFamily="2" charset="0"/>
            </a:endParaRPr>
          </a:p>
        </p:txBody>
      </p:sp>
      <p:sp>
        <p:nvSpPr>
          <p:cNvPr id="4" name="Title 1"/>
          <p:cNvSpPr>
            <a:spLocks noGrp="1"/>
          </p:cNvSpPr>
          <p:nvPr>
            <p:ph type="title"/>
          </p:nvPr>
        </p:nvSpPr>
        <p:spPr>
          <a:xfrm>
            <a:off x="609600" y="117566"/>
            <a:ext cx="9652000" cy="391885"/>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22569922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574766"/>
            <a:ext cx="11478768" cy="5844394"/>
          </a:xfrm>
        </p:spPr>
        <p:txBody>
          <a:bodyPr>
            <a:normAutofit/>
          </a:bodyPr>
          <a:lstStyle/>
          <a:p>
            <a:pPr marL="0" indent="0">
              <a:buNone/>
            </a:pPr>
            <a:endParaRPr lang="en-US" sz="2800" b="1" dirty="0" smtClean="0">
              <a:solidFill>
                <a:srgbClr val="C00000"/>
              </a:solidFill>
              <a:latin typeface="Power Geez Unicode1" pitchFamily="2" charset="0"/>
            </a:endParaRPr>
          </a:p>
          <a:p>
            <a:pPr marL="0" indent="0">
              <a:buNone/>
            </a:pPr>
            <a:r>
              <a:rPr lang="en-US" sz="2800" b="1" dirty="0" smtClean="0">
                <a:solidFill>
                  <a:srgbClr val="C00000"/>
                </a:solidFill>
                <a:latin typeface="Power Geez Unicode1" pitchFamily="2" charset="0"/>
              </a:rPr>
              <a:t>12. </a:t>
            </a:r>
            <a:r>
              <a:rPr lang="en-US" sz="2800" b="1" dirty="0" err="1" smtClean="0">
                <a:solidFill>
                  <a:srgbClr val="C00000"/>
                </a:solidFill>
                <a:latin typeface="Power Geez Unicode1" pitchFamily="2" charset="0"/>
              </a:rPr>
              <a:t>የባንክ</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ስራ</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አዋጅን</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ስለማሻሻል</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የወጣው</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አዋጅ</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ቁጥር</a:t>
            </a:r>
            <a:r>
              <a:rPr lang="en-US" sz="2800" b="1" dirty="0" smtClean="0">
                <a:solidFill>
                  <a:srgbClr val="C00000"/>
                </a:solidFill>
                <a:latin typeface="Power Geez Unicode1" pitchFamily="2" charset="0"/>
              </a:rPr>
              <a:t> 1159/2011</a:t>
            </a:r>
          </a:p>
          <a:p>
            <a:pPr marL="0" indent="0">
              <a:buNone/>
            </a:pPr>
            <a:endParaRPr lang="en-US" sz="2800" b="1" dirty="0">
              <a:latin typeface="Power Geez Unicode1" pitchFamily="2" charset="0"/>
            </a:endParaRPr>
          </a:p>
          <a:p>
            <a:pPr marL="0" indent="0">
              <a:buNone/>
            </a:pPr>
            <a:r>
              <a:rPr lang="en-US" sz="2800" b="1" dirty="0" err="1" smtClean="0">
                <a:solidFill>
                  <a:srgbClr val="002060"/>
                </a:solidFill>
                <a:latin typeface="Power Geez Unicode1" pitchFamily="2" charset="0"/>
              </a:rPr>
              <a:t>አዋጁ</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ባንኮች</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የሚሰጡዋቸው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አገልግሎቶች</a:t>
            </a:r>
            <a:r>
              <a:rPr lang="en-US" sz="2800" b="1" dirty="0" smtClean="0">
                <a:solidFill>
                  <a:srgbClr val="002060"/>
                </a:solidFill>
                <a:latin typeface="Power Geez Unicode1" pitchFamily="2" charset="0"/>
              </a:rPr>
              <a:t> አካል </a:t>
            </a:r>
            <a:r>
              <a:rPr lang="en-US" sz="2800" b="1" dirty="0" err="1" smtClean="0">
                <a:solidFill>
                  <a:srgbClr val="002060"/>
                </a:solidFill>
                <a:latin typeface="Power Geez Unicode1" pitchFamily="2" charset="0"/>
              </a:rPr>
              <a:t>ጉዳተኞችን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ታሳቢ</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ያደረጉ</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እና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ምቹ</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መሆን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እንዳለባቸው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ይደነግጋል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አንቀጽ</a:t>
            </a:r>
            <a:r>
              <a:rPr lang="en-US" sz="2800" b="1" dirty="0" smtClean="0">
                <a:solidFill>
                  <a:srgbClr val="002060"/>
                </a:solidFill>
                <a:latin typeface="Power Geez Unicode1" pitchFamily="2" charset="0"/>
              </a:rPr>
              <a:t> 56)</a:t>
            </a:r>
            <a:endParaRPr lang="en-US" sz="2800" b="1" dirty="0">
              <a:solidFill>
                <a:srgbClr val="002060"/>
              </a:solidFill>
              <a:latin typeface="Power Geez Unicode1" pitchFamily="2" charset="0"/>
            </a:endParaRPr>
          </a:p>
        </p:txBody>
      </p:sp>
      <p:sp>
        <p:nvSpPr>
          <p:cNvPr id="4" name="Title 1"/>
          <p:cNvSpPr>
            <a:spLocks noGrp="1"/>
          </p:cNvSpPr>
          <p:nvPr>
            <p:ph type="title"/>
          </p:nvPr>
        </p:nvSpPr>
        <p:spPr>
          <a:xfrm>
            <a:off x="609600" y="156754"/>
            <a:ext cx="9652000" cy="470263"/>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38963320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634" y="457201"/>
            <a:ext cx="11471366" cy="5998536"/>
          </a:xfrm>
        </p:spPr>
        <p:txBody>
          <a:bodyPr>
            <a:normAutofit/>
          </a:bodyPr>
          <a:lstStyle/>
          <a:p>
            <a:pPr marL="0" indent="0">
              <a:buNone/>
            </a:pPr>
            <a:r>
              <a:rPr lang="en-US" sz="2800" b="1" dirty="0" smtClean="0">
                <a:solidFill>
                  <a:srgbClr val="C00000"/>
                </a:solidFill>
                <a:latin typeface="Power Geez Unicode1" pitchFamily="2" charset="0"/>
              </a:rPr>
              <a:t>13. የልዩ </a:t>
            </a:r>
            <a:r>
              <a:rPr lang="en-US" sz="2800" b="1" dirty="0" err="1" smtClean="0">
                <a:solidFill>
                  <a:srgbClr val="C00000"/>
                </a:solidFill>
                <a:latin typeface="Power Geez Unicode1" pitchFamily="2" charset="0"/>
              </a:rPr>
              <a:t>ፍላጎት</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አካቶ</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መመሪያ</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ቁጥር</a:t>
            </a:r>
            <a:r>
              <a:rPr lang="en-US" sz="2800" b="1" dirty="0" smtClean="0">
                <a:solidFill>
                  <a:srgbClr val="C00000"/>
                </a:solidFill>
                <a:latin typeface="Power Geez Unicode1" pitchFamily="2" charset="0"/>
              </a:rPr>
              <a:t> 88/2013 </a:t>
            </a:r>
          </a:p>
          <a:p>
            <a:pPr marL="0" indent="0">
              <a:buNone/>
            </a:pPr>
            <a:endParaRPr lang="en-US" sz="2800" b="1" dirty="0">
              <a:solidFill>
                <a:srgbClr val="C00000"/>
              </a:solidFill>
              <a:latin typeface="Power Geez Unicode1" pitchFamily="2" charset="0"/>
            </a:endParaRPr>
          </a:p>
          <a:p>
            <a:pPr marL="0" indent="0" algn="just">
              <a:buNone/>
            </a:pPr>
            <a:r>
              <a:rPr lang="en-US" b="1" dirty="0" err="1" smtClean="0">
                <a:solidFill>
                  <a:srgbClr val="002060"/>
                </a:solidFill>
                <a:latin typeface="Power Geez Unicode1" pitchFamily="2" charset="0"/>
              </a:rPr>
              <a:t>መንግስት</a:t>
            </a:r>
            <a:r>
              <a:rPr lang="en-US" b="1" dirty="0" smtClean="0">
                <a:solidFill>
                  <a:srgbClr val="002060"/>
                </a:solidFill>
                <a:latin typeface="Power Geez Unicode1" pitchFamily="2" charset="0"/>
              </a:rPr>
              <a:t> አካል </a:t>
            </a:r>
            <a:r>
              <a:rPr lang="en-US" b="1" dirty="0" err="1" smtClean="0">
                <a:solidFill>
                  <a:srgbClr val="002060"/>
                </a:solidFill>
                <a:latin typeface="Power Geez Unicode1" pitchFamily="2" charset="0"/>
              </a:rPr>
              <a:t>ጉዳተኞችና</a:t>
            </a:r>
            <a:r>
              <a:rPr lang="en-US" b="1" dirty="0" smtClean="0">
                <a:solidFill>
                  <a:srgbClr val="002060"/>
                </a:solidFill>
                <a:latin typeface="Power Geez Unicode1" pitchFamily="2" charset="0"/>
              </a:rPr>
              <a:t> ልዩ </a:t>
            </a:r>
            <a:r>
              <a:rPr lang="en-US" b="1" dirty="0" err="1" smtClean="0">
                <a:solidFill>
                  <a:srgbClr val="002060"/>
                </a:solidFill>
                <a:latin typeface="Power Geez Unicode1" pitchFamily="2" charset="0"/>
              </a:rPr>
              <a:t>ተሰጥኦ</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ያላቸው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ሕፃናት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እንደየፍላጎቶቻቸውና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ችሎታዎቻቸው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መማር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እንዲችሉ</a:t>
            </a:r>
            <a:r>
              <a:rPr lang="en-US" b="1" dirty="0" smtClean="0">
                <a:solidFill>
                  <a:srgbClr val="002060"/>
                </a:solidFill>
                <a:latin typeface="Power Geez Unicode1" pitchFamily="2" charset="0"/>
              </a:rPr>
              <a:t>፡- </a:t>
            </a:r>
          </a:p>
          <a:p>
            <a:pPr marL="0" indent="0" algn="just">
              <a:buNone/>
            </a:pPr>
            <a:endParaRPr lang="en-US" sz="3200" b="1" dirty="0">
              <a:solidFill>
                <a:srgbClr val="002060"/>
              </a:solidFill>
              <a:latin typeface="Power Geez Unicode1" pitchFamily="2" charset="0"/>
            </a:endParaRPr>
          </a:p>
          <a:p>
            <a:pPr lvl="3" algn="just">
              <a:buFont typeface="Wingdings" pitchFamily="2" charset="2"/>
              <a:buChar char="v"/>
            </a:pPr>
            <a:r>
              <a:rPr lang="en-US" sz="2600" b="1" dirty="0" smtClean="0">
                <a:solidFill>
                  <a:srgbClr val="002060"/>
                </a:solidFill>
                <a:latin typeface="Power Geez Unicode1" pitchFamily="2" charset="0"/>
              </a:rPr>
              <a:t>የልዩ </a:t>
            </a:r>
            <a:r>
              <a:rPr lang="en-US" sz="2600" b="1" dirty="0" err="1" smtClean="0">
                <a:solidFill>
                  <a:srgbClr val="002060"/>
                </a:solidFill>
                <a:latin typeface="Power Geez Unicode1" pitchFamily="2" charset="0"/>
              </a:rPr>
              <a:t>ፍላጎት</a:t>
            </a:r>
            <a:r>
              <a:rPr lang="en-US" sz="2600" b="1" dirty="0" smtClean="0">
                <a:solidFill>
                  <a:srgbClr val="002060"/>
                </a:solidFill>
                <a:latin typeface="Power Geez Unicode1" pitchFamily="2" charset="0"/>
              </a:rPr>
              <a:t> (</a:t>
            </a:r>
            <a:r>
              <a:rPr lang="en-US" sz="2600" b="1" dirty="0" err="1" smtClean="0">
                <a:solidFill>
                  <a:srgbClr val="002060"/>
                </a:solidFill>
                <a:latin typeface="Power Geez Unicode1" pitchFamily="2" charset="0"/>
              </a:rPr>
              <a:t>አካቶ</a:t>
            </a:r>
            <a:r>
              <a:rPr lang="en-US" sz="2600" b="1" dirty="0" smtClean="0">
                <a:solidFill>
                  <a:srgbClr val="002060"/>
                </a:solidFill>
                <a:latin typeface="Power Geez Unicode1" pitchFamily="2" charset="0"/>
              </a:rPr>
              <a:t>) ት/ት </a:t>
            </a:r>
            <a:r>
              <a:rPr lang="en-US" sz="2600" b="1" dirty="0" err="1" smtClean="0">
                <a:solidFill>
                  <a:srgbClr val="002060"/>
                </a:solidFill>
                <a:latin typeface="Power Geez Unicode1" pitchFamily="2" charset="0"/>
              </a:rPr>
              <a:t>ስርዓቱን</a:t>
            </a:r>
            <a:endParaRPr lang="en-US" sz="2600" b="1" dirty="0" smtClean="0">
              <a:solidFill>
                <a:srgbClr val="002060"/>
              </a:solidFill>
              <a:latin typeface="Power Geez Unicode1" pitchFamily="2" charset="0"/>
            </a:endParaRPr>
          </a:p>
          <a:p>
            <a:pPr lvl="3" algn="just">
              <a:buFont typeface="Wingdings" pitchFamily="2" charset="2"/>
              <a:buChar char="v"/>
            </a:pPr>
            <a:r>
              <a:rPr lang="en-US" sz="2600" b="1" dirty="0" err="1" smtClean="0">
                <a:solidFill>
                  <a:srgbClr val="002060"/>
                </a:solidFill>
                <a:latin typeface="Power Geez Unicode1" pitchFamily="2" charset="0"/>
              </a:rPr>
              <a:t>የት</a:t>
            </a:r>
            <a:r>
              <a:rPr lang="en-US" sz="2600" b="1" dirty="0" smtClean="0">
                <a:solidFill>
                  <a:srgbClr val="002060"/>
                </a:solidFill>
                <a:latin typeface="Power Geez Unicode1" pitchFamily="2" charset="0"/>
              </a:rPr>
              <a:t>/</a:t>
            </a:r>
            <a:r>
              <a:rPr lang="en-US" sz="2600" b="1" dirty="0" err="1" smtClean="0">
                <a:solidFill>
                  <a:srgbClr val="002060"/>
                </a:solidFill>
                <a:latin typeface="Power Geez Unicode1" pitchFamily="2" charset="0"/>
              </a:rPr>
              <a:t>ቤቶቹን</a:t>
            </a:r>
            <a:r>
              <a:rPr lang="en-US" sz="2600" b="1" dirty="0" smtClean="0">
                <a:solidFill>
                  <a:srgbClr val="002060"/>
                </a:solidFill>
                <a:latin typeface="Power Geez Unicode1" pitchFamily="2" charset="0"/>
              </a:rPr>
              <a:t> </a:t>
            </a:r>
            <a:r>
              <a:rPr lang="en-US" sz="2600" b="1" dirty="0" err="1" smtClean="0">
                <a:solidFill>
                  <a:srgbClr val="002060"/>
                </a:solidFill>
                <a:latin typeface="Power Geez Unicode1" pitchFamily="2" charset="0"/>
              </a:rPr>
              <a:t>አደረጃጀቱን</a:t>
            </a:r>
            <a:r>
              <a:rPr lang="en-US" sz="2600" b="1" dirty="0" smtClean="0">
                <a:solidFill>
                  <a:srgbClr val="002060"/>
                </a:solidFill>
                <a:latin typeface="Power Geez Unicode1" pitchFamily="2" charset="0"/>
              </a:rPr>
              <a:t> </a:t>
            </a:r>
          </a:p>
          <a:p>
            <a:pPr lvl="3" algn="just">
              <a:buFont typeface="Wingdings" pitchFamily="2" charset="2"/>
              <a:buChar char="v"/>
            </a:pPr>
            <a:r>
              <a:rPr lang="en-US" sz="2600" b="1" dirty="0" err="1" smtClean="0">
                <a:solidFill>
                  <a:srgbClr val="002060"/>
                </a:solidFill>
                <a:latin typeface="Power Geez Unicode1" pitchFamily="2" charset="0"/>
              </a:rPr>
              <a:t>የት</a:t>
            </a:r>
            <a:r>
              <a:rPr lang="en-US" sz="2600" b="1" dirty="0" smtClean="0">
                <a:solidFill>
                  <a:srgbClr val="002060"/>
                </a:solidFill>
                <a:latin typeface="Power Geez Unicode1" pitchFamily="2" charset="0"/>
              </a:rPr>
              <a:t>/ት </a:t>
            </a:r>
            <a:r>
              <a:rPr lang="en-US" sz="2600" b="1" dirty="0" err="1" smtClean="0">
                <a:solidFill>
                  <a:srgbClr val="002060"/>
                </a:solidFill>
                <a:latin typeface="Power Geez Unicode1" pitchFamily="2" charset="0"/>
              </a:rPr>
              <a:t>ቤቶቹን</a:t>
            </a:r>
            <a:r>
              <a:rPr lang="en-US" sz="2600" b="1" dirty="0" smtClean="0">
                <a:solidFill>
                  <a:srgbClr val="002060"/>
                </a:solidFill>
                <a:latin typeface="Power Geez Unicode1" pitchFamily="2" charset="0"/>
              </a:rPr>
              <a:t> </a:t>
            </a:r>
            <a:r>
              <a:rPr lang="en-US" sz="2600" b="1" dirty="0" err="1" smtClean="0">
                <a:solidFill>
                  <a:srgbClr val="002060"/>
                </a:solidFill>
                <a:latin typeface="Power Geez Unicode1" pitchFamily="2" charset="0"/>
              </a:rPr>
              <a:t>ማሕበረሰቦች</a:t>
            </a:r>
            <a:r>
              <a:rPr lang="en-US" sz="2600" b="1" dirty="0" smtClean="0">
                <a:solidFill>
                  <a:srgbClr val="002060"/>
                </a:solidFill>
                <a:latin typeface="Power Geez Unicode1" pitchFamily="2" charset="0"/>
              </a:rPr>
              <a:t> </a:t>
            </a:r>
            <a:r>
              <a:rPr lang="en-US" sz="2600" b="1" dirty="0" err="1" smtClean="0">
                <a:solidFill>
                  <a:srgbClr val="002060"/>
                </a:solidFill>
                <a:latin typeface="Power Geez Unicode1" pitchFamily="2" charset="0"/>
              </a:rPr>
              <a:t>ግንዛቤና</a:t>
            </a:r>
            <a:r>
              <a:rPr lang="en-US" sz="2600" b="1" dirty="0" smtClean="0">
                <a:solidFill>
                  <a:srgbClr val="002060"/>
                </a:solidFill>
                <a:latin typeface="Power Geez Unicode1" pitchFamily="2" charset="0"/>
              </a:rPr>
              <a:t> </a:t>
            </a:r>
            <a:r>
              <a:rPr lang="en-US" sz="2600" b="1" dirty="0" err="1" smtClean="0">
                <a:solidFill>
                  <a:srgbClr val="002060"/>
                </a:solidFill>
                <a:latin typeface="Power Geez Unicode1" pitchFamily="2" charset="0"/>
              </a:rPr>
              <a:t>አመለካከት</a:t>
            </a:r>
            <a:endParaRPr lang="en-US" sz="2600" b="1" dirty="0" smtClean="0">
              <a:solidFill>
                <a:srgbClr val="002060"/>
              </a:solidFill>
              <a:latin typeface="Power Geez Unicode1" pitchFamily="2" charset="0"/>
            </a:endParaRPr>
          </a:p>
          <a:p>
            <a:pPr lvl="3" algn="just">
              <a:buFont typeface="Wingdings" pitchFamily="2" charset="2"/>
              <a:buChar char="v"/>
            </a:pPr>
            <a:r>
              <a:rPr lang="en-US" sz="2600" b="1" dirty="0" err="1" smtClean="0">
                <a:solidFill>
                  <a:srgbClr val="002060"/>
                </a:solidFill>
                <a:latin typeface="Power Geez Unicode1" pitchFamily="2" charset="0"/>
              </a:rPr>
              <a:t>የት</a:t>
            </a:r>
            <a:r>
              <a:rPr lang="en-US" sz="2600" b="1" dirty="0" smtClean="0">
                <a:solidFill>
                  <a:srgbClr val="002060"/>
                </a:solidFill>
                <a:latin typeface="Power Geez Unicode1" pitchFamily="2" charset="0"/>
              </a:rPr>
              <a:t>/ት </a:t>
            </a:r>
            <a:r>
              <a:rPr lang="en-US" sz="2600" b="1" dirty="0" err="1" smtClean="0">
                <a:solidFill>
                  <a:srgbClr val="002060"/>
                </a:solidFill>
                <a:latin typeface="Power Geez Unicode1" pitchFamily="2" charset="0"/>
              </a:rPr>
              <a:t>አሰጣጡንና</a:t>
            </a:r>
            <a:r>
              <a:rPr lang="en-US" sz="2600" b="1" dirty="0" smtClean="0">
                <a:solidFill>
                  <a:srgbClr val="002060"/>
                </a:solidFill>
                <a:latin typeface="Power Geez Unicode1" pitchFamily="2" charset="0"/>
              </a:rPr>
              <a:t> </a:t>
            </a:r>
          </a:p>
          <a:p>
            <a:pPr lvl="3" algn="just">
              <a:buFont typeface="Wingdings" pitchFamily="2" charset="2"/>
              <a:buChar char="v"/>
            </a:pPr>
            <a:r>
              <a:rPr lang="en-US" sz="2600" b="1" dirty="0" smtClean="0">
                <a:solidFill>
                  <a:srgbClr val="002060"/>
                </a:solidFill>
                <a:latin typeface="Power Geez Unicode1" pitchFamily="2" charset="0"/>
              </a:rPr>
              <a:t>ት/</a:t>
            </a:r>
            <a:r>
              <a:rPr lang="en-US" sz="2600" b="1" dirty="0" err="1" smtClean="0">
                <a:solidFill>
                  <a:srgbClr val="002060"/>
                </a:solidFill>
                <a:latin typeface="Power Geez Unicode1" pitchFamily="2" charset="0"/>
              </a:rPr>
              <a:t>ቤቶቹን</a:t>
            </a:r>
            <a:r>
              <a:rPr lang="en-US" sz="2600" b="1" dirty="0" smtClean="0">
                <a:solidFill>
                  <a:srgbClr val="002060"/>
                </a:solidFill>
                <a:latin typeface="Power Geez Unicode1" pitchFamily="2" charset="0"/>
              </a:rPr>
              <a:t> </a:t>
            </a:r>
            <a:r>
              <a:rPr lang="en-US" sz="2600" b="1" dirty="0" err="1" smtClean="0">
                <a:solidFill>
                  <a:srgbClr val="002060"/>
                </a:solidFill>
                <a:latin typeface="Power Geez Unicode1" pitchFamily="2" charset="0"/>
              </a:rPr>
              <a:t>ለአካል</a:t>
            </a:r>
            <a:r>
              <a:rPr lang="en-US" sz="2600" b="1" dirty="0" smtClean="0">
                <a:solidFill>
                  <a:srgbClr val="002060"/>
                </a:solidFill>
                <a:latin typeface="Power Geez Unicode1" pitchFamily="2" charset="0"/>
              </a:rPr>
              <a:t> </a:t>
            </a:r>
            <a:r>
              <a:rPr lang="en-US" sz="2600" b="1" dirty="0" err="1" smtClean="0">
                <a:solidFill>
                  <a:srgbClr val="002060"/>
                </a:solidFill>
                <a:latin typeface="Power Geez Unicode1" pitchFamily="2" charset="0"/>
              </a:rPr>
              <a:t>ጉዳተኞች</a:t>
            </a:r>
            <a:r>
              <a:rPr lang="en-US" sz="2600" b="1" dirty="0" smtClean="0">
                <a:solidFill>
                  <a:srgbClr val="002060"/>
                </a:solidFill>
                <a:latin typeface="Power Geez Unicode1" pitchFamily="2" charset="0"/>
              </a:rPr>
              <a:t> </a:t>
            </a:r>
            <a:r>
              <a:rPr lang="en-US" sz="2600" b="1" dirty="0" err="1" smtClean="0">
                <a:solidFill>
                  <a:srgbClr val="002060"/>
                </a:solidFill>
                <a:latin typeface="Power Geez Unicode1" pitchFamily="2" charset="0"/>
              </a:rPr>
              <a:t>ምቹ</a:t>
            </a:r>
            <a:r>
              <a:rPr lang="en-US" sz="2600" b="1" dirty="0" smtClean="0">
                <a:solidFill>
                  <a:srgbClr val="002060"/>
                </a:solidFill>
                <a:latin typeface="Power Geez Unicode1" pitchFamily="2" charset="0"/>
              </a:rPr>
              <a:t> </a:t>
            </a:r>
            <a:r>
              <a:rPr lang="en-US" sz="2600" b="1" dirty="0" err="1" smtClean="0">
                <a:solidFill>
                  <a:srgbClr val="002060"/>
                </a:solidFill>
                <a:latin typeface="Power Geez Unicode1" pitchFamily="2" charset="0"/>
              </a:rPr>
              <a:t>የማድረግ</a:t>
            </a:r>
            <a:r>
              <a:rPr lang="en-US" sz="2600" b="1" dirty="0" smtClean="0">
                <a:solidFill>
                  <a:srgbClr val="002060"/>
                </a:solidFill>
                <a:latin typeface="Power Geez Unicode1" pitchFamily="2" charset="0"/>
              </a:rPr>
              <a:t> </a:t>
            </a:r>
            <a:r>
              <a:rPr lang="en-US" sz="2600" b="1" dirty="0" err="1" smtClean="0">
                <a:solidFill>
                  <a:srgbClr val="002060"/>
                </a:solidFill>
                <a:latin typeface="Power Geez Unicode1" pitchFamily="2" charset="0"/>
              </a:rPr>
              <a:t>ግዴታ</a:t>
            </a:r>
            <a:r>
              <a:rPr lang="en-US" sz="2600" b="1" dirty="0" smtClean="0">
                <a:solidFill>
                  <a:srgbClr val="002060"/>
                </a:solidFill>
                <a:latin typeface="Power Geez Unicode1" pitchFamily="2" charset="0"/>
              </a:rPr>
              <a:t> </a:t>
            </a:r>
            <a:r>
              <a:rPr lang="en-US" sz="2600" b="1" dirty="0" err="1" smtClean="0">
                <a:solidFill>
                  <a:srgbClr val="002060"/>
                </a:solidFill>
                <a:latin typeface="Power Geez Unicode1" pitchFamily="2" charset="0"/>
              </a:rPr>
              <a:t>አለበት</a:t>
            </a:r>
            <a:r>
              <a:rPr lang="en-US" sz="2600" b="1" dirty="0" smtClean="0">
                <a:solidFill>
                  <a:srgbClr val="002060"/>
                </a:solidFill>
                <a:latin typeface="Power Geez Unicode1" pitchFamily="2" charset="0"/>
              </a:rPr>
              <a:t> </a:t>
            </a:r>
          </a:p>
          <a:p>
            <a:pPr marL="0" indent="0" algn="just">
              <a:buNone/>
            </a:pPr>
            <a:endParaRPr lang="en-US" sz="3000" b="1" dirty="0">
              <a:solidFill>
                <a:srgbClr val="002060"/>
              </a:solidFill>
              <a:latin typeface="Power Geez Unicode1" pitchFamily="2" charset="0"/>
            </a:endParaRPr>
          </a:p>
          <a:p>
            <a:pPr marL="0" indent="0" algn="just">
              <a:buNone/>
            </a:pPr>
            <a:endParaRPr lang="en-US" b="1" dirty="0" smtClean="0">
              <a:solidFill>
                <a:srgbClr val="002060"/>
              </a:solidFill>
              <a:latin typeface="Power Geez Unicode1" pitchFamily="2" charset="0"/>
            </a:endParaRPr>
          </a:p>
          <a:p>
            <a:pPr marL="0" indent="0">
              <a:buNone/>
            </a:pPr>
            <a:endParaRPr lang="en-US" b="1" dirty="0">
              <a:solidFill>
                <a:srgbClr val="C00000"/>
              </a:solidFill>
              <a:latin typeface="Power Geez Unicode1" pitchFamily="2" charset="0"/>
            </a:endParaRPr>
          </a:p>
        </p:txBody>
      </p:sp>
      <p:sp>
        <p:nvSpPr>
          <p:cNvPr id="4" name="Title 1"/>
          <p:cNvSpPr>
            <a:spLocks noGrp="1"/>
          </p:cNvSpPr>
          <p:nvPr>
            <p:ph type="title"/>
          </p:nvPr>
        </p:nvSpPr>
        <p:spPr>
          <a:xfrm>
            <a:off x="609600" y="117566"/>
            <a:ext cx="11155363" cy="444137"/>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2350843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449050" cy="698863"/>
          </a:xfrm>
        </p:spPr>
        <p:txBody>
          <a:bodyPr>
            <a:normAutofit fontScale="90000"/>
          </a:bodyPr>
          <a:lstStyle/>
          <a:p>
            <a:pPr algn="ctr"/>
            <a:r>
              <a:rPr lang="en-US" sz="4000" dirty="0" err="1">
                <a:solidFill>
                  <a:srgbClr val="0070C0"/>
                </a:solidFill>
                <a:latin typeface="Power Geez Unicode1" pitchFamily="2" charset="0"/>
              </a:rPr>
              <a:t>የስልጠናው</a:t>
            </a:r>
            <a:r>
              <a:rPr lang="en-US" sz="4000" dirty="0">
                <a:solidFill>
                  <a:srgbClr val="0070C0"/>
                </a:solidFill>
                <a:latin typeface="Power Geez Unicode1" pitchFamily="2" charset="0"/>
              </a:rPr>
              <a:t> </a:t>
            </a:r>
            <a:r>
              <a:rPr lang="en-US" sz="4000" dirty="0" err="1">
                <a:solidFill>
                  <a:srgbClr val="0070C0"/>
                </a:solidFill>
                <a:latin typeface="Power Geez Unicode1" pitchFamily="2" charset="0"/>
              </a:rPr>
              <a:t>አስተባበሪዎች</a:t>
            </a:r>
            <a:r>
              <a:rPr lang="en-US" sz="7200" dirty="0">
                <a:solidFill>
                  <a:srgbClr val="0070C0"/>
                </a:solidFill>
                <a:latin typeface="Power Geez Unicode1" pitchFamily="2" charset="0"/>
              </a:rPr>
              <a:t> </a:t>
            </a:r>
            <a:endParaRPr lang="en-US" sz="6600" dirty="0"/>
          </a:p>
        </p:txBody>
      </p:sp>
      <p:sp>
        <p:nvSpPr>
          <p:cNvPr id="3" name="Content Placeholder 2"/>
          <p:cNvSpPr>
            <a:spLocks noGrp="1"/>
          </p:cNvSpPr>
          <p:nvPr>
            <p:ph idx="1"/>
          </p:nvPr>
        </p:nvSpPr>
        <p:spPr>
          <a:xfrm>
            <a:off x="609600" y="1031966"/>
            <a:ext cx="9652000" cy="5423770"/>
          </a:xfrm>
        </p:spPr>
        <p:txBody>
          <a:bodyPr>
            <a:normAutofit/>
          </a:bodyPr>
          <a:lstStyle/>
          <a:p>
            <a:pPr marL="0" indent="0">
              <a:buNone/>
            </a:pPr>
            <a:r>
              <a:rPr lang="en-US" sz="4000" b="1" dirty="0" err="1">
                <a:ln w="10541" cmpd="sng">
                  <a:solidFill>
                    <a:schemeClr val="accent1">
                      <a:shade val="88000"/>
                      <a:satMod val="110000"/>
                    </a:schemeClr>
                  </a:solidFill>
                  <a:prstDash val="solid"/>
                </a:ln>
                <a:solidFill>
                  <a:srgbClr val="FF0000"/>
                </a:solidFill>
                <a:latin typeface="Power Geez Unicode1" pitchFamily="2" charset="0"/>
              </a:rPr>
              <a:t>ሰዓት</a:t>
            </a:r>
            <a:r>
              <a:rPr lang="en-US" sz="4000" b="1" dirty="0">
                <a:ln w="10541" cmpd="sng">
                  <a:solidFill>
                    <a:schemeClr val="accent1">
                      <a:shade val="88000"/>
                      <a:satMod val="110000"/>
                    </a:schemeClr>
                  </a:solidFill>
                  <a:prstDash val="solid"/>
                </a:ln>
                <a:solidFill>
                  <a:srgbClr val="FF0000"/>
                </a:solidFill>
                <a:latin typeface="Power Geez Unicode1" pitchFamily="2" charset="0"/>
              </a:rPr>
              <a:t> </a:t>
            </a:r>
            <a:r>
              <a:rPr lang="en-US" sz="4000" b="1" dirty="0" err="1">
                <a:ln w="10541" cmpd="sng">
                  <a:solidFill>
                    <a:schemeClr val="accent1">
                      <a:shade val="88000"/>
                      <a:satMod val="110000"/>
                    </a:schemeClr>
                  </a:solidFill>
                  <a:prstDash val="solid"/>
                </a:ln>
                <a:solidFill>
                  <a:srgbClr val="FF0000"/>
                </a:solidFill>
                <a:latin typeface="Power Geez Unicode1" pitchFamily="2" charset="0"/>
              </a:rPr>
              <a:t>ተቆጣጣሪ</a:t>
            </a:r>
            <a:r>
              <a:rPr lang="en-US" sz="4000" b="1" dirty="0">
                <a:ln w="10541" cmpd="sng">
                  <a:solidFill>
                    <a:schemeClr val="accent1">
                      <a:shade val="88000"/>
                      <a:satMod val="110000"/>
                    </a:schemeClr>
                  </a:solidFill>
                  <a:prstDash val="solid"/>
                </a:ln>
                <a:solidFill>
                  <a:srgbClr val="FF0000"/>
                </a:solidFill>
                <a:latin typeface="Power Geez Unicode1" pitchFamily="2" charset="0"/>
              </a:rPr>
              <a:t>፡- </a:t>
            </a:r>
          </a:p>
          <a:p>
            <a:pPr marL="0" indent="0">
              <a:buNone/>
            </a:pPr>
            <a:endParaRPr lang="en-US" sz="4000" b="1" dirty="0">
              <a:ln w="10541" cmpd="sng">
                <a:solidFill>
                  <a:schemeClr val="accent1">
                    <a:shade val="88000"/>
                    <a:satMod val="110000"/>
                  </a:schemeClr>
                </a:solidFill>
                <a:prstDash val="solid"/>
              </a:ln>
              <a:solidFill>
                <a:srgbClr val="FF0000"/>
              </a:solidFill>
              <a:latin typeface="Power Geez Unicode1" pitchFamily="2" charset="0"/>
            </a:endParaRPr>
          </a:p>
          <a:p>
            <a:pPr marL="0" indent="0">
              <a:buNone/>
            </a:pPr>
            <a:r>
              <a:rPr lang="en-US" sz="4000" b="1" dirty="0" err="1">
                <a:ln w="10541" cmpd="sng">
                  <a:solidFill>
                    <a:schemeClr val="accent1">
                      <a:shade val="88000"/>
                      <a:satMod val="110000"/>
                    </a:schemeClr>
                  </a:solidFill>
                  <a:prstDash val="solid"/>
                </a:ln>
                <a:solidFill>
                  <a:srgbClr val="FF0000"/>
                </a:solidFill>
                <a:latin typeface="Power Geez Unicode1" pitchFamily="2" charset="0"/>
              </a:rPr>
              <a:t>አነቃቂ</a:t>
            </a:r>
            <a:r>
              <a:rPr lang="en-US" sz="4000" b="1" dirty="0">
                <a:ln w="10541" cmpd="sng">
                  <a:solidFill>
                    <a:schemeClr val="accent1">
                      <a:shade val="88000"/>
                      <a:satMod val="110000"/>
                    </a:schemeClr>
                  </a:solidFill>
                  <a:prstDash val="solid"/>
                </a:ln>
                <a:solidFill>
                  <a:srgbClr val="FF0000"/>
                </a:solidFill>
                <a:latin typeface="Power Geez Unicode1" pitchFamily="2" charset="0"/>
              </a:rPr>
              <a:t>፡-  </a:t>
            </a:r>
          </a:p>
          <a:p>
            <a:pPr marL="0" indent="0">
              <a:buNone/>
            </a:pPr>
            <a:endParaRPr lang="en-US" sz="4000" b="1" dirty="0">
              <a:ln w="10541" cmpd="sng">
                <a:solidFill>
                  <a:schemeClr val="accent1">
                    <a:shade val="88000"/>
                    <a:satMod val="110000"/>
                  </a:schemeClr>
                </a:solidFill>
                <a:prstDash val="solid"/>
              </a:ln>
              <a:solidFill>
                <a:srgbClr val="FF0000"/>
              </a:solidFill>
              <a:latin typeface="Power Geez Unicode1" pitchFamily="2" charset="0"/>
            </a:endParaRPr>
          </a:p>
          <a:p>
            <a:pPr marL="0" indent="0">
              <a:buNone/>
            </a:pPr>
            <a:r>
              <a:rPr lang="en-US" sz="4000" b="1" dirty="0" err="1">
                <a:ln w="10541" cmpd="sng">
                  <a:solidFill>
                    <a:schemeClr val="accent1">
                      <a:shade val="88000"/>
                      <a:satMod val="110000"/>
                    </a:schemeClr>
                  </a:solidFill>
                  <a:prstDash val="solid"/>
                </a:ln>
                <a:solidFill>
                  <a:srgbClr val="FF0000"/>
                </a:solidFill>
                <a:latin typeface="Power Geez Unicode1" pitchFamily="2" charset="0"/>
              </a:rPr>
              <a:t>ዳኛ</a:t>
            </a:r>
            <a:r>
              <a:rPr lang="en-US" sz="4000" b="1" dirty="0">
                <a:ln w="10541" cmpd="sng">
                  <a:solidFill>
                    <a:schemeClr val="accent1">
                      <a:shade val="88000"/>
                      <a:satMod val="110000"/>
                    </a:schemeClr>
                  </a:solidFill>
                  <a:prstDash val="solid"/>
                </a:ln>
                <a:solidFill>
                  <a:srgbClr val="FF0000"/>
                </a:solidFill>
                <a:latin typeface="Power Geez Unicode1" pitchFamily="2" charset="0"/>
              </a:rPr>
              <a:t>፡- </a:t>
            </a:r>
          </a:p>
        </p:txBody>
      </p:sp>
    </p:spTree>
    <p:extLst>
      <p:ext uri="{BB962C8B-B14F-4D97-AF65-F5344CB8AC3E}">
        <p14:creationId xmlns:p14="http://schemas.microsoft.com/office/powerpoint/2010/main" val="39014126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44137"/>
            <a:ext cx="11295888" cy="6011599"/>
          </a:xfrm>
        </p:spPr>
        <p:txBody>
          <a:bodyPr>
            <a:normAutofit/>
          </a:bodyPr>
          <a:lstStyle/>
          <a:p>
            <a:pPr marL="0" indent="0" algn="just">
              <a:buNone/>
            </a:pPr>
            <a:r>
              <a:rPr lang="en-US" sz="2800" b="1" dirty="0" smtClean="0">
                <a:solidFill>
                  <a:srgbClr val="C00000"/>
                </a:solidFill>
                <a:latin typeface="Power Geez Unicode1" pitchFamily="2" charset="0"/>
              </a:rPr>
              <a:t>14. </a:t>
            </a:r>
            <a:r>
              <a:rPr lang="en-US" sz="2800" b="1" dirty="0" err="1" smtClean="0">
                <a:solidFill>
                  <a:srgbClr val="C00000"/>
                </a:solidFill>
                <a:latin typeface="Power Geez Unicode1" pitchFamily="2" charset="0"/>
              </a:rPr>
              <a:t>የፌደራል</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ፍርድ</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ቤቶች</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አዋጅ</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ቁጥር</a:t>
            </a:r>
            <a:r>
              <a:rPr lang="en-US" sz="2800" b="1" dirty="0" smtClean="0">
                <a:solidFill>
                  <a:srgbClr val="C00000"/>
                </a:solidFill>
                <a:latin typeface="Power Geez Unicode1" pitchFamily="2" charset="0"/>
              </a:rPr>
              <a:t> 1234/2013</a:t>
            </a:r>
          </a:p>
          <a:p>
            <a:pPr marL="0" indent="0" algn="just">
              <a:buNone/>
            </a:pPr>
            <a:endParaRPr lang="en-US" sz="2800" b="1" dirty="0">
              <a:solidFill>
                <a:srgbClr val="002060"/>
              </a:solidFill>
              <a:latin typeface="Power Geez Unicode1" pitchFamily="2" charset="0"/>
            </a:endParaRPr>
          </a:p>
          <a:p>
            <a:pPr marL="0" indent="0" algn="just">
              <a:buNone/>
            </a:pPr>
            <a:r>
              <a:rPr lang="en-US" sz="2800" b="1" dirty="0" err="1" smtClean="0">
                <a:solidFill>
                  <a:srgbClr val="002060"/>
                </a:solidFill>
                <a:latin typeface="Power Geez Unicode1" pitchFamily="2" charset="0"/>
              </a:rPr>
              <a:t>በዓዲሱ</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የፌደራል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ፍርድ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ቤቶች</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አዋጅ</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መሰረት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ፍርድ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ቤቶች</a:t>
            </a:r>
            <a:r>
              <a:rPr lang="en-US" sz="2800" b="1" dirty="0" smtClean="0">
                <a:solidFill>
                  <a:srgbClr val="002060"/>
                </a:solidFill>
                <a:latin typeface="Power Geez Unicode1" pitchFamily="2" charset="0"/>
              </a:rPr>
              <a:t>፡-</a:t>
            </a:r>
          </a:p>
          <a:p>
            <a:pPr marL="0" indent="0" algn="just">
              <a:buNone/>
            </a:pPr>
            <a:endParaRPr lang="en-US" sz="3600" b="1" dirty="0" smtClean="0">
              <a:solidFill>
                <a:srgbClr val="002060"/>
              </a:solidFill>
              <a:latin typeface="Power Geez Unicode1" pitchFamily="2" charset="0"/>
            </a:endParaRPr>
          </a:p>
          <a:p>
            <a:pPr lvl="6" algn="just">
              <a:buFont typeface="Wingdings" pitchFamily="2" charset="2"/>
              <a:buChar char="v"/>
            </a:pPr>
            <a:r>
              <a:rPr lang="en-US" sz="2400" b="1" dirty="0" smtClean="0">
                <a:solidFill>
                  <a:srgbClr val="002060"/>
                </a:solidFill>
                <a:latin typeface="Power Geez Unicode1" pitchFamily="2" charset="0"/>
              </a:rPr>
              <a:t>መስማት </a:t>
            </a:r>
            <a:r>
              <a:rPr lang="en-US" sz="2400" b="1" dirty="0" err="1" smtClean="0">
                <a:solidFill>
                  <a:srgbClr val="002060"/>
                </a:solidFill>
                <a:latin typeface="Power Geez Unicode1" pitchFamily="2" charset="0"/>
              </a:rPr>
              <a:t>ለተሳናቸው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ወገኖች</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የምልክት</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ቁዋንቁዋ</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ባለሞያ</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እንዲመድቡ</a:t>
            </a:r>
            <a:r>
              <a:rPr lang="en-US" sz="2400" b="1" dirty="0" smtClean="0">
                <a:solidFill>
                  <a:srgbClr val="002060"/>
                </a:solidFill>
                <a:latin typeface="Power Geez Unicode1" pitchFamily="2" charset="0"/>
              </a:rPr>
              <a:t>  </a:t>
            </a:r>
          </a:p>
          <a:p>
            <a:pPr lvl="6" algn="just">
              <a:buFont typeface="Wingdings" pitchFamily="2" charset="2"/>
              <a:buChar char="v"/>
            </a:pPr>
            <a:r>
              <a:rPr lang="en-US" sz="2400" b="1" dirty="0" err="1">
                <a:solidFill>
                  <a:srgbClr val="002060"/>
                </a:solidFill>
                <a:latin typeface="Power Geez Unicode1" pitchFamily="2" charset="0"/>
              </a:rPr>
              <a:t>ለ</a:t>
            </a:r>
            <a:r>
              <a:rPr lang="en-US" sz="2400" b="1" dirty="0" err="1" smtClean="0">
                <a:solidFill>
                  <a:srgbClr val="002060"/>
                </a:solidFill>
                <a:latin typeface="Power Geez Unicode1" pitchFamily="2" charset="0"/>
              </a:rPr>
              <a:t>አካል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ጉዳተኞች</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መዝገቦች</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ቀልጣፈ</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እልባት</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እንዲሰጡና</a:t>
            </a:r>
            <a:r>
              <a:rPr lang="en-US" sz="2400" b="1" dirty="0" smtClean="0">
                <a:solidFill>
                  <a:srgbClr val="002060"/>
                </a:solidFill>
                <a:latin typeface="Power Geez Unicode1" pitchFamily="2" charset="0"/>
              </a:rPr>
              <a:t> </a:t>
            </a:r>
          </a:p>
          <a:p>
            <a:pPr lvl="6" algn="just">
              <a:buFont typeface="Wingdings" pitchFamily="2" charset="2"/>
              <a:buChar char="v"/>
            </a:pPr>
            <a:r>
              <a:rPr lang="en-US" sz="2400" b="1" dirty="0" smtClean="0">
                <a:solidFill>
                  <a:srgbClr val="002060"/>
                </a:solidFill>
                <a:latin typeface="Power Geez Unicode1" pitchFamily="2" charset="0"/>
              </a:rPr>
              <a:t>አካል </a:t>
            </a:r>
            <a:r>
              <a:rPr lang="en-US" sz="2400" b="1" dirty="0" err="1" smtClean="0">
                <a:solidFill>
                  <a:srgbClr val="002060"/>
                </a:solidFill>
                <a:latin typeface="Power Geez Unicode1" pitchFamily="2" charset="0"/>
              </a:rPr>
              <a:t>ጉዳተኞች</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የሕግ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ባለሞያ</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ዕርዳታ</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እንዲያገኙ</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እንዲያደርጉ</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ይደነግጋል</a:t>
            </a:r>
            <a:r>
              <a:rPr lang="en-US" sz="2400" b="1" dirty="0" smtClean="0">
                <a:solidFill>
                  <a:srgbClr val="002060"/>
                </a:solidFill>
                <a:latin typeface="Power Geez Unicode1" pitchFamily="2" charset="0"/>
              </a:rPr>
              <a:t> </a:t>
            </a:r>
          </a:p>
          <a:p>
            <a:pPr algn="just">
              <a:buFont typeface="Wingdings" pitchFamily="2" charset="2"/>
              <a:buChar char="v"/>
            </a:pPr>
            <a:endParaRPr lang="en-US" sz="3600" b="1" dirty="0">
              <a:solidFill>
                <a:srgbClr val="002060"/>
              </a:solidFill>
              <a:latin typeface="Power Geez Unicode1" pitchFamily="2" charset="0"/>
            </a:endParaRPr>
          </a:p>
        </p:txBody>
      </p:sp>
      <p:sp>
        <p:nvSpPr>
          <p:cNvPr id="4" name="Title 1"/>
          <p:cNvSpPr>
            <a:spLocks noGrp="1"/>
          </p:cNvSpPr>
          <p:nvPr>
            <p:ph type="title"/>
          </p:nvPr>
        </p:nvSpPr>
        <p:spPr>
          <a:xfrm>
            <a:off x="609600" y="91440"/>
            <a:ext cx="9652000" cy="496389"/>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12051777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292840" cy="1143000"/>
          </a:xfrm>
        </p:spPr>
        <p:txBody>
          <a:bodyPr>
            <a:noAutofit/>
          </a:bodyPr>
          <a:lstStyle/>
          <a:p>
            <a:pPr algn="ctr"/>
            <a:r>
              <a:rPr lang="en-US" sz="4000" dirty="0">
                <a:solidFill>
                  <a:srgbClr val="FF0000"/>
                </a:solidFill>
                <a:latin typeface="Power Geez Unicode1" pitchFamily="2" charset="0"/>
                <a:ea typeface="Nyala"/>
                <a:cs typeface="Nyala"/>
              </a:rPr>
              <a:t>አካል </a:t>
            </a:r>
            <a:r>
              <a:rPr lang="en-US" sz="4000" dirty="0" err="1">
                <a:solidFill>
                  <a:srgbClr val="FF0000"/>
                </a:solidFill>
                <a:latin typeface="Power Geez Unicode1" pitchFamily="2" charset="0"/>
                <a:ea typeface="Nyala"/>
                <a:cs typeface="Nyala"/>
              </a:rPr>
              <a:t>ጉዳተኛ</a:t>
            </a:r>
            <a:r>
              <a:rPr lang="en-US" sz="4000" dirty="0">
                <a:solidFill>
                  <a:srgbClr val="FF0000"/>
                </a:solidFill>
                <a:latin typeface="Power Geez Unicode1" pitchFamily="2" charset="0"/>
                <a:ea typeface="Nyala"/>
                <a:cs typeface="Nyala"/>
              </a:rPr>
              <a:t> </a:t>
            </a:r>
            <a:r>
              <a:rPr lang="x-none" sz="4000">
                <a:solidFill>
                  <a:srgbClr val="FF0000"/>
                </a:solidFill>
                <a:latin typeface="Power Geez Unicode1" pitchFamily="2" charset="0"/>
                <a:ea typeface="Nyala"/>
                <a:cs typeface="Nyala"/>
              </a:rPr>
              <a:t>ዜጎችን </a:t>
            </a:r>
            <a:r>
              <a:rPr lang="en-US" sz="4000" dirty="0" err="1">
                <a:solidFill>
                  <a:srgbClr val="FF0000"/>
                </a:solidFill>
                <a:latin typeface="Power Geez Unicode1" pitchFamily="2" charset="0"/>
                <a:ea typeface="Nyala"/>
                <a:cs typeface="Nyala"/>
              </a:rPr>
              <a:t>ያማከሉ</a:t>
            </a:r>
            <a:r>
              <a:rPr lang="en-US" sz="4000" dirty="0">
                <a:solidFill>
                  <a:srgbClr val="FF0000"/>
                </a:solidFill>
                <a:latin typeface="Power Geez Unicode1" pitchFamily="2" charset="0"/>
                <a:ea typeface="Nyala"/>
                <a:cs typeface="Nyala"/>
              </a:rPr>
              <a:t> </a:t>
            </a:r>
            <a:r>
              <a:rPr lang="en-US" sz="4000" dirty="0" err="1">
                <a:solidFill>
                  <a:srgbClr val="FF0000"/>
                </a:solidFill>
                <a:latin typeface="Power Geez Unicode1" pitchFamily="2" charset="0"/>
                <a:ea typeface="Nyala"/>
                <a:cs typeface="Nyala"/>
              </a:rPr>
              <a:t>ፖሊሲዎች</a:t>
            </a:r>
            <a:r>
              <a:rPr lang="en-US" sz="4000" dirty="0">
                <a:solidFill>
                  <a:srgbClr val="FF0000"/>
                </a:solidFill>
                <a:latin typeface="Power Geez Unicode1" pitchFamily="2" charset="0"/>
                <a:ea typeface="Nyala"/>
                <a:cs typeface="Nyala"/>
              </a:rPr>
              <a:t> / </a:t>
            </a:r>
            <a:r>
              <a:rPr lang="en-US" sz="4000" dirty="0" err="1">
                <a:solidFill>
                  <a:srgbClr val="FF0000"/>
                </a:solidFill>
                <a:latin typeface="Power Geez Unicode1" pitchFamily="2" charset="0"/>
                <a:ea typeface="Nyala"/>
                <a:cs typeface="Nyala"/>
              </a:rPr>
              <a:t>ፕሮግራሞች</a:t>
            </a:r>
            <a:r>
              <a:rPr lang="en-US" sz="4000" dirty="0">
                <a:solidFill>
                  <a:srgbClr val="FF0000"/>
                </a:solidFill>
                <a:latin typeface="Power Geez Unicode1" pitchFamily="2" charset="0"/>
                <a:ea typeface="Nyala"/>
                <a:cs typeface="Nyala"/>
              </a:rPr>
              <a:t> </a:t>
            </a:r>
            <a:endParaRPr lang="en-US" sz="3600" dirty="0">
              <a:solidFill>
                <a:srgbClr val="FF0000"/>
              </a:solidFill>
              <a:latin typeface="Power Geez Unicode1" pitchFamily="2" charset="0"/>
            </a:endParaRPr>
          </a:p>
        </p:txBody>
      </p:sp>
      <p:sp>
        <p:nvSpPr>
          <p:cNvPr id="3" name="Content Placeholder 2"/>
          <p:cNvSpPr>
            <a:spLocks noGrp="1"/>
          </p:cNvSpPr>
          <p:nvPr>
            <p:ph idx="1"/>
          </p:nvPr>
        </p:nvSpPr>
        <p:spPr>
          <a:xfrm>
            <a:off x="609600" y="1609416"/>
            <a:ext cx="11308080" cy="4846320"/>
          </a:xfrm>
        </p:spPr>
        <p:txBody>
          <a:bodyPr/>
          <a:lstStyle/>
          <a:p>
            <a:pPr marL="0" indent="0">
              <a:buNone/>
            </a:pPr>
            <a:r>
              <a:rPr lang="en-US" b="1" dirty="0" smtClean="0">
                <a:solidFill>
                  <a:srgbClr val="C00000"/>
                </a:solidFill>
                <a:latin typeface="Power Geez Unicode1" pitchFamily="2" charset="0"/>
              </a:rPr>
              <a:t>1. </a:t>
            </a:r>
            <a:r>
              <a:rPr lang="en-US" b="1" dirty="0" err="1" smtClean="0">
                <a:solidFill>
                  <a:srgbClr val="C00000"/>
                </a:solidFill>
                <a:latin typeface="Power Geez Unicode1" pitchFamily="2" charset="0"/>
              </a:rPr>
              <a:t>የእድገትና</a:t>
            </a:r>
            <a:r>
              <a:rPr lang="en-US" b="1" dirty="0" smtClean="0">
                <a:solidFill>
                  <a:srgbClr val="C00000"/>
                </a:solidFill>
                <a:latin typeface="Power Geez Unicode1" pitchFamily="2" charset="0"/>
              </a:rPr>
              <a:t> </a:t>
            </a:r>
            <a:r>
              <a:rPr lang="en-US" b="1" dirty="0" err="1">
                <a:solidFill>
                  <a:srgbClr val="C00000"/>
                </a:solidFill>
                <a:latin typeface="Power Geez Unicode1" pitchFamily="2" charset="0"/>
              </a:rPr>
              <a:t>ትራንስፎርሜሽን</a:t>
            </a:r>
            <a:r>
              <a:rPr lang="en-US" b="1" dirty="0">
                <a:solidFill>
                  <a:srgbClr val="C00000"/>
                </a:solidFill>
                <a:latin typeface="Power Geez Unicode1" pitchFamily="2" charset="0"/>
              </a:rPr>
              <a:t> </a:t>
            </a:r>
            <a:r>
              <a:rPr lang="en-US" b="1" dirty="0" err="1">
                <a:solidFill>
                  <a:srgbClr val="C00000"/>
                </a:solidFill>
                <a:latin typeface="Power Geez Unicode1" pitchFamily="2" charset="0"/>
              </a:rPr>
              <a:t>ዕቅድ</a:t>
            </a:r>
            <a:r>
              <a:rPr lang="en-US" b="1" dirty="0">
                <a:solidFill>
                  <a:srgbClr val="C00000"/>
                </a:solidFill>
                <a:latin typeface="Power Geez Unicode1" pitchFamily="2" charset="0"/>
              </a:rPr>
              <a:t> </a:t>
            </a:r>
            <a:endParaRPr lang="en-US" dirty="0">
              <a:solidFill>
                <a:srgbClr val="C00000"/>
              </a:solidFill>
              <a:latin typeface="Power Geez Unicode1" pitchFamily="2" charset="0"/>
            </a:endParaRPr>
          </a:p>
          <a:p>
            <a:pPr marL="0" indent="0">
              <a:buNone/>
            </a:pPr>
            <a:endParaRPr lang="en-US" dirty="0">
              <a:latin typeface="Power Geez Unicode1" pitchFamily="2" charset="0"/>
            </a:endParaRPr>
          </a:p>
          <a:p>
            <a:pPr marL="0" indent="0" algn="just">
              <a:buNone/>
            </a:pPr>
            <a:r>
              <a:rPr lang="am-ET" b="1" dirty="0" smtClean="0">
                <a:solidFill>
                  <a:srgbClr val="002060"/>
                </a:solidFill>
                <a:latin typeface="Power Geez Unicode1" pitchFamily="2" charset="0"/>
              </a:rPr>
              <a:t>እንደ </a:t>
            </a:r>
            <a:r>
              <a:rPr lang="am-ET" b="1" dirty="0">
                <a:solidFill>
                  <a:srgbClr val="002060"/>
                </a:solidFill>
                <a:latin typeface="Power Geez Unicode1" pitchFamily="2" charset="0"/>
              </a:rPr>
              <a:t>ኢትዮጵያ አቆጣጠር </a:t>
            </a:r>
            <a:r>
              <a:rPr lang="am-ET" b="1" dirty="0" smtClean="0">
                <a:solidFill>
                  <a:srgbClr val="002060"/>
                </a:solidFill>
                <a:latin typeface="Power Geez Unicode1" pitchFamily="2" charset="0"/>
              </a:rPr>
              <a:t>በ2002 </a:t>
            </a:r>
            <a:r>
              <a:rPr lang="am-ET" b="1" dirty="0">
                <a:solidFill>
                  <a:srgbClr val="002060"/>
                </a:solidFill>
                <a:latin typeface="Power Geez Unicode1" pitchFamily="2" charset="0"/>
              </a:rPr>
              <a:t>ዓ.ም. ይፋ የተደረገው የመጀመርያው የአምስት ዓመት የእድገትና ትራንስፎርሜሽን ዕቅድ  እንዲሁም በ2007 ዓ.ም. የወጣው ሁለተኛው የአምስት ዓመት የእድገትና ትራንስፎርሜሽን ዕቅድ አካል ጉዳተኝነትን ስመከላከል፤ እንዲሁም አካል ጉዳተኛ ዜጎችን ያማከለ የትምህርት እና ሥልጠና አገልግሎት መኖርን አስፈላጊነት፥ አካል ጉዳተኞችንና ለአደጋ ተጋላጭ የህ/ሰብ ክፍሎችን መልሶ </a:t>
            </a:r>
            <a:r>
              <a:rPr lang="am-ET" b="1" dirty="0" smtClean="0">
                <a:solidFill>
                  <a:srgbClr val="002060"/>
                </a:solidFill>
                <a:latin typeface="Power Geez Unicode1" pitchFamily="2" charset="0"/>
              </a:rPr>
              <a:t>ስለማቋቋምና </a:t>
            </a:r>
            <a:r>
              <a:rPr lang="am-ET" b="1" dirty="0">
                <a:solidFill>
                  <a:srgbClr val="002060"/>
                </a:solidFill>
                <a:latin typeface="Power Geez Unicode1" pitchFamily="2" charset="0"/>
              </a:rPr>
              <a:t>ስለ እኩል ተደራሽነት፣ በአጠቃላይ የአካል ጉዳተኞች ጉዳይ ዘርፈ-ብዙ (</a:t>
            </a:r>
            <a:r>
              <a:rPr lang="en-US" b="1" dirty="0">
                <a:solidFill>
                  <a:srgbClr val="002060"/>
                </a:solidFill>
                <a:latin typeface="Power Geez Unicode1" pitchFamily="2" charset="0"/>
              </a:rPr>
              <a:t>crosscutting) </a:t>
            </a:r>
            <a:r>
              <a:rPr lang="am-ET" b="1" dirty="0">
                <a:solidFill>
                  <a:srgbClr val="002060"/>
                </a:solidFill>
                <a:latin typeface="Power Geez Unicode1" pitchFamily="2" charset="0"/>
              </a:rPr>
              <a:t>አጀንዳ ስለመሆኑ በግልፅ ያትታል። </a:t>
            </a:r>
            <a:endParaRPr lang="en-US" b="1" dirty="0">
              <a:solidFill>
                <a:srgbClr val="002060"/>
              </a:solidFill>
              <a:latin typeface="Power Geez Unicode1" pitchFamily="2" charset="0"/>
            </a:endParaRPr>
          </a:p>
        </p:txBody>
      </p:sp>
    </p:spTree>
    <p:extLst>
      <p:ext uri="{BB962C8B-B14F-4D97-AF65-F5344CB8AC3E}">
        <p14:creationId xmlns:p14="http://schemas.microsoft.com/office/powerpoint/2010/main" val="3573310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011" y="522514"/>
            <a:ext cx="11408229" cy="5933222"/>
          </a:xfrm>
        </p:spPr>
        <p:txBody>
          <a:bodyPr>
            <a:normAutofit fontScale="92500"/>
          </a:bodyPr>
          <a:lstStyle/>
          <a:p>
            <a:pPr marL="0" marR="0" indent="0" algn="just">
              <a:lnSpc>
                <a:spcPct val="150000"/>
              </a:lnSpc>
              <a:spcBef>
                <a:spcPts val="0"/>
              </a:spcBef>
              <a:spcAft>
                <a:spcPts val="1000"/>
              </a:spcAft>
              <a:buNone/>
            </a:pPr>
            <a:r>
              <a:rPr lang="en-US" sz="3300" b="1" dirty="0" smtClean="0">
                <a:solidFill>
                  <a:srgbClr val="C00000"/>
                </a:solidFill>
                <a:latin typeface="Power Geez Unicode1" pitchFamily="2" charset="0"/>
                <a:ea typeface="Nyala"/>
                <a:cs typeface="Nyala"/>
              </a:rPr>
              <a:t>2</a:t>
            </a:r>
            <a:r>
              <a:rPr lang="en-US" sz="2800" b="1" dirty="0" smtClean="0">
                <a:solidFill>
                  <a:srgbClr val="C00000"/>
                </a:solidFill>
                <a:latin typeface="Power Geez Unicode1" pitchFamily="2" charset="0"/>
                <a:ea typeface="Nyala"/>
                <a:cs typeface="Nyala"/>
              </a:rPr>
              <a:t>. </a:t>
            </a:r>
            <a:r>
              <a:rPr lang="x-none" sz="2800" b="1" smtClean="0">
                <a:solidFill>
                  <a:srgbClr val="C00000"/>
                </a:solidFill>
                <a:latin typeface="Power Geez Unicode1" pitchFamily="2" charset="0"/>
                <a:ea typeface="Nyala"/>
                <a:cs typeface="Nyala"/>
              </a:rPr>
              <a:t>አዲሱ </a:t>
            </a:r>
            <a:r>
              <a:rPr lang="en-US" sz="2800" b="1" dirty="0" err="1">
                <a:solidFill>
                  <a:srgbClr val="C00000"/>
                </a:solidFill>
                <a:latin typeface="Power Geez Unicode1" pitchFamily="2" charset="0"/>
                <a:ea typeface="Nyala"/>
                <a:cs typeface="Nyala"/>
              </a:rPr>
              <a:t>የአሥር</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ዓመት</a:t>
            </a:r>
            <a:r>
              <a:rPr lang="en-US" sz="2800" b="1" dirty="0">
                <a:solidFill>
                  <a:srgbClr val="C00000"/>
                </a:solidFill>
                <a:latin typeface="Power Geez Unicode1" pitchFamily="2" charset="0"/>
                <a:ea typeface="Nyala"/>
                <a:cs typeface="Nyala"/>
              </a:rPr>
              <a:t> </a:t>
            </a:r>
            <a:r>
              <a:rPr lang="en-US" sz="2800" b="1" dirty="0" err="1" smtClean="0">
                <a:solidFill>
                  <a:srgbClr val="C00000"/>
                </a:solidFill>
                <a:latin typeface="Power Geez Unicode1" pitchFamily="2" charset="0"/>
                <a:ea typeface="Nyala"/>
                <a:cs typeface="Nyala"/>
              </a:rPr>
              <a:t>ዕቅድ</a:t>
            </a:r>
            <a:endParaRPr lang="en-US" sz="2800" b="1" dirty="0" smtClean="0">
              <a:solidFill>
                <a:srgbClr val="C00000"/>
              </a:solidFill>
              <a:latin typeface="Power Geez Unicode1" pitchFamily="2" charset="0"/>
              <a:ea typeface="Nyala"/>
              <a:cs typeface="Nyala"/>
            </a:endParaRPr>
          </a:p>
          <a:p>
            <a:pPr marL="0" marR="0" indent="0" algn="just">
              <a:lnSpc>
                <a:spcPct val="150000"/>
              </a:lnSpc>
              <a:spcBef>
                <a:spcPts val="0"/>
              </a:spcBef>
              <a:spcAft>
                <a:spcPts val="1000"/>
              </a:spcAft>
              <a:buNone/>
            </a:pPr>
            <a:r>
              <a:rPr lang="am-ET" sz="2800" b="1" dirty="0" smtClean="0">
                <a:solidFill>
                  <a:srgbClr val="002060"/>
                </a:solidFill>
                <a:latin typeface="Power Geez Unicode1" pitchFamily="2" charset="0"/>
                <a:ea typeface="Arial"/>
              </a:rPr>
              <a:t>የእድገትና </a:t>
            </a:r>
            <a:r>
              <a:rPr lang="am-ET" sz="2800" b="1" dirty="0">
                <a:solidFill>
                  <a:srgbClr val="002060"/>
                </a:solidFill>
                <a:latin typeface="Power Geez Unicode1" pitchFamily="2" charset="0"/>
                <a:ea typeface="Arial"/>
              </a:rPr>
              <a:t>ትራንስፎርሜሽን እቅድን የተካውና እንደ ኢትዮጵያ አቆጣጠር ከ 2013 እስከ 2022 ዓ.ም. ያሉትን ዓመታት የሚሸፍነው አዲሱ የአሥር ዓመት ዕቅድ ምንም እንኳን አካል ጉዳተኞች ለሀገራቸው የልማት ጥረቶች የራሳቸው የሆነ ከፍተኛ የዜግነት አስተዋፅዖ አድራጊዎች መሆናቸውን ከማጉላት ይልቅ የድጋፍ/እርዳታ ተቀባዮች ተደርገው የሚቆጠሩበትን አካሄድ </a:t>
            </a:r>
            <a:r>
              <a:rPr lang="am-ET" sz="2800" b="1" dirty="0" smtClean="0">
                <a:solidFill>
                  <a:srgbClr val="002060"/>
                </a:solidFill>
                <a:latin typeface="Power Geez Unicode1" pitchFamily="2" charset="0"/>
                <a:ea typeface="Arial"/>
              </a:rPr>
              <a:t>የተከተለ</a:t>
            </a:r>
            <a:r>
              <a:rPr lang="en-US" sz="2800" b="1" dirty="0" smtClean="0">
                <a:solidFill>
                  <a:srgbClr val="002060"/>
                </a:solidFill>
                <a:latin typeface="Power Geez Unicode1" pitchFamily="2" charset="0"/>
                <a:ea typeface="Arial"/>
              </a:rPr>
              <a:t> </a:t>
            </a:r>
            <a:r>
              <a:rPr lang="en-US" sz="2800" b="1" dirty="0" smtClean="0">
                <a:solidFill>
                  <a:srgbClr val="C00000"/>
                </a:solidFill>
                <a:latin typeface="Power Geez Unicode1" pitchFamily="2" charset="0"/>
                <a:ea typeface="Arial"/>
              </a:rPr>
              <a:t>(</a:t>
            </a:r>
            <a:r>
              <a:rPr lang="en-US" sz="2800" b="1" dirty="0" err="1" smtClean="0">
                <a:solidFill>
                  <a:srgbClr val="C00000"/>
                </a:solidFill>
                <a:latin typeface="Power Geez Unicode1" pitchFamily="2" charset="0"/>
                <a:ea typeface="Arial"/>
              </a:rPr>
              <a:t>የበጎ</a:t>
            </a:r>
            <a:r>
              <a:rPr lang="en-US" sz="2800" b="1" dirty="0" smtClean="0">
                <a:solidFill>
                  <a:srgbClr val="C00000"/>
                </a:solidFill>
                <a:latin typeface="Power Geez Unicode1" pitchFamily="2" charset="0"/>
                <a:ea typeface="Arial"/>
              </a:rPr>
              <a:t> </a:t>
            </a:r>
            <a:r>
              <a:rPr lang="en-US" sz="2800" b="1" dirty="0" err="1" smtClean="0">
                <a:solidFill>
                  <a:srgbClr val="C00000"/>
                </a:solidFill>
                <a:latin typeface="Power Geez Unicode1" pitchFamily="2" charset="0"/>
                <a:ea typeface="Arial"/>
              </a:rPr>
              <a:t>አድራጎት</a:t>
            </a:r>
            <a:r>
              <a:rPr lang="en-US" sz="2800" b="1" dirty="0" smtClean="0">
                <a:solidFill>
                  <a:srgbClr val="C00000"/>
                </a:solidFill>
                <a:latin typeface="Power Geez Unicode1" pitchFamily="2" charset="0"/>
                <a:ea typeface="Arial"/>
              </a:rPr>
              <a:t>/</a:t>
            </a:r>
            <a:r>
              <a:rPr lang="en-US" sz="2800" b="1" dirty="0" err="1" smtClean="0">
                <a:solidFill>
                  <a:srgbClr val="C00000"/>
                </a:solidFill>
                <a:latin typeface="Power Geez Unicode1" pitchFamily="2" charset="0"/>
                <a:ea typeface="Arial"/>
              </a:rPr>
              <a:t>ልግስና</a:t>
            </a:r>
            <a:r>
              <a:rPr lang="en-US" sz="2800" b="1" dirty="0" smtClean="0">
                <a:solidFill>
                  <a:srgbClr val="C00000"/>
                </a:solidFill>
                <a:latin typeface="Power Geez Unicode1" pitchFamily="2" charset="0"/>
                <a:ea typeface="Arial"/>
              </a:rPr>
              <a:t> </a:t>
            </a:r>
            <a:r>
              <a:rPr lang="en-US" sz="2800" b="1" dirty="0" err="1" smtClean="0">
                <a:solidFill>
                  <a:srgbClr val="C00000"/>
                </a:solidFill>
                <a:latin typeface="Power Geez Unicode1" pitchFamily="2" charset="0"/>
                <a:ea typeface="Arial"/>
              </a:rPr>
              <a:t>አተያይ</a:t>
            </a:r>
            <a:r>
              <a:rPr lang="en-US" sz="2800" b="1" dirty="0" smtClean="0">
                <a:solidFill>
                  <a:srgbClr val="C00000"/>
                </a:solidFill>
                <a:latin typeface="Power Geez Unicode1" pitchFamily="2" charset="0"/>
                <a:ea typeface="Arial"/>
              </a:rPr>
              <a:t>/Charity Model)</a:t>
            </a:r>
            <a:r>
              <a:rPr lang="am-ET" sz="2800" b="1" dirty="0" smtClean="0">
                <a:solidFill>
                  <a:srgbClr val="002060"/>
                </a:solidFill>
                <a:latin typeface="Power Geez Unicode1" pitchFamily="2" charset="0"/>
                <a:ea typeface="Arial"/>
              </a:rPr>
              <a:t> </a:t>
            </a:r>
            <a:r>
              <a:rPr lang="am-ET" sz="2800" b="1" dirty="0">
                <a:solidFill>
                  <a:srgbClr val="002060"/>
                </a:solidFill>
                <a:latin typeface="Power Geez Unicode1" pitchFamily="2" charset="0"/>
                <a:ea typeface="Arial"/>
              </a:rPr>
              <a:t>ቢሆንም ከላይ በተጠቀሰው የእድገትና ትራንስፎርሜሽን ዕቅድ ላይ የታዩ ውጤቶችንና ተግዳሮቶችን መሰረት በማድረግ አካል ጉዳተኝነትን እንደ </a:t>
            </a:r>
            <a:r>
              <a:rPr lang="am-ET" sz="2800" b="1" dirty="0" smtClean="0">
                <a:solidFill>
                  <a:srgbClr val="002060"/>
                </a:solidFill>
                <a:latin typeface="Power Geez Unicode1" pitchFamily="2" charset="0"/>
                <a:ea typeface="Arial"/>
              </a:rPr>
              <a:t>ዘርፈ</a:t>
            </a:r>
            <a:r>
              <a:rPr lang="en-US" sz="2800" b="1" dirty="0" smtClean="0">
                <a:solidFill>
                  <a:srgbClr val="002060"/>
                </a:solidFill>
                <a:latin typeface="Power Geez Unicode1" pitchFamily="2" charset="0"/>
                <a:ea typeface="Arial"/>
              </a:rPr>
              <a:t>-</a:t>
            </a:r>
            <a:r>
              <a:rPr lang="am-ET" sz="2800" b="1" dirty="0" smtClean="0">
                <a:solidFill>
                  <a:srgbClr val="002060"/>
                </a:solidFill>
                <a:latin typeface="Power Geez Unicode1" pitchFamily="2" charset="0"/>
                <a:ea typeface="Arial"/>
              </a:rPr>
              <a:t>ብዙና </a:t>
            </a:r>
            <a:r>
              <a:rPr lang="am-ET" sz="2800" b="1" dirty="0">
                <a:solidFill>
                  <a:srgbClr val="002060"/>
                </a:solidFill>
                <a:latin typeface="Power Geez Unicode1" pitchFamily="2" charset="0"/>
                <a:ea typeface="Arial"/>
              </a:rPr>
              <a:t>ተሻጋሪ የልማት ጭብጥ አድርጎ ያያል። </a:t>
            </a:r>
            <a:endParaRPr lang="en-US" sz="2800" b="1" dirty="0">
              <a:solidFill>
                <a:srgbClr val="002060"/>
              </a:solidFill>
              <a:latin typeface="Power Geez Unicode1" pitchFamily="2" charset="0"/>
              <a:ea typeface="Arial"/>
            </a:endParaRPr>
          </a:p>
          <a:p>
            <a:pPr marL="0" indent="0">
              <a:buNone/>
            </a:pPr>
            <a:endParaRPr lang="en-US" dirty="0"/>
          </a:p>
        </p:txBody>
      </p:sp>
      <p:sp>
        <p:nvSpPr>
          <p:cNvPr id="4" name="Title 1"/>
          <p:cNvSpPr>
            <a:spLocks noGrp="1"/>
          </p:cNvSpPr>
          <p:nvPr>
            <p:ph type="title"/>
          </p:nvPr>
        </p:nvSpPr>
        <p:spPr>
          <a:xfrm>
            <a:off x="609600" y="91440"/>
            <a:ext cx="9652000" cy="509451"/>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10222869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75211"/>
            <a:ext cx="11292840" cy="5580526"/>
          </a:xfrm>
        </p:spPr>
        <p:txBody>
          <a:bodyPr>
            <a:normAutofit fontScale="62500" lnSpcReduction="20000"/>
          </a:bodyPr>
          <a:lstStyle/>
          <a:p>
            <a:pPr marL="0" marR="0" indent="0" algn="just">
              <a:lnSpc>
                <a:spcPct val="150000"/>
              </a:lnSpc>
              <a:spcBef>
                <a:spcPts val="0"/>
              </a:spcBef>
              <a:spcAft>
                <a:spcPts val="1000"/>
              </a:spcAft>
              <a:buNone/>
            </a:pPr>
            <a:r>
              <a:rPr lang="en-US" sz="2800" b="1" dirty="0" smtClean="0">
                <a:solidFill>
                  <a:srgbClr val="C00000"/>
                </a:solidFill>
                <a:latin typeface="Power Geez Unicode1" pitchFamily="2" charset="0"/>
                <a:ea typeface="Nyala"/>
                <a:cs typeface="Nyala"/>
              </a:rPr>
              <a:t>3. </a:t>
            </a:r>
            <a:r>
              <a:rPr lang="x-none" sz="3300" b="1" smtClean="0">
                <a:solidFill>
                  <a:srgbClr val="C00000"/>
                </a:solidFill>
                <a:latin typeface="Power Geez Unicode1" pitchFamily="2" charset="0"/>
                <a:ea typeface="Nyala"/>
                <a:cs typeface="Nyala"/>
              </a:rPr>
              <a:t>የአስር </a:t>
            </a:r>
            <a:r>
              <a:rPr lang="x-none" sz="3300" b="1">
                <a:solidFill>
                  <a:srgbClr val="C00000"/>
                </a:solidFill>
                <a:latin typeface="Power Geez Unicode1" pitchFamily="2" charset="0"/>
                <a:ea typeface="Nyala"/>
                <a:cs typeface="Nyala"/>
              </a:rPr>
              <a:t>አመት </a:t>
            </a:r>
            <a:r>
              <a:rPr lang="en-US" sz="3300" b="1" dirty="0">
                <a:solidFill>
                  <a:srgbClr val="C00000"/>
                </a:solidFill>
                <a:latin typeface="Power Geez Unicode1" pitchFamily="2" charset="0"/>
                <a:ea typeface="Nyala"/>
                <a:cs typeface="Nyala"/>
              </a:rPr>
              <a:t>የአካል </a:t>
            </a:r>
            <a:r>
              <a:rPr lang="en-US" sz="3300" b="1" dirty="0" err="1">
                <a:solidFill>
                  <a:srgbClr val="C00000"/>
                </a:solidFill>
                <a:latin typeface="Power Geez Unicode1" pitchFamily="2" charset="0"/>
                <a:ea typeface="Nyala"/>
                <a:cs typeface="Nyala"/>
              </a:rPr>
              <a:t>ጉዳተኞች</a:t>
            </a:r>
            <a:r>
              <a:rPr lang="en-US" sz="3300" b="1" dirty="0">
                <a:solidFill>
                  <a:srgbClr val="C00000"/>
                </a:solidFill>
                <a:latin typeface="Power Geez Unicode1" pitchFamily="2" charset="0"/>
                <a:ea typeface="Nyala"/>
                <a:cs typeface="Nyala"/>
              </a:rPr>
              <a:t> </a:t>
            </a:r>
            <a:r>
              <a:rPr lang="en-US" sz="3300" b="1" dirty="0" err="1">
                <a:solidFill>
                  <a:srgbClr val="C00000"/>
                </a:solidFill>
                <a:latin typeface="Power Geez Unicode1" pitchFamily="2" charset="0"/>
                <a:ea typeface="Nyala"/>
                <a:cs typeface="Nyala"/>
              </a:rPr>
              <a:t>ብሔራዊ</a:t>
            </a:r>
            <a:r>
              <a:rPr lang="en-US" sz="3300" b="1" dirty="0">
                <a:solidFill>
                  <a:srgbClr val="C00000"/>
                </a:solidFill>
                <a:latin typeface="Power Geez Unicode1" pitchFamily="2" charset="0"/>
                <a:ea typeface="Nyala"/>
                <a:cs typeface="Nyala"/>
              </a:rPr>
              <a:t> </a:t>
            </a:r>
            <a:r>
              <a:rPr lang="en-US" sz="3300" b="1" dirty="0" err="1">
                <a:solidFill>
                  <a:srgbClr val="C00000"/>
                </a:solidFill>
                <a:latin typeface="Power Geez Unicode1" pitchFamily="2" charset="0"/>
                <a:ea typeface="Nyala"/>
                <a:cs typeface="Nyala"/>
              </a:rPr>
              <a:t>የድርጊት</a:t>
            </a:r>
            <a:r>
              <a:rPr lang="en-US" sz="3300" b="1" dirty="0">
                <a:solidFill>
                  <a:srgbClr val="C00000"/>
                </a:solidFill>
                <a:latin typeface="Power Geez Unicode1" pitchFamily="2" charset="0"/>
                <a:ea typeface="Nyala"/>
                <a:cs typeface="Nyala"/>
              </a:rPr>
              <a:t> </a:t>
            </a:r>
            <a:r>
              <a:rPr lang="x-none" sz="3300" b="1">
                <a:solidFill>
                  <a:srgbClr val="C00000"/>
                </a:solidFill>
                <a:latin typeface="Power Geez Unicode1" pitchFamily="2" charset="0"/>
                <a:ea typeface="Nyala"/>
                <a:cs typeface="Nyala"/>
              </a:rPr>
              <a:t>መርሃ </a:t>
            </a:r>
            <a:r>
              <a:rPr lang="x-none" sz="3300" b="1" smtClean="0">
                <a:solidFill>
                  <a:srgbClr val="C00000"/>
                </a:solidFill>
                <a:latin typeface="Power Geez Unicode1" pitchFamily="2" charset="0"/>
                <a:ea typeface="Nyala"/>
                <a:cs typeface="Nyala"/>
              </a:rPr>
              <a:t>ግብር</a:t>
            </a:r>
            <a:endParaRPr lang="en-US" sz="3300" b="1" dirty="0">
              <a:solidFill>
                <a:srgbClr val="C00000"/>
              </a:solidFill>
              <a:latin typeface="Power Geez Unicode1" pitchFamily="2" charset="0"/>
              <a:ea typeface="Nyala"/>
              <a:cs typeface="Nyala"/>
            </a:endParaRPr>
          </a:p>
          <a:p>
            <a:pPr marL="0" marR="0" indent="0" algn="just">
              <a:lnSpc>
                <a:spcPct val="150000"/>
              </a:lnSpc>
              <a:spcBef>
                <a:spcPts val="0"/>
              </a:spcBef>
              <a:spcAft>
                <a:spcPts val="1000"/>
              </a:spcAft>
              <a:buNone/>
            </a:pPr>
            <a:r>
              <a:rPr lang="am-ET" sz="4000" b="1" dirty="0" smtClean="0">
                <a:solidFill>
                  <a:srgbClr val="002060"/>
                </a:solidFill>
                <a:latin typeface="Arial"/>
                <a:ea typeface="Arial"/>
              </a:rPr>
              <a:t>ቀደም </a:t>
            </a:r>
            <a:r>
              <a:rPr lang="am-ET" sz="4000" b="1" dirty="0">
                <a:solidFill>
                  <a:srgbClr val="002060"/>
                </a:solidFill>
                <a:latin typeface="Arial"/>
                <a:ea typeface="Arial"/>
              </a:rPr>
              <a:t>ሲል በመግቢያችን ላይ እንደተገለፀው በፌደራል የሰራተኛና ማህበራዊ ጉዳይ ሚንስቴር ዋነኛ አስፈፃሚነት የሚተገበረውና እንደ ኢትዮጵያ አቆጣጠር ከ 2004-2013 ዓ.ም.  ያሉትን አስርተ ዓመታት የሚሸፍነው የአካል ጉዳተኞች ብሔራዊ የድርጊት መርሃ ግብር ኢትዮጵያን ሁሉን ዜጋ አቀፍ ሃገርና ማህበረሰብ ለማድረግ ያለመ ነው። </a:t>
            </a:r>
            <a:endParaRPr lang="en-US" sz="4000" b="1" dirty="0" smtClean="0">
              <a:solidFill>
                <a:srgbClr val="002060"/>
              </a:solidFill>
              <a:latin typeface="Power Geez Unicode1" pitchFamily="2" charset="0"/>
              <a:ea typeface="Arial"/>
            </a:endParaRPr>
          </a:p>
          <a:p>
            <a:pPr marL="0" marR="0" indent="0" algn="just">
              <a:lnSpc>
                <a:spcPct val="150000"/>
              </a:lnSpc>
              <a:spcBef>
                <a:spcPts val="0"/>
              </a:spcBef>
              <a:spcAft>
                <a:spcPts val="1000"/>
              </a:spcAft>
              <a:buNone/>
            </a:pPr>
            <a:r>
              <a:rPr lang="am-ET" sz="4000" b="1" dirty="0" smtClean="0">
                <a:solidFill>
                  <a:srgbClr val="002060"/>
                </a:solidFill>
                <a:latin typeface="Arial"/>
                <a:ea typeface="Arial"/>
              </a:rPr>
              <a:t>በኢትዮጵያ </a:t>
            </a:r>
            <a:r>
              <a:rPr lang="am-ET" sz="4000" b="1" dirty="0">
                <a:solidFill>
                  <a:srgbClr val="002060"/>
                </a:solidFill>
                <a:latin typeface="Arial"/>
                <a:ea typeface="Arial"/>
              </a:rPr>
              <a:t>የአካል ጉዳተኞችን አጠቃላይ የመልሶ ማቋቋም አገልግሎት ፣ ለትምህርት እኩል ዕድሎችን ስለማመቻቸት ፣ የክህሎት ሥልጠናን እና ሥራን እንዲሁም አካል ጉዳተኛ ዜጎች በቤተሰቦቻቸው ፣ በማኅበረሰቦቻቸው እና በሀገራቸው ውስጥ የሙሉ ተሳትፎና የመሪነት ሚና ለመጫወት ያላቸውን መብት ማረጋገጥ በዋነኝነት የመንግስት ግዴታ እንዲሁም የእያንዳንዱ ባለድርሻ አካላትና የአካል ጉዳተኞች ማህበራት ግዴታ መሆኑን አፅንኦት በመስጠት ሰፊ ዝርዝር ያላቸውን ግቦችና የአፈፃፀም ዝርዝሮችን አካቷል። </a:t>
            </a:r>
            <a:endParaRPr lang="en-US" sz="4000" b="1" dirty="0">
              <a:solidFill>
                <a:srgbClr val="002060"/>
              </a:solidFill>
              <a:latin typeface="Power Geez Unicode1" pitchFamily="2" charset="0"/>
              <a:ea typeface="Arial"/>
            </a:endParaRPr>
          </a:p>
          <a:p>
            <a:pPr marL="0" indent="0">
              <a:buNone/>
            </a:pPr>
            <a:endParaRPr lang="en-US" dirty="0"/>
          </a:p>
        </p:txBody>
      </p:sp>
      <p:sp>
        <p:nvSpPr>
          <p:cNvPr id="4" name="Title 1"/>
          <p:cNvSpPr>
            <a:spLocks noGrp="1"/>
          </p:cNvSpPr>
          <p:nvPr>
            <p:ph type="title"/>
          </p:nvPr>
        </p:nvSpPr>
        <p:spPr>
          <a:xfrm>
            <a:off x="609600" y="320040"/>
            <a:ext cx="9652000" cy="581297"/>
          </a:xfrm>
        </p:spPr>
        <p:txBody>
          <a:bodyPr>
            <a:normAutofit fontScale="90000"/>
          </a:bodyPr>
          <a:lstStyle/>
          <a:p>
            <a:r>
              <a:rPr lang="en-US" sz="4000" dirty="0" err="1" smtClean="0">
                <a:solidFill>
                  <a:srgbClr val="FF0000"/>
                </a:solidFill>
                <a:latin typeface="Power Geez Unicode1" pitchFamily="2" charset="0"/>
              </a:rPr>
              <a:t>የቀጠለ</a:t>
            </a:r>
            <a:r>
              <a:rPr lang="en-US" sz="4000" dirty="0" smtClean="0">
                <a:solidFill>
                  <a:srgbClr val="FF0000"/>
                </a:solidFill>
                <a:latin typeface="Power Geez Unicode1" pitchFamily="2" charset="0"/>
              </a:rPr>
              <a:t> </a:t>
            </a:r>
            <a:endParaRPr lang="en-US" sz="4000" dirty="0">
              <a:solidFill>
                <a:srgbClr val="FF0000"/>
              </a:solidFill>
              <a:latin typeface="Power Geez Unicode1" pitchFamily="2" charset="0"/>
            </a:endParaRPr>
          </a:p>
        </p:txBody>
      </p:sp>
    </p:spTree>
    <p:extLst>
      <p:ext uri="{BB962C8B-B14F-4D97-AF65-F5344CB8AC3E}">
        <p14:creationId xmlns:p14="http://schemas.microsoft.com/office/powerpoint/2010/main" val="18072410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509451"/>
            <a:ext cx="11445240" cy="5946285"/>
          </a:xfrm>
        </p:spPr>
        <p:txBody>
          <a:bodyPr/>
          <a:lstStyle/>
          <a:p>
            <a:pPr marL="0" marR="0" indent="0" algn="just">
              <a:lnSpc>
                <a:spcPct val="150000"/>
              </a:lnSpc>
              <a:spcBef>
                <a:spcPts val="0"/>
              </a:spcBef>
              <a:spcAft>
                <a:spcPts val="1000"/>
              </a:spcAft>
              <a:buNone/>
            </a:pPr>
            <a:r>
              <a:rPr lang="en-US" sz="2800" b="1" dirty="0" smtClean="0">
                <a:solidFill>
                  <a:srgbClr val="C00000"/>
                </a:solidFill>
                <a:latin typeface="Power Geez Unicode1" pitchFamily="2" charset="0"/>
                <a:ea typeface="Nyala"/>
                <a:cs typeface="Nyala"/>
              </a:rPr>
              <a:t>4. </a:t>
            </a:r>
            <a:r>
              <a:rPr lang="en-US" sz="2800" b="1" dirty="0" err="1" smtClean="0">
                <a:solidFill>
                  <a:srgbClr val="C00000"/>
                </a:solidFill>
                <a:latin typeface="Power Geez Unicode1" pitchFamily="2" charset="0"/>
                <a:ea typeface="Nyala"/>
                <a:cs typeface="Nyala"/>
              </a:rPr>
              <a:t>በቴክኒክና</a:t>
            </a:r>
            <a:r>
              <a:rPr lang="en-US" sz="2800" b="1" dirty="0" smtClean="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ሙያ</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ትምህርት</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እና</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ስልጠና</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ማዕቀፍ</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ሰነድ</a:t>
            </a:r>
            <a:r>
              <a:rPr lang="en-US" sz="2800" b="1" dirty="0">
                <a:solidFill>
                  <a:srgbClr val="C00000"/>
                </a:solidFill>
                <a:latin typeface="Power Geez Unicode1" pitchFamily="2" charset="0"/>
                <a:ea typeface="Nyala"/>
                <a:cs typeface="Nyala"/>
              </a:rPr>
              <a:t> 200</a:t>
            </a:r>
            <a:r>
              <a:rPr lang="x-none" sz="2800" b="1" smtClean="0">
                <a:solidFill>
                  <a:srgbClr val="C00000"/>
                </a:solidFill>
                <a:latin typeface="Power Geez Unicode1" pitchFamily="2" charset="0"/>
                <a:ea typeface="Nyala"/>
                <a:cs typeface="Nyala"/>
              </a:rPr>
              <a:t>1</a:t>
            </a:r>
            <a:endParaRPr lang="en-US" sz="2800" b="1" dirty="0" smtClean="0">
              <a:solidFill>
                <a:srgbClr val="C00000"/>
              </a:solidFill>
              <a:latin typeface="Power Geez Unicode1" pitchFamily="2" charset="0"/>
              <a:ea typeface="Nyala"/>
              <a:cs typeface="Nyala"/>
            </a:endParaRPr>
          </a:p>
          <a:p>
            <a:pPr marL="0" marR="0" lvl="0" indent="0" algn="just">
              <a:lnSpc>
                <a:spcPct val="150000"/>
              </a:lnSpc>
              <a:spcBef>
                <a:spcPts val="0"/>
              </a:spcBef>
              <a:spcAft>
                <a:spcPts val="0"/>
              </a:spcAft>
              <a:buNone/>
            </a:pPr>
            <a:r>
              <a:rPr lang="en-US" sz="2800" b="1" dirty="0" err="1">
                <a:solidFill>
                  <a:srgbClr val="002060"/>
                </a:solidFill>
                <a:latin typeface="Power Geez Unicode1" pitchFamily="2" charset="0"/>
                <a:ea typeface="Nyala"/>
                <a:cs typeface="Nyala"/>
              </a:rPr>
              <a:t>የማዕቀፍ</a:t>
            </a:r>
            <a:r>
              <a:rPr lang="en-US" sz="2800" b="1" dirty="0">
                <a:solidFill>
                  <a:srgbClr val="002060"/>
                </a:solidFill>
                <a:latin typeface="Power Geez Unicode1" pitchFamily="2" charset="0"/>
                <a:ea typeface="Nyala"/>
                <a:cs typeface="Nyala"/>
              </a:rPr>
              <a:t> </a:t>
            </a:r>
            <a:r>
              <a:rPr lang="en-US" sz="2800" b="1" dirty="0" err="1">
                <a:solidFill>
                  <a:srgbClr val="002060"/>
                </a:solidFill>
                <a:latin typeface="Power Geez Unicode1" pitchFamily="2" charset="0"/>
                <a:ea typeface="Nyala"/>
                <a:cs typeface="Nyala"/>
              </a:rPr>
              <a:t>ሰነድ</a:t>
            </a:r>
            <a:r>
              <a:rPr lang="en-US" sz="2800" b="1" dirty="0">
                <a:solidFill>
                  <a:srgbClr val="002060"/>
                </a:solidFill>
                <a:latin typeface="Power Geez Unicode1" pitchFamily="2" charset="0"/>
                <a:ea typeface="Nyala"/>
                <a:cs typeface="Nyala"/>
              </a:rPr>
              <a:t> 200</a:t>
            </a:r>
            <a:r>
              <a:rPr lang="x-none" sz="2800" b="1">
                <a:solidFill>
                  <a:srgbClr val="002060"/>
                </a:solidFill>
                <a:latin typeface="Power Geez Unicode1" pitchFamily="2" charset="0"/>
                <a:ea typeface="Nyala"/>
                <a:cs typeface="Nyala"/>
              </a:rPr>
              <a:t>1 </a:t>
            </a:r>
            <a:r>
              <a:rPr lang="en-US" sz="2800" b="1" dirty="0" err="1">
                <a:solidFill>
                  <a:srgbClr val="002060"/>
                </a:solidFill>
                <a:latin typeface="Power Geez Unicode1" pitchFamily="2" charset="0"/>
                <a:ea typeface="Nyala"/>
                <a:cs typeface="Nyala"/>
              </a:rPr>
              <a:t>በቴክኒክና</a:t>
            </a:r>
            <a:r>
              <a:rPr lang="en-US" sz="2800" b="1" dirty="0">
                <a:solidFill>
                  <a:srgbClr val="002060"/>
                </a:solidFill>
                <a:latin typeface="Power Geez Unicode1" pitchFamily="2" charset="0"/>
                <a:ea typeface="Nyala"/>
                <a:cs typeface="Nyala"/>
              </a:rPr>
              <a:t> </a:t>
            </a:r>
            <a:r>
              <a:rPr lang="en-US" sz="2800" b="1" dirty="0" err="1">
                <a:solidFill>
                  <a:srgbClr val="002060"/>
                </a:solidFill>
                <a:latin typeface="Power Geez Unicode1" pitchFamily="2" charset="0"/>
                <a:ea typeface="Nyala"/>
                <a:cs typeface="Nyala"/>
              </a:rPr>
              <a:t>ሙያ</a:t>
            </a:r>
            <a:r>
              <a:rPr lang="en-US" sz="2800" b="1" dirty="0">
                <a:solidFill>
                  <a:srgbClr val="002060"/>
                </a:solidFill>
                <a:latin typeface="Power Geez Unicode1" pitchFamily="2" charset="0"/>
                <a:ea typeface="Nyala"/>
                <a:cs typeface="Nyala"/>
              </a:rPr>
              <a:t> </a:t>
            </a:r>
            <a:r>
              <a:rPr lang="en-US" sz="2800" b="1" dirty="0" err="1">
                <a:solidFill>
                  <a:srgbClr val="002060"/>
                </a:solidFill>
                <a:latin typeface="Power Geez Unicode1" pitchFamily="2" charset="0"/>
                <a:ea typeface="Nyala"/>
                <a:cs typeface="Nyala"/>
              </a:rPr>
              <a:t>ትምህርት</a:t>
            </a:r>
            <a:r>
              <a:rPr lang="en-US" sz="2800" b="1" dirty="0">
                <a:solidFill>
                  <a:srgbClr val="002060"/>
                </a:solidFill>
                <a:latin typeface="Power Geez Unicode1" pitchFamily="2" charset="0"/>
                <a:ea typeface="Nyala"/>
                <a:cs typeface="Nyala"/>
              </a:rPr>
              <a:t> </a:t>
            </a:r>
            <a:r>
              <a:rPr lang="en-US" sz="2800" b="1" dirty="0" err="1">
                <a:solidFill>
                  <a:srgbClr val="002060"/>
                </a:solidFill>
                <a:latin typeface="Power Geez Unicode1" pitchFamily="2" charset="0"/>
                <a:ea typeface="Nyala"/>
                <a:cs typeface="Nyala"/>
              </a:rPr>
              <a:t>እና</a:t>
            </a:r>
            <a:r>
              <a:rPr lang="en-US" sz="2800" b="1" dirty="0">
                <a:solidFill>
                  <a:srgbClr val="002060"/>
                </a:solidFill>
                <a:latin typeface="Power Geez Unicode1" pitchFamily="2" charset="0"/>
                <a:ea typeface="Nyala"/>
                <a:cs typeface="Nyala"/>
              </a:rPr>
              <a:t> </a:t>
            </a:r>
            <a:r>
              <a:rPr lang="en-US" sz="2800" b="1" dirty="0" err="1">
                <a:solidFill>
                  <a:srgbClr val="002060"/>
                </a:solidFill>
                <a:latin typeface="Power Geez Unicode1" pitchFamily="2" charset="0"/>
                <a:ea typeface="Nyala"/>
                <a:cs typeface="Nyala"/>
              </a:rPr>
              <a:t>ስልጠና</a:t>
            </a:r>
            <a:r>
              <a:rPr lang="en-US" sz="2800" b="1" dirty="0">
                <a:solidFill>
                  <a:srgbClr val="002060"/>
                </a:solidFill>
                <a:latin typeface="Power Geez Unicode1" pitchFamily="2" charset="0"/>
                <a:ea typeface="Nyala"/>
                <a:cs typeface="Nyala"/>
              </a:rPr>
              <a:t>  </a:t>
            </a:r>
            <a:r>
              <a:rPr lang="en-US" sz="2800" b="1" dirty="0" err="1">
                <a:solidFill>
                  <a:srgbClr val="002060"/>
                </a:solidFill>
                <a:latin typeface="Power Geez Unicode1" pitchFamily="2" charset="0"/>
                <a:ea typeface="Nyala"/>
                <a:cs typeface="Nyala"/>
              </a:rPr>
              <a:t>ውስጥ</a:t>
            </a:r>
            <a:r>
              <a:rPr lang="en-US" sz="2800" b="1" dirty="0">
                <a:solidFill>
                  <a:srgbClr val="002060"/>
                </a:solidFill>
                <a:latin typeface="Power Geez Unicode1" pitchFamily="2" charset="0"/>
                <a:ea typeface="Nyala"/>
                <a:cs typeface="Nyala"/>
              </a:rPr>
              <a:t> </a:t>
            </a:r>
            <a:r>
              <a:rPr lang="x-none" sz="2800" b="1">
                <a:solidFill>
                  <a:srgbClr val="002060"/>
                </a:solidFill>
                <a:latin typeface="Power Geez Unicode1" pitchFamily="2" charset="0"/>
                <a:ea typeface="Nyala"/>
                <a:cs typeface="Nyala"/>
              </a:rPr>
              <a:t>የ</a:t>
            </a:r>
            <a:r>
              <a:rPr lang="en-US" sz="2800" b="1" dirty="0">
                <a:solidFill>
                  <a:srgbClr val="002060"/>
                </a:solidFill>
                <a:latin typeface="Power Geez Unicode1" pitchFamily="2" charset="0"/>
                <a:ea typeface="Nyala"/>
                <a:cs typeface="Nyala"/>
              </a:rPr>
              <a:t> “ልዩ </a:t>
            </a:r>
            <a:r>
              <a:rPr lang="en-US" sz="2800" b="1" dirty="0" err="1">
                <a:solidFill>
                  <a:srgbClr val="002060"/>
                </a:solidFill>
                <a:latin typeface="Power Geez Unicode1" pitchFamily="2" charset="0"/>
                <a:ea typeface="Nyala"/>
                <a:cs typeface="Nyala"/>
              </a:rPr>
              <a:t>ፍላጎቶች</a:t>
            </a:r>
            <a:r>
              <a:rPr lang="en-US" sz="2800" b="1" dirty="0">
                <a:solidFill>
                  <a:srgbClr val="002060"/>
                </a:solidFill>
                <a:latin typeface="Power Geez Unicode1" pitchFamily="2" charset="0"/>
                <a:ea typeface="Nyala"/>
                <a:cs typeface="Nyala"/>
              </a:rPr>
              <a:t> </a:t>
            </a:r>
            <a:r>
              <a:rPr lang="en-US" sz="2800" b="1" dirty="0" err="1">
                <a:solidFill>
                  <a:srgbClr val="002060"/>
                </a:solidFill>
                <a:latin typeface="Power Geez Unicode1" pitchFamily="2" charset="0"/>
                <a:ea typeface="Nyala"/>
                <a:cs typeface="Nyala"/>
              </a:rPr>
              <a:t>ትምህርት</a:t>
            </a:r>
            <a:r>
              <a:rPr lang="en-US" sz="2800" b="1" dirty="0">
                <a:solidFill>
                  <a:srgbClr val="002060"/>
                </a:solidFill>
                <a:latin typeface="Power Geez Unicode1" pitchFamily="2" charset="0"/>
                <a:ea typeface="Nyala"/>
                <a:cs typeface="Nyala"/>
              </a:rPr>
              <a:t>”</a:t>
            </a:r>
            <a:r>
              <a:rPr lang="x-none" sz="2800" b="1">
                <a:solidFill>
                  <a:srgbClr val="002060"/>
                </a:solidFill>
                <a:latin typeface="Power Geez Unicode1" pitchFamily="2" charset="0"/>
                <a:ea typeface="Nyala"/>
                <a:cs typeface="Nyala"/>
              </a:rPr>
              <a:t>ን እንደ አንድ አንኳር የትኩረት አቅጣጫ ያስቀምጣል። </a:t>
            </a:r>
            <a:endParaRPr lang="en-US" sz="2800" b="1" dirty="0">
              <a:solidFill>
                <a:srgbClr val="002060"/>
              </a:solidFill>
              <a:latin typeface="Power Geez Unicode1" pitchFamily="2" charset="0"/>
              <a:ea typeface="Arial"/>
            </a:endParaRPr>
          </a:p>
          <a:p>
            <a:pPr marL="0" marR="0" indent="0" algn="just">
              <a:lnSpc>
                <a:spcPct val="150000"/>
              </a:lnSpc>
              <a:spcBef>
                <a:spcPts val="0"/>
              </a:spcBef>
              <a:spcAft>
                <a:spcPts val="1000"/>
              </a:spcAft>
              <a:buNone/>
            </a:pPr>
            <a:endParaRPr lang="en-US" sz="2800" b="1" dirty="0">
              <a:solidFill>
                <a:srgbClr val="002060"/>
              </a:solidFill>
              <a:effectLst/>
              <a:latin typeface="Power Geez Unicode1" pitchFamily="2" charset="0"/>
              <a:ea typeface="Arial"/>
            </a:endParaRPr>
          </a:p>
        </p:txBody>
      </p:sp>
      <p:sp>
        <p:nvSpPr>
          <p:cNvPr id="4" name="Title 1"/>
          <p:cNvSpPr>
            <a:spLocks noGrp="1"/>
          </p:cNvSpPr>
          <p:nvPr>
            <p:ph type="title"/>
          </p:nvPr>
        </p:nvSpPr>
        <p:spPr>
          <a:xfrm>
            <a:off x="609600" y="169818"/>
            <a:ext cx="9652000" cy="457200"/>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15075532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823" y="404949"/>
            <a:ext cx="11477897" cy="6050787"/>
          </a:xfrm>
        </p:spPr>
        <p:txBody>
          <a:bodyPr>
            <a:normAutofit/>
          </a:bodyPr>
          <a:lstStyle/>
          <a:p>
            <a:pPr marL="0" marR="0" indent="0" algn="just">
              <a:lnSpc>
                <a:spcPct val="150000"/>
              </a:lnSpc>
              <a:spcBef>
                <a:spcPts val="0"/>
              </a:spcBef>
              <a:spcAft>
                <a:spcPts val="1000"/>
              </a:spcAft>
              <a:buNone/>
            </a:pPr>
            <a:r>
              <a:rPr lang="en-US" sz="2800" b="1" dirty="0" smtClean="0">
                <a:solidFill>
                  <a:srgbClr val="C00000"/>
                </a:solidFill>
                <a:latin typeface="Power Geez Unicode1" pitchFamily="2" charset="0"/>
                <a:ea typeface="Nyala"/>
                <a:cs typeface="Nyala"/>
              </a:rPr>
              <a:t>5. </a:t>
            </a:r>
            <a:r>
              <a:rPr lang="en-US" sz="2800" b="1" dirty="0" err="1" smtClean="0">
                <a:solidFill>
                  <a:srgbClr val="C00000"/>
                </a:solidFill>
                <a:latin typeface="Power Geez Unicode1" pitchFamily="2" charset="0"/>
                <a:ea typeface="Nyala"/>
                <a:cs typeface="Nyala"/>
              </a:rPr>
              <a:t>የኢትዮጵያ</a:t>
            </a:r>
            <a:r>
              <a:rPr lang="en-US" sz="2800" b="1" dirty="0" smtClean="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ብሔራዊ</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ማኅበራዊ</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ጥበቃ</a:t>
            </a:r>
            <a:r>
              <a:rPr lang="en-US" sz="2800" b="1" dirty="0">
                <a:solidFill>
                  <a:srgbClr val="C00000"/>
                </a:solidFill>
                <a:latin typeface="Power Geez Unicode1" pitchFamily="2" charset="0"/>
                <a:ea typeface="Nyala"/>
                <a:cs typeface="Nyala"/>
              </a:rPr>
              <a:t> </a:t>
            </a:r>
            <a:r>
              <a:rPr lang="en-US" sz="2800" b="1" dirty="0" err="1">
                <a:solidFill>
                  <a:srgbClr val="C00000"/>
                </a:solidFill>
                <a:latin typeface="Power Geez Unicode1" pitchFamily="2" charset="0"/>
                <a:ea typeface="Nyala"/>
                <a:cs typeface="Nyala"/>
              </a:rPr>
              <a:t>ፖሊሲ</a:t>
            </a:r>
            <a:r>
              <a:rPr lang="en-US" sz="2800" b="1" dirty="0">
                <a:solidFill>
                  <a:srgbClr val="C00000"/>
                </a:solidFill>
                <a:latin typeface="Power Geez Unicode1" pitchFamily="2" charset="0"/>
                <a:ea typeface="Nyala"/>
                <a:cs typeface="Nyala"/>
              </a:rPr>
              <a:t> (200</a:t>
            </a:r>
            <a:r>
              <a:rPr lang="x-none" sz="2800" b="1">
                <a:solidFill>
                  <a:srgbClr val="C00000"/>
                </a:solidFill>
                <a:latin typeface="Power Geez Unicode1" pitchFamily="2" charset="0"/>
                <a:ea typeface="Nyala"/>
                <a:cs typeface="Nyala"/>
              </a:rPr>
              <a:t>4</a:t>
            </a:r>
            <a:r>
              <a:rPr lang="en-US" sz="2800" b="1" dirty="0">
                <a:solidFill>
                  <a:srgbClr val="C00000"/>
                </a:solidFill>
                <a:latin typeface="Power Geez Unicode1" pitchFamily="2" charset="0"/>
                <a:ea typeface="Nyala"/>
                <a:cs typeface="Nyala"/>
              </a:rPr>
              <a:t>)</a:t>
            </a:r>
            <a:endParaRPr lang="en-US" sz="2800" dirty="0">
              <a:solidFill>
                <a:srgbClr val="C00000"/>
              </a:solidFill>
              <a:latin typeface="Power Geez Unicode1" pitchFamily="2" charset="0"/>
              <a:ea typeface="Arial"/>
            </a:endParaRPr>
          </a:p>
          <a:p>
            <a:pPr marL="0" indent="0" algn="just">
              <a:buNone/>
            </a:pPr>
            <a:r>
              <a:rPr lang="am-ET" b="1" dirty="0" smtClean="0">
                <a:solidFill>
                  <a:srgbClr val="002060"/>
                </a:solidFill>
              </a:rPr>
              <a:t>የኢትዮጵያ </a:t>
            </a:r>
            <a:r>
              <a:rPr lang="am-ET" b="1" dirty="0">
                <a:solidFill>
                  <a:srgbClr val="002060"/>
                </a:solidFill>
              </a:rPr>
              <a:t>ብሔራዊ ማኅበራዊ ጥበቃ ፖሊሲ (2004) ዜጎችን ከኢኮኖሚያዊና ከማኅበራዊ እጦት ለመጠበቅ በኢትዮጵያ መንግሥት የተዘጋጀ ሰነድ ነው። </a:t>
            </a:r>
            <a:endParaRPr lang="en-US" b="1" dirty="0" smtClean="0">
              <a:solidFill>
                <a:srgbClr val="002060"/>
              </a:solidFill>
            </a:endParaRPr>
          </a:p>
          <a:p>
            <a:pPr marL="0" indent="0" algn="just">
              <a:buNone/>
            </a:pPr>
            <a:r>
              <a:rPr lang="am-ET" b="1" dirty="0" smtClean="0">
                <a:solidFill>
                  <a:srgbClr val="002060"/>
                </a:solidFill>
              </a:rPr>
              <a:t>በዋናነት </a:t>
            </a:r>
            <a:r>
              <a:rPr lang="am-ET" b="1" dirty="0">
                <a:solidFill>
                  <a:srgbClr val="002060"/>
                </a:solidFill>
              </a:rPr>
              <a:t>በሚከተሉት ዓላማዎች ላይ ያተኩራል፦ ድሆችን እና ለአደጋ ተጋላጭ ዜጎችን፣ አባወራዎችን እና ማህበረሰቦችን ችግር እና ድህነት ከሚያስከትሏቸው ተግዳሮቶች መጠበቅ ፤ የማኅበራዊ ዋስትና ወሰን መጨመር፥ የሰው ልጅን እሴት ለመገንባት ፍትሃዊ እና ጥራት ያለው የጤና ፣ የትምህርት እና የማህበራዊ ደህንነት አገልግሎቶች ተደራሽነትን ማሳደግ በዚህም የድህነትን ማቃለለል፥ ለረጅም ጊዜ ሥራ አጥ የሆኑና እና ከአቅማቸው በታች እየሠሩ ላሉ ዜጎች ከአነስተኛና ጥቃቅን ኢንደስትሪዎች ጀምሮ የሥራ ዋስትና መስጠት፣ ማህበራዊ ሁኔታቸውን ከፍ ማድረግ እና የተገለሉ ሰዎችን ማህበራዊ እና ኢኮኖሚያዊ መብቶችን ቀስ በቀስ ማሻሻል፣ እንዲሁም በተለያየ ደረጃ ላይ ያሉ  የኅብረተሰብ ክፍሎች ለማህበራዊ ጥበቃ አፈፃፀም ተገቢውን ኃላፊነት እየወሰዱ መሆናቸውን ማረጋገጥ።</a:t>
            </a:r>
            <a:endParaRPr lang="en-US" b="1" dirty="0">
              <a:solidFill>
                <a:srgbClr val="002060"/>
              </a:solidFill>
              <a:latin typeface="Power Geez Unicode1" pitchFamily="2" charset="0"/>
            </a:endParaRPr>
          </a:p>
        </p:txBody>
      </p:sp>
      <p:sp>
        <p:nvSpPr>
          <p:cNvPr id="4" name="Title 1"/>
          <p:cNvSpPr>
            <a:spLocks noGrp="1"/>
          </p:cNvSpPr>
          <p:nvPr>
            <p:ph type="title"/>
          </p:nvPr>
        </p:nvSpPr>
        <p:spPr>
          <a:xfrm>
            <a:off x="609600" y="117566"/>
            <a:ext cx="9652000" cy="378823"/>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41400505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91440"/>
            <a:ext cx="11351622" cy="757646"/>
          </a:xfrm>
        </p:spPr>
        <p:txBody>
          <a:bodyPr>
            <a:noAutofit/>
          </a:bodyPr>
          <a:lstStyle/>
          <a:p>
            <a:pPr lvl="0">
              <a:spcBef>
                <a:spcPts val="0"/>
              </a:spcBef>
              <a:spcAft>
                <a:spcPts val="1000"/>
              </a:spcAft>
            </a:pPr>
            <a:r>
              <a:rPr lang="en-US" sz="2400" dirty="0" smtClean="0">
                <a:solidFill>
                  <a:srgbClr val="002060"/>
                </a:solidFill>
                <a:latin typeface="Power Geez Unicode1" pitchFamily="2" charset="0"/>
              </a:rPr>
              <a:t/>
            </a:r>
            <a:br>
              <a:rPr lang="en-US" sz="2400" dirty="0" smtClean="0">
                <a:solidFill>
                  <a:srgbClr val="002060"/>
                </a:solidFill>
                <a:latin typeface="Power Geez Unicode1" pitchFamily="2" charset="0"/>
              </a:rPr>
            </a:br>
            <a:r>
              <a:rPr lang="en-US" sz="2400" dirty="0">
                <a:solidFill>
                  <a:srgbClr val="002060"/>
                </a:solidFill>
                <a:latin typeface="Power Geez Unicode1" pitchFamily="2" charset="0"/>
              </a:rPr>
              <a:t/>
            </a:r>
            <a:br>
              <a:rPr lang="en-US" sz="2400" dirty="0">
                <a:solidFill>
                  <a:srgbClr val="002060"/>
                </a:solidFill>
                <a:latin typeface="Power Geez Unicode1" pitchFamily="2" charset="0"/>
              </a:rPr>
            </a:br>
            <a:r>
              <a:rPr lang="en-US" sz="2400" dirty="0" smtClean="0">
                <a:solidFill>
                  <a:srgbClr val="002060"/>
                </a:solidFill>
                <a:latin typeface="Power Geez Unicode1" pitchFamily="2" charset="0"/>
              </a:rPr>
              <a:t/>
            </a:r>
            <a:br>
              <a:rPr lang="en-US" sz="2400" dirty="0" smtClean="0">
                <a:solidFill>
                  <a:srgbClr val="002060"/>
                </a:solidFill>
                <a:latin typeface="Power Geez Unicode1" pitchFamily="2" charset="0"/>
              </a:rPr>
            </a:br>
            <a:r>
              <a:rPr lang="am-ET" sz="2400" dirty="0">
                <a:solidFill>
                  <a:srgbClr val="002060"/>
                </a:solidFill>
                <a:latin typeface="Power Geez Unicode1" pitchFamily="2" charset="0"/>
              </a:rPr>
              <a:t/>
            </a:r>
            <a:br>
              <a:rPr lang="am-ET" sz="2400" dirty="0">
                <a:solidFill>
                  <a:srgbClr val="002060"/>
                </a:solidFill>
                <a:latin typeface="Power Geez Unicode1" pitchFamily="2" charset="0"/>
              </a:rPr>
            </a:br>
            <a:r>
              <a:rPr lang="en-US" sz="2400" dirty="0" smtClean="0">
                <a:solidFill>
                  <a:srgbClr val="002060"/>
                </a:solidFill>
                <a:latin typeface="Power Geez Unicode1" pitchFamily="2" charset="0"/>
              </a:rPr>
              <a:t/>
            </a:r>
            <a:br>
              <a:rPr lang="en-US" sz="2400" dirty="0" smtClean="0">
                <a:solidFill>
                  <a:srgbClr val="002060"/>
                </a:solidFill>
                <a:latin typeface="Power Geez Unicode1" pitchFamily="2" charset="0"/>
              </a:rPr>
            </a:br>
            <a:r>
              <a:rPr lang="en-US" sz="2400" dirty="0">
                <a:solidFill>
                  <a:srgbClr val="002060"/>
                </a:solidFill>
                <a:latin typeface="Power Geez Unicode1" pitchFamily="2" charset="0"/>
              </a:rPr>
              <a:t/>
            </a:r>
            <a:br>
              <a:rPr lang="en-US" sz="2400" dirty="0">
                <a:solidFill>
                  <a:srgbClr val="002060"/>
                </a:solidFill>
                <a:latin typeface="Power Geez Unicode1" pitchFamily="2" charset="0"/>
              </a:rPr>
            </a:br>
            <a:r>
              <a:rPr lang="am-ET" sz="2400" dirty="0">
                <a:ln w="500">
                  <a:solidFill>
                    <a:srgbClr val="B13F9A">
                      <a:shade val="20000"/>
                      <a:satMod val="120000"/>
                    </a:srgbClr>
                  </a:solidFill>
                </a:ln>
                <a:solidFill>
                  <a:srgbClr val="002060"/>
                </a:solidFill>
                <a:latin typeface="Power Geez Unicode1" pitchFamily="2" charset="0"/>
              </a:rPr>
              <a:t/>
            </a:r>
            <a:br>
              <a:rPr lang="am-ET" sz="2400" dirty="0">
                <a:ln w="500">
                  <a:solidFill>
                    <a:srgbClr val="B13F9A">
                      <a:shade val="20000"/>
                      <a:satMod val="120000"/>
                    </a:srgbClr>
                  </a:solidFill>
                </a:ln>
                <a:solidFill>
                  <a:srgbClr val="002060"/>
                </a:solidFill>
                <a:latin typeface="Power Geez Unicode1" pitchFamily="2" charset="0"/>
              </a:rPr>
            </a:br>
            <a:r>
              <a:rPr lang="am-ET" sz="2400" dirty="0">
                <a:ln w="500">
                  <a:solidFill>
                    <a:srgbClr val="B13F9A">
                      <a:shade val="20000"/>
                      <a:satMod val="120000"/>
                    </a:srgbClr>
                  </a:solidFill>
                </a:ln>
                <a:solidFill>
                  <a:srgbClr val="FF0000"/>
                </a:solidFill>
                <a:latin typeface="Power Geez Unicode1" pitchFamily="2" charset="0"/>
              </a:rPr>
              <a:t>አካል ጉዳተኞችን በተመለከተ በሚከተሉት መሰረታዊ ዘርፎች የኢትዮጵያ </a:t>
            </a:r>
            <a:r>
              <a:rPr lang="am-ET" sz="2400" dirty="0" smtClean="0">
                <a:ln w="500">
                  <a:solidFill>
                    <a:srgbClr val="B13F9A">
                      <a:shade val="20000"/>
                      <a:satMod val="120000"/>
                    </a:srgbClr>
                  </a:solidFill>
                </a:ln>
                <a:solidFill>
                  <a:srgbClr val="FF0000"/>
                </a:solidFill>
                <a:latin typeface="Power Geez Unicode1" pitchFamily="2" charset="0"/>
              </a:rPr>
              <a:t>ሕ</a:t>
            </a:r>
            <a:r>
              <a:rPr lang="en-US" sz="2400" dirty="0" smtClean="0">
                <a:ln w="500">
                  <a:solidFill>
                    <a:srgbClr val="B13F9A">
                      <a:shade val="20000"/>
                      <a:satMod val="120000"/>
                    </a:srgbClr>
                  </a:solidFill>
                </a:ln>
                <a:solidFill>
                  <a:srgbClr val="FF0000"/>
                </a:solidFill>
                <a:latin typeface="Power Geez Unicode1" pitchFamily="2" charset="0"/>
              </a:rPr>
              <a:t>ጎ</a:t>
            </a:r>
            <a:r>
              <a:rPr lang="am-ET" sz="2400" dirty="0" smtClean="0">
                <a:ln w="500">
                  <a:solidFill>
                    <a:srgbClr val="B13F9A">
                      <a:shade val="20000"/>
                      <a:satMod val="120000"/>
                    </a:srgbClr>
                  </a:solidFill>
                </a:ln>
                <a:solidFill>
                  <a:srgbClr val="FF0000"/>
                </a:solidFill>
                <a:latin typeface="Power Geez Unicode1" pitchFamily="2" charset="0"/>
              </a:rPr>
              <a:t>ና </a:t>
            </a:r>
            <a:r>
              <a:rPr lang="am-ET" sz="2400" dirty="0">
                <a:ln w="500">
                  <a:solidFill>
                    <a:srgbClr val="B13F9A">
                      <a:shade val="20000"/>
                      <a:satMod val="120000"/>
                    </a:srgbClr>
                  </a:solidFill>
                </a:ln>
                <a:solidFill>
                  <a:srgbClr val="FF0000"/>
                </a:solidFill>
                <a:latin typeface="Power Geez Unicode1" pitchFamily="2" charset="0"/>
              </a:rPr>
              <a:t>ፖሊሲዎች የያዟቸው ዋና ዋና መርሆዎች </a:t>
            </a:r>
            <a:endParaRPr lang="en-US" sz="3200" dirty="0">
              <a:solidFill>
                <a:srgbClr val="FF0000"/>
              </a:solidFill>
            </a:endParaRPr>
          </a:p>
        </p:txBody>
      </p:sp>
      <p:sp>
        <p:nvSpPr>
          <p:cNvPr id="3" name="Content Placeholder 2"/>
          <p:cNvSpPr>
            <a:spLocks noGrp="1"/>
          </p:cNvSpPr>
          <p:nvPr>
            <p:ph idx="1"/>
          </p:nvPr>
        </p:nvSpPr>
        <p:spPr>
          <a:xfrm>
            <a:off x="365760" y="940527"/>
            <a:ext cx="11277600" cy="5515210"/>
          </a:xfrm>
        </p:spPr>
        <p:txBody>
          <a:bodyPr>
            <a:normAutofit fontScale="25000" lnSpcReduction="20000"/>
          </a:bodyPr>
          <a:lstStyle/>
          <a:p>
            <a:pPr marL="0" indent="0" algn="just">
              <a:lnSpc>
                <a:spcPct val="150000"/>
              </a:lnSpc>
              <a:spcBef>
                <a:spcPts val="0"/>
              </a:spcBef>
              <a:spcAft>
                <a:spcPts val="1000"/>
              </a:spcAft>
              <a:buNone/>
            </a:pPr>
            <a:r>
              <a:rPr lang="en-US" sz="6400" b="1" dirty="0" smtClean="0">
                <a:solidFill>
                  <a:srgbClr val="C00000"/>
                </a:solidFill>
                <a:latin typeface="Power Geez Unicode1" pitchFamily="2" charset="0"/>
              </a:rPr>
              <a:t>ሀ. </a:t>
            </a:r>
            <a:r>
              <a:rPr lang="am-ET" sz="6400" b="1" dirty="0" smtClean="0">
                <a:solidFill>
                  <a:srgbClr val="C00000"/>
                </a:solidFill>
                <a:latin typeface="Power Geez Unicode1" pitchFamily="2" charset="0"/>
              </a:rPr>
              <a:t>ጤና</a:t>
            </a:r>
            <a:r>
              <a:rPr lang="en-US" sz="6400" b="1" dirty="0" smtClean="0">
                <a:solidFill>
                  <a:srgbClr val="C00000"/>
                </a:solidFill>
                <a:latin typeface="Power Geez Unicode1" pitchFamily="2" charset="0"/>
              </a:rPr>
              <a:t> </a:t>
            </a:r>
          </a:p>
          <a:p>
            <a:pPr marL="0" indent="0" algn="just">
              <a:lnSpc>
                <a:spcPct val="150000"/>
              </a:lnSpc>
              <a:spcBef>
                <a:spcPts val="0"/>
              </a:spcBef>
              <a:spcAft>
                <a:spcPts val="1000"/>
              </a:spcAft>
              <a:buNone/>
            </a:pPr>
            <a:r>
              <a:rPr lang="am-ET" sz="7200" b="1" dirty="0">
                <a:solidFill>
                  <a:srgbClr val="002060"/>
                </a:solidFill>
                <a:latin typeface="Power Geez Unicode1" pitchFamily="2" charset="0"/>
              </a:rPr>
              <a:t>የኢትዮጵያ ህግ አካል የሆነው የተባበሩት መንግስታት የአካል ጉዳተኞች መብቶች ስምምነት ስለ ጤና የሚከተሉትን ይላል</a:t>
            </a:r>
            <a:r>
              <a:rPr lang="am-ET" sz="7200" b="1" dirty="0" smtClean="0">
                <a:solidFill>
                  <a:srgbClr val="002060"/>
                </a:solidFill>
                <a:latin typeface="Power Geez Unicode1" pitchFamily="2" charset="0"/>
              </a:rPr>
              <a:t>።</a:t>
            </a:r>
            <a:endParaRPr lang="en-US" sz="7200" b="1" dirty="0" smtClean="0">
              <a:solidFill>
                <a:srgbClr val="002060"/>
              </a:solidFill>
              <a:latin typeface="Power Geez Unicode1" pitchFamily="2" charset="0"/>
            </a:endParaRPr>
          </a:p>
          <a:p>
            <a:pPr marL="0" indent="0" algn="just">
              <a:lnSpc>
                <a:spcPct val="150000"/>
              </a:lnSpc>
              <a:spcBef>
                <a:spcPts val="0"/>
              </a:spcBef>
              <a:spcAft>
                <a:spcPts val="1000"/>
              </a:spcAft>
              <a:buNone/>
            </a:pPr>
            <a:r>
              <a:rPr lang="en-US" sz="7200" b="1" dirty="0" smtClean="0">
                <a:solidFill>
                  <a:srgbClr val="002060"/>
                </a:solidFill>
                <a:latin typeface="Power Geez Unicode1" pitchFamily="2" charset="0"/>
              </a:rPr>
              <a:t>(</a:t>
            </a:r>
            <a:r>
              <a:rPr lang="am-ET" sz="7200" b="1" dirty="0" smtClean="0">
                <a:solidFill>
                  <a:srgbClr val="002060"/>
                </a:solidFill>
                <a:latin typeface="Power Geez Unicode1" pitchFamily="2" charset="0"/>
              </a:rPr>
              <a:t>አንቀጽ </a:t>
            </a:r>
            <a:r>
              <a:rPr lang="am-ET" sz="7200" b="1" dirty="0">
                <a:solidFill>
                  <a:srgbClr val="002060"/>
                </a:solidFill>
                <a:latin typeface="Power Geez Unicode1" pitchFamily="2" charset="0"/>
              </a:rPr>
              <a:t>25 </a:t>
            </a:r>
            <a:endParaRPr lang="en-US" sz="7200" b="1" dirty="0" smtClean="0">
              <a:solidFill>
                <a:srgbClr val="002060"/>
              </a:solidFill>
              <a:latin typeface="Power Geez Unicode1" pitchFamily="2" charset="0"/>
            </a:endParaRPr>
          </a:p>
          <a:p>
            <a:pPr marL="0" indent="0" algn="just">
              <a:lnSpc>
                <a:spcPct val="150000"/>
              </a:lnSpc>
              <a:spcBef>
                <a:spcPts val="0"/>
              </a:spcBef>
              <a:spcAft>
                <a:spcPts val="1000"/>
              </a:spcAft>
              <a:buNone/>
            </a:pPr>
            <a:r>
              <a:rPr lang="am-ET" sz="7200" b="1" dirty="0">
                <a:solidFill>
                  <a:srgbClr val="002060"/>
                </a:solidFill>
                <a:latin typeface="Power Geez Unicode1" pitchFamily="2" charset="0"/>
              </a:rPr>
              <a:t>አንቀጽ 9 (የጤና እንክብካቤ ተደራሽነት</a:t>
            </a:r>
            <a:r>
              <a:rPr lang="am-ET" sz="7200" b="1" dirty="0" smtClean="0">
                <a:solidFill>
                  <a:srgbClr val="002060"/>
                </a:solidFill>
                <a:latin typeface="Power Geez Unicode1" pitchFamily="2" charset="0"/>
              </a:rPr>
              <a:t>)</a:t>
            </a:r>
            <a:endParaRPr lang="en-US" sz="7200" b="1" dirty="0" smtClean="0">
              <a:solidFill>
                <a:srgbClr val="002060"/>
              </a:solidFill>
              <a:latin typeface="Power Geez Unicode1" pitchFamily="2" charset="0"/>
            </a:endParaRPr>
          </a:p>
          <a:p>
            <a:pPr marL="0" indent="0" algn="just">
              <a:lnSpc>
                <a:spcPct val="150000"/>
              </a:lnSpc>
              <a:spcBef>
                <a:spcPts val="0"/>
              </a:spcBef>
              <a:spcAft>
                <a:spcPts val="1000"/>
              </a:spcAft>
              <a:buNone/>
            </a:pPr>
            <a:r>
              <a:rPr lang="am-ET" sz="7200" b="1" dirty="0">
                <a:solidFill>
                  <a:srgbClr val="002060"/>
                </a:solidFill>
                <a:latin typeface="Power Geez Unicode1" pitchFamily="2" charset="0"/>
              </a:rPr>
              <a:t>አንቀጽ 26 (መልሶ ማቋቋም/ተሃድሶና ማመቻቸት) </a:t>
            </a:r>
            <a:endParaRPr lang="en-US" sz="7200" b="1" dirty="0" smtClean="0">
              <a:solidFill>
                <a:srgbClr val="002060"/>
              </a:solidFill>
              <a:latin typeface="Power Geez Unicode1" pitchFamily="2" charset="0"/>
            </a:endParaRPr>
          </a:p>
          <a:p>
            <a:pPr marL="0" indent="0" algn="just">
              <a:lnSpc>
                <a:spcPct val="150000"/>
              </a:lnSpc>
              <a:spcBef>
                <a:spcPts val="0"/>
              </a:spcBef>
              <a:spcAft>
                <a:spcPts val="1000"/>
              </a:spcAft>
              <a:buNone/>
            </a:pPr>
            <a:r>
              <a:rPr lang="am-ET" sz="7200" b="1" dirty="0">
                <a:solidFill>
                  <a:srgbClr val="002060"/>
                </a:solidFill>
                <a:latin typeface="Power Geez Unicode1" pitchFamily="2" charset="0"/>
              </a:rPr>
              <a:t>የዘርፉ ዋነኛ አስፈፃሚ </a:t>
            </a:r>
            <a:r>
              <a:rPr lang="am-ET" sz="7200" b="1" dirty="0" smtClean="0">
                <a:solidFill>
                  <a:srgbClr val="002060"/>
                </a:solidFill>
                <a:latin typeface="Power Geez Unicode1" pitchFamily="2" charset="0"/>
              </a:rPr>
              <a:t>አካላት</a:t>
            </a:r>
            <a:r>
              <a:rPr lang="en-US" sz="7200" b="1" dirty="0" smtClean="0">
                <a:solidFill>
                  <a:srgbClr val="002060"/>
                </a:solidFill>
                <a:latin typeface="Power Geez Unicode1" pitchFamily="2" charset="0"/>
              </a:rPr>
              <a:t> </a:t>
            </a:r>
          </a:p>
          <a:p>
            <a:pPr marL="0" indent="0" algn="just">
              <a:lnSpc>
                <a:spcPct val="150000"/>
              </a:lnSpc>
              <a:spcBef>
                <a:spcPts val="0"/>
              </a:spcBef>
              <a:spcAft>
                <a:spcPts val="1000"/>
              </a:spcAft>
              <a:buNone/>
            </a:pPr>
            <a:r>
              <a:rPr lang="am-ET" sz="7200" b="1" dirty="0">
                <a:solidFill>
                  <a:srgbClr val="002060"/>
                </a:solidFill>
                <a:latin typeface="Power Geez Unicode1" pitchFamily="2" charset="0"/>
              </a:rPr>
              <a:t>	የጤና ጥበቃ ሚኒስቴር</a:t>
            </a:r>
          </a:p>
          <a:p>
            <a:pPr marL="0" indent="0" algn="just">
              <a:lnSpc>
                <a:spcPct val="150000"/>
              </a:lnSpc>
              <a:spcBef>
                <a:spcPts val="0"/>
              </a:spcBef>
              <a:spcAft>
                <a:spcPts val="1000"/>
              </a:spcAft>
              <a:buNone/>
            </a:pPr>
            <a:r>
              <a:rPr lang="am-ET" sz="7200" b="1" dirty="0">
                <a:solidFill>
                  <a:srgbClr val="002060"/>
                </a:solidFill>
                <a:latin typeface="Power Geez Unicode1" pitchFamily="2" charset="0"/>
              </a:rPr>
              <a:t>	ሠራተኛና ማኅበራዊ ጉዳይ ሚኒስቴር </a:t>
            </a:r>
          </a:p>
          <a:p>
            <a:pPr marL="0" indent="0" algn="just">
              <a:lnSpc>
                <a:spcPct val="150000"/>
              </a:lnSpc>
              <a:spcBef>
                <a:spcPts val="0"/>
              </a:spcBef>
              <a:spcAft>
                <a:spcPts val="1000"/>
              </a:spcAft>
              <a:buNone/>
            </a:pPr>
            <a:r>
              <a:rPr lang="am-ET" sz="7200" b="1" dirty="0">
                <a:solidFill>
                  <a:srgbClr val="002060"/>
                </a:solidFill>
                <a:latin typeface="Power Geez Unicode1" pitchFamily="2" charset="0"/>
              </a:rPr>
              <a:t>	የአካል ጉዳተኞች ማህበራት</a:t>
            </a:r>
          </a:p>
          <a:p>
            <a:pPr marL="0" indent="0" algn="just">
              <a:lnSpc>
                <a:spcPct val="150000"/>
              </a:lnSpc>
              <a:spcBef>
                <a:spcPts val="0"/>
              </a:spcBef>
              <a:spcAft>
                <a:spcPts val="1000"/>
              </a:spcAft>
              <a:buNone/>
            </a:pPr>
            <a:r>
              <a:rPr lang="am-ET" sz="7200" b="1" dirty="0">
                <a:solidFill>
                  <a:srgbClr val="002060"/>
                </a:solidFill>
                <a:latin typeface="Power Geez Unicode1" pitchFamily="2" charset="0"/>
              </a:rPr>
              <a:t>	አካል ጉዳተⶉች ላይ አተኩረው የሚሰሩ መንግስታዊ ያልሆኑ ተቋማት </a:t>
            </a:r>
          </a:p>
          <a:p>
            <a:pPr marL="0" indent="0" algn="just">
              <a:lnSpc>
                <a:spcPct val="150000"/>
              </a:lnSpc>
              <a:spcBef>
                <a:spcPts val="0"/>
              </a:spcBef>
              <a:spcAft>
                <a:spcPts val="1000"/>
              </a:spcAft>
              <a:buNone/>
            </a:pPr>
            <a:endParaRPr lang="am-ET" sz="3200" b="1" dirty="0">
              <a:solidFill>
                <a:srgbClr val="C00000"/>
              </a:solidFill>
              <a:latin typeface="Power Geez Unicode1" pitchFamily="2" charset="0"/>
            </a:endParaRPr>
          </a:p>
          <a:p>
            <a:pPr marL="0" indent="0" algn="just">
              <a:lnSpc>
                <a:spcPct val="150000"/>
              </a:lnSpc>
              <a:spcBef>
                <a:spcPts val="0"/>
              </a:spcBef>
              <a:spcAft>
                <a:spcPts val="1000"/>
              </a:spcAft>
              <a:buNone/>
            </a:pPr>
            <a:endParaRPr lang="en-US" sz="2800" b="1" dirty="0" smtClean="0">
              <a:solidFill>
                <a:srgbClr val="C00000"/>
              </a:solidFill>
              <a:latin typeface="Power Geez Unicode1" pitchFamily="2" charset="0"/>
            </a:endParaRPr>
          </a:p>
          <a:p>
            <a:pPr marL="0" indent="0" algn="just">
              <a:lnSpc>
                <a:spcPct val="150000"/>
              </a:lnSpc>
              <a:spcBef>
                <a:spcPts val="0"/>
              </a:spcBef>
              <a:spcAft>
                <a:spcPts val="1000"/>
              </a:spcAft>
              <a:buNone/>
            </a:pPr>
            <a:endParaRPr lang="am-ET" sz="2800" b="1" dirty="0">
              <a:solidFill>
                <a:srgbClr val="C00000"/>
              </a:solidFill>
              <a:latin typeface="Power Geez Unicode1" pitchFamily="2" charset="0"/>
            </a:endParaRPr>
          </a:p>
          <a:p>
            <a:pPr marL="0" indent="0" algn="just">
              <a:lnSpc>
                <a:spcPct val="150000"/>
              </a:lnSpc>
              <a:spcBef>
                <a:spcPts val="0"/>
              </a:spcBef>
              <a:spcAft>
                <a:spcPts val="1000"/>
              </a:spcAft>
              <a:buNone/>
            </a:pPr>
            <a:endParaRPr lang="en-US" sz="2800" b="1" dirty="0">
              <a:solidFill>
                <a:srgbClr val="C00000"/>
              </a:solidFill>
              <a:latin typeface="Power Geez Unicode1" pitchFamily="2" charset="0"/>
            </a:endParaRPr>
          </a:p>
          <a:p>
            <a:pPr marL="0" marR="0" indent="0" algn="just">
              <a:lnSpc>
                <a:spcPct val="150000"/>
              </a:lnSpc>
              <a:spcBef>
                <a:spcPts val="0"/>
              </a:spcBef>
              <a:spcAft>
                <a:spcPts val="1000"/>
              </a:spcAft>
              <a:buNone/>
            </a:pPr>
            <a:endParaRPr lang="en-US" sz="2800" dirty="0">
              <a:effectLst/>
              <a:latin typeface="Arial"/>
              <a:ea typeface="Arial"/>
            </a:endParaRPr>
          </a:p>
        </p:txBody>
      </p:sp>
    </p:spTree>
    <p:extLst>
      <p:ext uri="{BB962C8B-B14F-4D97-AF65-F5344CB8AC3E}">
        <p14:creationId xmlns:p14="http://schemas.microsoft.com/office/powerpoint/2010/main" val="28840912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074" y="418011"/>
            <a:ext cx="11349446" cy="6037725"/>
          </a:xfrm>
        </p:spPr>
        <p:txBody>
          <a:bodyPr>
            <a:normAutofit/>
          </a:bodyPr>
          <a:lstStyle/>
          <a:p>
            <a:pPr marL="0" lvl="0" indent="0" algn="just">
              <a:lnSpc>
                <a:spcPct val="150000"/>
              </a:lnSpc>
              <a:spcBef>
                <a:spcPts val="0"/>
              </a:spcBef>
              <a:spcAft>
                <a:spcPts val="1000"/>
              </a:spcAft>
              <a:buClr>
                <a:srgbClr val="B13F9A"/>
              </a:buClr>
              <a:buNone/>
            </a:pPr>
            <a:r>
              <a:rPr lang="en-US" sz="1500" b="1" dirty="0">
                <a:solidFill>
                  <a:srgbClr val="C00000"/>
                </a:solidFill>
                <a:latin typeface="Power Geez Unicode1" pitchFamily="2" charset="0"/>
              </a:rPr>
              <a:t> </a:t>
            </a:r>
            <a:r>
              <a:rPr lang="en-US" sz="1500" b="1" dirty="0" smtClean="0">
                <a:solidFill>
                  <a:srgbClr val="C00000"/>
                </a:solidFill>
                <a:latin typeface="Power Geez Unicode1" pitchFamily="2" charset="0"/>
              </a:rPr>
              <a:t>                 </a:t>
            </a:r>
            <a:r>
              <a:rPr lang="en-US" sz="1500" b="1" dirty="0" smtClean="0">
                <a:solidFill>
                  <a:srgbClr val="C00000"/>
                </a:solidFill>
                <a:latin typeface="Power Geez Unicode1" pitchFamily="2" charset="0"/>
              </a:rPr>
              <a:t>ለ</a:t>
            </a:r>
            <a:r>
              <a:rPr lang="en-US" sz="1500" b="1" dirty="0" smtClean="0">
                <a:solidFill>
                  <a:srgbClr val="C00000"/>
                </a:solidFill>
                <a:latin typeface="Power Geez Unicode1" pitchFamily="2" charset="0"/>
              </a:rPr>
              <a:t>. </a:t>
            </a:r>
            <a:r>
              <a:rPr lang="am-ET" sz="1500" b="1" dirty="0" smtClean="0">
                <a:solidFill>
                  <a:srgbClr val="C00000"/>
                </a:solidFill>
                <a:latin typeface="Power Geez Unicode1" pitchFamily="2" charset="0"/>
              </a:rPr>
              <a:t>ትምህርት </a:t>
            </a:r>
            <a:endParaRPr lang="en-US" sz="1500" b="1" dirty="0" smtClean="0">
              <a:solidFill>
                <a:srgbClr val="C00000"/>
              </a:solidFill>
              <a:latin typeface="Power Geez Unicode1" pitchFamily="2" charset="0"/>
            </a:endParaRPr>
          </a:p>
          <a:p>
            <a:pPr lvl="0" algn="just">
              <a:lnSpc>
                <a:spcPct val="150000"/>
              </a:lnSpc>
              <a:spcBef>
                <a:spcPts val="0"/>
              </a:spcBef>
              <a:spcAft>
                <a:spcPts val="1000"/>
              </a:spcAft>
              <a:buClr>
                <a:srgbClr val="B13F9A"/>
              </a:buClr>
              <a:buFont typeface="Wingdings" pitchFamily="2" charset="2"/>
              <a:buChar char="v"/>
            </a:pPr>
            <a:r>
              <a:rPr lang="am-ET" sz="1500" b="1" dirty="0" smtClean="0">
                <a:solidFill>
                  <a:srgbClr val="002060"/>
                </a:solidFill>
                <a:latin typeface="Power Geez Unicode1" pitchFamily="2" charset="0"/>
              </a:rPr>
              <a:t>የልዩ </a:t>
            </a:r>
            <a:r>
              <a:rPr lang="am-ET" sz="1500" b="1" dirty="0">
                <a:solidFill>
                  <a:srgbClr val="002060"/>
                </a:solidFill>
                <a:latin typeface="Power Geez Unicode1" pitchFamily="2" charset="0"/>
              </a:rPr>
              <a:t>ፍላጎቶች እና የአካታች የትምህርት ሥርዓተ ትምህርት ተሻሽሏል </a:t>
            </a:r>
            <a:r>
              <a:rPr lang="am-ET" sz="1500" b="1" dirty="0" smtClean="0">
                <a:solidFill>
                  <a:srgbClr val="002060"/>
                </a:solidFill>
                <a:latin typeface="Power Geez Unicode1" pitchFamily="2" charset="0"/>
              </a:rPr>
              <a:t>፣</a:t>
            </a:r>
          </a:p>
          <a:p>
            <a:pPr lvl="0" algn="just">
              <a:lnSpc>
                <a:spcPct val="150000"/>
              </a:lnSpc>
              <a:spcBef>
                <a:spcPts val="0"/>
              </a:spcBef>
              <a:spcAft>
                <a:spcPts val="1000"/>
              </a:spcAft>
              <a:buClr>
                <a:srgbClr val="B13F9A"/>
              </a:buClr>
              <a:buFont typeface="Wingdings" pitchFamily="2" charset="2"/>
              <a:buChar char="v"/>
            </a:pPr>
            <a:r>
              <a:rPr lang="am-ET" sz="1500" b="1" dirty="0" smtClean="0">
                <a:solidFill>
                  <a:srgbClr val="002060"/>
                </a:solidFill>
                <a:latin typeface="Power Geez Unicode1" pitchFamily="2" charset="0"/>
              </a:rPr>
              <a:t>ለልዩ ፍላጎቶች እና አካታች ትምህርት የአተገባበር መመሪያ ተዘጋጅቷል ፤</a:t>
            </a:r>
          </a:p>
          <a:p>
            <a:pPr lvl="0" algn="just">
              <a:lnSpc>
                <a:spcPct val="150000"/>
              </a:lnSpc>
              <a:spcBef>
                <a:spcPts val="0"/>
              </a:spcBef>
              <a:spcAft>
                <a:spcPts val="1000"/>
              </a:spcAft>
              <a:buClr>
                <a:srgbClr val="B13F9A"/>
              </a:buClr>
              <a:buFont typeface="Wingdings" pitchFamily="2" charset="2"/>
              <a:buChar char="v"/>
            </a:pPr>
            <a:r>
              <a:rPr lang="am-ET" sz="1500" b="1" dirty="0" smtClean="0">
                <a:solidFill>
                  <a:srgbClr val="002060"/>
                </a:solidFill>
                <a:latin typeface="Power Geez Unicode1" pitchFamily="2" charset="0"/>
              </a:rPr>
              <a:t>ለአካል </a:t>
            </a:r>
            <a:r>
              <a:rPr lang="am-ET" sz="1500" b="1" dirty="0">
                <a:solidFill>
                  <a:srgbClr val="002060"/>
                </a:solidFill>
                <a:latin typeface="Power Geez Unicode1" pitchFamily="2" charset="0"/>
              </a:rPr>
              <a:t>ጉዳተኛ ተማሪዎች ድጋፍ ለመስጠት አካታች የትምህርት ግብዓት ማዕከላት ተቋቁመዋል ፤</a:t>
            </a:r>
          </a:p>
          <a:p>
            <a:pPr lvl="0" algn="just">
              <a:lnSpc>
                <a:spcPct val="150000"/>
              </a:lnSpc>
              <a:spcBef>
                <a:spcPts val="0"/>
              </a:spcBef>
              <a:spcAft>
                <a:spcPts val="1000"/>
              </a:spcAft>
              <a:buClr>
                <a:srgbClr val="B13F9A"/>
              </a:buClr>
              <a:buFont typeface="Wingdings" pitchFamily="2" charset="2"/>
              <a:buChar char="v"/>
            </a:pPr>
            <a:r>
              <a:rPr lang="am-ET" sz="1500" b="1" dirty="0" smtClean="0">
                <a:solidFill>
                  <a:srgbClr val="002060"/>
                </a:solidFill>
                <a:latin typeface="Power Geez Unicode1" pitchFamily="2" charset="0"/>
              </a:rPr>
              <a:t>ለሂሳብ </a:t>
            </a:r>
            <a:r>
              <a:rPr lang="am-ET" sz="1500" b="1" dirty="0">
                <a:solidFill>
                  <a:srgbClr val="002060"/>
                </a:solidFill>
                <a:latin typeface="Power Geez Unicode1" pitchFamily="2" charset="0"/>
              </a:rPr>
              <a:t>ትምህርት የእርዳታ ቁሳቁሶች ተዘጋጅተዋል ፤</a:t>
            </a:r>
          </a:p>
          <a:p>
            <a:pPr lvl="0" algn="just">
              <a:lnSpc>
                <a:spcPct val="150000"/>
              </a:lnSpc>
              <a:spcBef>
                <a:spcPts val="0"/>
              </a:spcBef>
              <a:spcAft>
                <a:spcPts val="1000"/>
              </a:spcAft>
              <a:buClr>
                <a:srgbClr val="B13F9A"/>
              </a:buClr>
              <a:buFont typeface="Wingdings" pitchFamily="2" charset="2"/>
              <a:buChar char="v"/>
            </a:pPr>
            <a:r>
              <a:rPr lang="am-ET" sz="1500" b="1" dirty="0" smtClean="0">
                <a:solidFill>
                  <a:srgbClr val="002060"/>
                </a:solidFill>
                <a:latin typeface="Power Geez Unicode1" pitchFamily="2" charset="0"/>
              </a:rPr>
              <a:t>ሥርዓተ </a:t>
            </a:r>
            <a:r>
              <a:rPr lang="am-ET" sz="1500" b="1" dirty="0">
                <a:solidFill>
                  <a:srgbClr val="002060"/>
                </a:solidFill>
                <a:latin typeface="Power Geez Unicode1" pitchFamily="2" charset="0"/>
              </a:rPr>
              <a:t>ትምህርት የማጣጣም መመሪያ ተዘጋጅቷል ፤</a:t>
            </a:r>
          </a:p>
          <a:p>
            <a:pPr lvl="0" algn="just">
              <a:lnSpc>
                <a:spcPct val="150000"/>
              </a:lnSpc>
              <a:spcBef>
                <a:spcPts val="0"/>
              </a:spcBef>
              <a:spcAft>
                <a:spcPts val="1000"/>
              </a:spcAft>
              <a:buClr>
                <a:srgbClr val="B13F9A"/>
              </a:buClr>
              <a:buFont typeface="Wingdings" pitchFamily="2" charset="2"/>
              <a:buChar char="v"/>
            </a:pPr>
            <a:r>
              <a:rPr lang="am-ET" sz="1500" b="1" dirty="0" smtClean="0">
                <a:solidFill>
                  <a:srgbClr val="002060"/>
                </a:solidFill>
                <a:latin typeface="Power Geez Unicode1" pitchFamily="2" charset="0"/>
              </a:rPr>
              <a:t>የልዩ </a:t>
            </a:r>
            <a:r>
              <a:rPr lang="am-ET" sz="1500" b="1" dirty="0">
                <a:solidFill>
                  <a:srgbClr val="002060"/>
                </a:solidFill>
                <a:latin typeface="Power Geez Unicode1" pitchFamily="2" charset="0"/>
              </a:rPr>
              <a:t>ፍላጎት ትምህርት እና አካታች ትምህርት የግንኙነት ስትራቴጂ እና መመሪያ ተዘጋጅቶለታል) ፤</a:t>
            </a:r>
          </a:p>
          <a:p>
            <a:pPr lvl="0" algn="just">
              <a:lnSpc>
                <a:spcPct val="150000"/>
              </a:lnSpc>
              <a:spcBef>
                <a:spcPts val="0"/>
              </a:spcBef>
              <a:spcAft>
                <a:spcPts val="1000"/>
              </a:spcAft>
              <a:buClr>
                <a:srgbClr val="B13F9A"/>
              </a:buClr>
              <a:buFont typeface="Wingdings" pitchFamily="2" charset="2"/>
              <a:buChar char="v"/>
            </a:pPr>
            <a:r>
              <a:rPr lang="am-ET" sz="1500" b="1" dirty="0" smtClean="0">
                <a:solidFill>
                  <a:srgbClr val="002060"/>
                </a:solidFill>
                <a:latin typeface="Power Geez Unicode1" pitchFamily="2" charset="0"/>
              </a:rPr>
              <a:t>በቴክኒክ </a:t>
            </a:r>
            <a:r>
              <a:rPr lang="am-ET" sz="1500" b="1" dirty="0">
                <a:solidFill>
                  <a:srgbClr val="002060"/>
                </a:solidFill>
                <a:latin typeface="Power Geez Unicode1" pitchFamily="2" charset="0"/>
              </a:rPr>
              <a:t>ሙያ ትምህርት እና ስልጠና (ቴ.ሙ.ት.ስ) የልዩ ፍላጎቶችን እና አካታች ትምህርትን የማካተት መመሪያም ተዘጋጅቷል፤</a:t>
            </a:r>
          </a:p>
          <a:p>
            <a:pPr lvl="0" algn="just">
              <a:lnSpc>
                <a:spcPct val="150000"/>
              </a:lnSpc>
              <a:spcBef>
                <a:spcPts val="0"/>
              </a:spcBef>
              <a:spcAft>
                <a:spcPts val="1000"/>
              </a:spcAft>
              <a:buClr>
                <a:srgbClr val="B13F9A"/>
              </a:buClr>
              <a:buFont typeface="Wingdings" pitchFamily="2" charset="2"/>
              <a:buChar char="v"/>
            </a:pPr>
            <a:r>
              <a:rPr lang="am-ET" sz="1500" b="1" dirty="0" smtClean="0">
                <a:solidFill>
                  <a:srgbClr val="002060"/>
                </a:solidFill>
                <a:latin typeface="Power Geez Unicode1" pitchFamily="2" charset="0"/>
              </a:rPr>
              <a:t>ለከፍተኛ </a:t>
            </a:r>
            <a:r>
              <a:rPr lang="am-ET" sz="1500" b="1" dirty="0">
                <a:solidFill>
                  <a:srgbClr val="002060"/>
                </a:solidFill>
                <a:latin typeface="Power Geez Unicode1" pitchFamily="2" charset="0"/>
              </a:rPr>
              <a:t>ትምህርት ትምህርት አካቶ ትምህርት የማጣቀሻ ማኑዋል ተዘጋጅቷል ፤ </a:t>
            </a:r>
          </a:p>
          <a:p>
            <a:pPr lvl="0" algn="just">
              <a:lnSpc>
                <a:spcPct val="150000"/>
              </a:lnSpc>
              <a:spcBef>
                <a:spcPts val="0"/>
              </a:spcBef>
              <a:spcAft>
                <a:spcPts val="1000"/>
              </a:spcAft>
              <a:buClr>
                <a:srgbClr val="B13F9A"/>
              </a:buClr>
              <a:buFont typeface="Wingdings" pitchFamily="2" charset="2"/>
              <a:buChar char="v"/>
            </a:pPr>
            <a:r>
              <a:rPr lang="am-ET" sz="1500" b="1" dirty="0" smtClean="0">
                <a:solidFill>
                  <a:srgbClr val="002060"/>
                </a:solidFill>
                <a:latin typeface="Power Geez Unicode1" pitchFamily="2" charset="0"/>
              </a:rPr>
              <a:t>በአገሪቱ </a:t>
            </a:r>
            <a:r>
              <a:rPr lang="am-ET" sz="1500" b="1" dirty="0">
                <a:solidFill>
                  <a:srgbClr val="002060"/>
                </a:solidFill>
                <a:latin typeface="Power Geez Unicode1" pitchFamily="2" charset="0"/>
              </a:rPr>
              <a:t>በስምንት ኮሌጆች እና በአምስት ዩኒቨርሲቲዎች የልዩ ፍላጎት ትምህርት ክፍሎች ተከፍተዋል</a:t>
            </a:r>
            <a:r>
              <a:rPr lang="am-ET" sz="1500" b="1" dirty="0" smtClean="0">
                <a:solidFill>
                  <a:srgbClr val="002060"/>
                </a:solidFill>
                <a:latin typeface="Power Geez Unicode1" pitchFamily="2" charset="0"/>
              </a:rPr>
              <a:t>።</a:t>
            </a:r>
            <a:endParaRPr lang="en-US" sz="1500" b="1" dirty="0" smtClean="0">
              <a:solidFill>
                <a:srgbClr val="002060"/>
              </a:solidFill>
              <a:latin typeface="Power Geez Unicode1" pitchFamily="2" charset="0"/>
            </a:endParaRPr>
          </a:p>
          <a:p>
            <a:pPr marL="0" lvl="0" indent="0" algn="just">
              <a:lnSpc>
                <a:spcPct val="150000"/>
              </a:lnSpc>
              <a:spcBef>
                <a:spcPts val="0"/>
              </a:spcBef>
              <a:spcAft>
                <a:spcPts val="1000"/>
              </a:spcAft>
              <a:buClr>
                <a:srgbClr val="B13F9A"/>
              </a:buClr>
              <a:buNone/>
            </a:pPr>
            <a:r>
              <a:rPr lang="am-ET" sz="1500" b="1" dirty="0">
                <a:solidFill>
                  <a:srgbClr val="002060"/>
                </a:solidFill>
                <a:latin typeface="Power Geez Unicode1" pitchFamily="2" charset="0"/>
              </a:rPr>
              <a:t>የልዩ ፍላጎት/ አካቶ ትምህርት የኢትዮጵያ ስትራቴጂ (2004)</a:t>
            </a:r>
            <a:endParaRPr lang="en-US" sz="1500" b="1" dirty="0">
              <a:solidFill>
                <a:srgbClr val="002060"/>
              </a:solidFill>
              <a:latin typeface="Power Geez Unicode1" pitchFamily="2" charset="0"/>
            </a:endParaRPr>
          </a:p>
          <a:p>
            <a:pPr marL="0" lvl="0" indent="0" algn="just">
              <a:lnSpc>
                <a:spcPct val="150000"/>
              </a:lnSpc>
              <a:spcBef>
                <a:spcPts val="0"/>
              </a:spcBef>
              <a:spcAft>
                <a:spcPts val="1000"/>
              </a:spcAft>
              <a:buClr>
                <a:srgbClr val="B13F9A"/>
              </a:buClr>
              <a:buNone/>
            </a:pPr>
            <a:r>
              <a:rPr lang="am-ET" sz="1500" b="1" dirty="0">
                <a:solidFill>
                  <a:srgbClr val="002060"/>
                </a:solidFill>
                <a:latin typeface="Power Geez Unicode1" pitchFamily="2" charset="0"/>
              </a:rPr>
              <a:t>የኢትዮጵያ የትምህርት ዘርፍ ልማት ፕሮግራም 5 (2007-2013)</a:t>
            </a:r>
          </a:p>
          <a:p>
            <a:pPr marL="0" lvl="0" indent="0" algn="just">
              <a:lnSpc>
                <a:spcPct val="150000"/>
              </a:lnSpc>
              <a:spcBef>
                <a:spcPts val="0"/>
              </a:spcBef>
              <a:spcAft>
                <a:spcPts val="1000"/>
              </a:spcAft>
              <a:buClr>
                <a:srgbClr val="B13F9A"/>
              </a:buClr>
              <a:buNone/>
            </a:pPr>
            <a:endParaRPr lang="am-ET" sz="700" b="1" dirty="0">
              <a:solidFill>
                <a:srgbClr val="002060"/>
              </a:solidFill>
              <a:latin typeface="Power Geez Unicode1" pitchFamily="2" charset="0"/>
            </a:endParaRPr>
          </a:p>
          <a:p>
            <a:pPr marL="0" lvl="0" indent="0" algn="just">
              <a:lnSpc>
                <a:spcPct val="150000"/>
              </a:lnSpc>
              <a:spcBef>
                <a:spcPts val="0"/>
              </a:spcBef>
              <a:spcAft>
                <a:spcPts val="1000"/>
              </a:spcAft>
              <a:buClr>
                <a:srgbClr val="B13F9A"/>
              </a:buClr>
              <a:buNone/>
            </a:pPr>
            <a:endParaRPr lang="en-US" dirty="0"/>
          </a:p>
        </p:txBody>
      </p:sp>
      <p:sp>
        <p:nvSpPr>
          <p:cNvPr id="4" name="Title 1"/>
          <p:cNvSpPr>
            <a:spLocks noGrp="1"/>
          </p:cNvSpPr>
          <p:nvPr>
            <p:ph type="title"/>
          </p:nvPr>
        </p:nvSpPr>
        <p:spPr>
          <a:xfrm>
            <a:off x="609600" y="130630"/>
            <a:ext cx="11261725" cy="431074"/>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22229643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53143"/>
            <a:ext cx="11277600" cy="5802593"/>
          </a:xfrm>
        </p:spPr>
        <p:txBody>
          <a:bodyPr/>
          <a:lstStyle/>
          <a:p>
            <a:pPr marL="0" indent="0">
              <a:buNone/>
            </a:pPr>
            <a:r>
              <a:rPr lang="en-US" b="1" dirty="0" smtClean="0">
                <a:solidFill>
                  <a:srgbClr val="C00000"/>
                </a:solidFill>
              </a:rPr>
              <a:t>ሐ. </a:t>
            </a:r>
            <a:r>
              <a:rPr lang="am-ET" b="1" dirty="0" smtClean="0">
                <a:solidFill>
                  <a:srgbClr val="C00000"/>
                </a:solidFill>
              </a:rPr>
              <a:t>የሥራ ስምሪ</a:t>
            </a:r>
            <a:r>
              <a:rPr lang="en-US" b="1" dirty="0" smtClean="0">
                <a:solidFill>
                  <a:srgbClr val="C00000"/>
                </a:solidFill>
              </a:rPr>
              <a:t>ት </a:t>
            </a:r>
            <a:endParaRPr lang="am-ET" b="1" dirty="0">
              <a:solidFill>
                <a:srgbClr val="002060"/>
              </a:solidFill>
            </a:endParaRPr>
          </a:p>
          <a:p>
            <a:pPr algn="just">
              <a:buFont typeface="Wingdings" pitchFamily="2" charset="2"/>
              <a:buChar char="v"/>
            </a:pPr>
            <a:r>
              <a:rPr lang="am-ET" b="1" dirty="0">
                <a:solidFill>
                  <a:srgbClr val="002060"/>
                </a:solidFill>
              </a:rPr>
              <a:t>የአለም የስራ ድርጅት የአካል ጉዳተኞች የሙያ ስልጠና፥ ተሃድሶና የስራ ስምሪት ስምምነት ቁጥር 159 (1983) </a:t>
            </a:r>
            <a:endParaRPr lang="en-US" b="1" dirty="0" smtClean="0">
              <a:solidFill>
                <a:srgbClr val="002060"/>
              </a:solidFill>
              <a:latin typeface="Power Geez Unicode1" pitchFamily="2" charset="0"/>
            </a:endParaRPr>
          </a:p>
          <a:p>
            <a:pPr algn="just">
              <a:buFont typeface="Wingdings" pitchFamily="2" charset="2"/>
              <a:buChar char="v"/>
            </a:pPr>
            <a:r>
              <a:rPr lang="en-US" b="1" dirty="0" err="1" smtClean="0">
                <a:solidFill>
                  <a:srgbClr val="002060"/>
                </a:solidFill>
                <a:latin typeface="Power Geez Unicode1" pitchFamily="2" charset="0"/>
              </a:rPr>
              <a:t>የፌዴራል</a:t>
            </a:r>
            <a:r>
              <a:rPr lang="en-US" b="1" dirty="0" smtClean="0">
                <a:solidFill>
                  <a:srgbClr val="002060"/>
                </a:solidFill>
                <a:latin typeface="Power Geez Unicode1" pitchFamily="2" charset="0"/>
              </a:rPr>
              <a:t> </a:t>
            </a:r>
            <a:r>
              <a:rPr lang="en-US" b="1" dirty="0">
                <a:solidFill>
                  <a:srgbClr val="002060"/>
                </a:solidFill>
                <a:latin typeface="Power Geez Unicode1" pitchFamily="2" charset="0"/>
              </a:rPr>
              <a:t>የመንግስት </a:t>
            </a:r>
            <a:r>
              <a:rPr lang="en-US" b="1" dirty="0" err="1">
                <a:solidFill>
                  <a:srgbClr val="002060"/>
                </a:solidFill>
                <a:latin typeface="Power Geez Unicode1" pitchFamily="2" charset="0"/>
              </a:rPr>
              <a:t>ሰራተኛ</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አዋጅ</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ቁጥር</a:t>
            </a:r>
            <a:r>
              <a:rPr lang="en-US" b="1" dirty="0">
                <a:solidFill>
                  <a:srgbClr val="002060"/>
                </a:solidFill>
                <a:latin typeface="Power Geez Unicode1" pitchFamily="2" charset="0"/>
              </a:rPr>
              <a:t> </a:t>
            </a:r>
            <a:r>
              <a:rPr lang="en-US" b="1" dirty="0" smtClean="0">
                <a:solidFill>
                  <a:srgbClr val="002060"/>
                </a:solidFill>
                <a:latin typeface="Power Geez Unicode1" pitchFamily="2" charset="0"/>
              </a:rPr>
              <a:t>1064/2018</a:t>
            </a:r>
            <a:endParaRPr lang="en-US" b="1" dirty="0">
              <a:solidFill>
                <a:srgbClr val="002060"/>
              </a:solidFill>
              <a:latin typeface="Power Geez Unicode1" pitchFamily="2" charset="0"/>
            </a:endParaRPr>
          </a:p>
          <a:p>
            <a:pPr algn="just">
              <a:buFont typeface="Wingdings" pitchFamily="2" charset="2"/>
              <a:buChar char="v"/>
            </a:pPr>
            <a:r>
              <a:rPr lang="en-US" b="1" dirty="0">
                <a:solidFill>
                  <a:srgbClr val="002060"/>
                </a:solidFill>
                <a:latin typeface="Power Geez Unicode1" pitchFamily="2" charset="0"/>
              </a:rPr>
              <a:t>አካል </a:t>
            </a:r>
            <a:r>
              <a:rPr lang="en-US" b="1" dirty="0" err="1">
                <a:solidFill>
                  <a:srgbClr val="002060"/>
                </a:solidFill>
                <a:latin typeface="Power Geez Unicode1" pitchFamily="2" charset="0"/>
              </a:rPr>
              <a:t>ጉዳተኞች</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የሥራ</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ስምሪት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መብትን</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የሚመለከት</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አዋጅ</a:t>
            </a:r>
            <a:r>
              <a:rPr lang="en-US" b="1" dirty="0">
                <a:solidFill>
                  <a:srgbClr val="002060"/>
                </a:solidFill>
                <a:latin typeface="Power Geez Unicode1" pitchFamily="2" charset="0"/>
              </a:rPr>
              <a:t> </a:t>
            </a:r>
            <a:r>
              <a:rPr lang="en-US" b="1" dirty="0" err="1">
                <a:solidFill>
                  <a:srgbClr val="002060"/>
                </a:solidFill>
                <a:latin typeface="Power Geez Unicode1" pitchFamily="2" charset="0"/>
              </a:rPr>
              <a:t>ቁጥር</a:t>
            </a:r>
            <a:r>
              <a:rPr lang="en-US" b="1" dirty="0">
                <a:solidFill>
                  <a:srgbClr val="002060"/>
                </a:solidFill>
                <a:latin typeface="Power Geez Unicode1" pitchFamily="2" charset="0"/>
              </a:rPr>
              <a:t> 568/2000 </a:t>
            </a:r>
            <a:r>
              <a:rPr lang="en-US" b="1" dirty="0" err="1">
                <a:solidFill>
                  <a:srgbClr val="002060"/>
                </a:solidFill>
                <a:latin typeface="Power Geez Unicode1" pitchFamily="2" charset="0"/>
              </a:rPr>
              <a:t>ዓ.ም</a:t>
            </a:r>
            <a:r>
              <a:rPr lang="en-US" b="1" dirty="0">
                <a:solidFill>
                  <a:srgbClr val="002060"/>
                </a:solidFill>
                <a:latin typeface="Power Geez Unicode1" pitchFamily="2" charset="0"/>
              </a:rPr>
              <a:t>.</a:t>
            </a:r>
          </a:p>
          <a:p>
            <a:pPr algn="just">
              <a:buFont typeface="Wingdings" pitchFamily="2" charset="2"/>
              <a:buChar char="v"/>
            </a:pPr>
            <a:r>
              <a:rPr lang="am-ET" b="1" dirty="0">
                <a:solidFill>
                  <a:srgbClr val="002060"/>
                </a:solidFill>
              </a:rPr>
              <a:t>የአሰሪና ሠራተኛ አዋጅ ቁጥር 377/2003</a:t>
            </a:r>
          </a:p>
          <a:p>
            <a:pPr marL="0" indent="0">
              <a:buNone/>
            </a:pPr>
            <a:endParaRPr lang="en-US" dirty="0"/>
          </a:p>
        </p:txBody>
      </p:sp>
      <p:sp>
        <p:nvSpPr>
          <p:cNvPr id="4" name="Title 1"/>
          <p:cNvSpPr>
            <a:spLocks noGrp="1"/>
          </p:cNvSpPr>
          <p:nvPr>
            <p:ph type="title"/>
          </p:nvPr>
        </p:nvSpPr>
        <p:spPr>
          <a:xfrm>
            <a:off x="609600" y="182880"/>
            <a:ext cx="9652000" cy="496389"/>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3077871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627017"/>
            <a:ext cx="11597640" cy="5828719"/>
          </a:xfrm>
        </p:spPr>
        <p:txBody>
          <a:bodyPr>
            <a:normAutofit fontScale="85000" lnSpcReduction="20000"/>
          </a:bodyPr>
          <a:lstStyle/>
          <a:p>
            <a:pPr marL="0" indent="0" algn="just">
              <a:buNone/>
            </a:pPr>
            <a:r>
              <a:rPr lang="en-US" sz="2800" b="1" dirty="0" smtClean="0">
                <a:solidFill>
                  <a:srgbClr val="C00000"/>
                </a:solidFill>
                <a:latin typeface="Power Geez Unicode1" pitchFamily="2" charset="0"/>
              </a:rPr>
              <a:t>መ. </a:t>
            </a:r>
            <a:r>
              <a:rPr lang="am-ET" sz="2800" b="1" dirty="0" smtClean="0">
                <a:solidFill>
                  <a:srgbClr val="C00000"/>
                </a:solidFill>
              </a:rPr>
              <a:t>ማህበራዊ </a:t>
            </a:r>
            <a:r>
              <a:rPr lang="am-ET" sz="2800" b="1" dirty="0">
                <a:solidFill>
                  <a:srgbClr val="C00000"/>
                </a:solidFill>
              </a:rPr>
              <a:t>ማካተት </a:t>
            </a:r>
            <a:endParaRPr lang="en-US" sz="2800" b="1" dirty="0">
              <a:solidFill>
                <a:srgbClr val="C00000"/>
              </a:solidFill>
              <a:latin typeface="Power Geez Unicode1" pitchFamily="2" charset="0"/>
            </a:endParaRPr>
          </a:p>
          <a:p>
            <a:pPr marL="0" indent="0" algn="just">
              <a:buNone/>
            </a:pPr>
            <a:r>
              <a:rPr lang="am-ET" b="1" dirty="0" smtClean="0">
                <a:solidFill>
                  <a:srgbClr val="002060"/>
                </a:solidFill>
              </a:rPr>
              <a:t>ልማታዊ </a:t>
            </a:r>
            <a:r>
              <a:rPr lang="am-ET" b="1" dirty="0">
                <a:solidFill>
                  <a:srgbClr val="002060"/>
                </a:solidFill>
              </a:rPr>
              <a:t>የማህበራዊ ደህንነት ፖሊሲ </a:t>
            </a:r>
            <a:r>
              <a:rPr lang="am-ET" b="1" dirty="0" smtClean="0">
                <a:solidFill>
                  <a:srgbClr val="002060"/>
                </a:solidFill>
              </a:rPr>
              <a:t>1997</a:t>
            </a:r>
            <a:endParaRPr lang="en-US" b="1" dirty="0" smtClean="0">
              <a:solidFill>
                <a:srgbClr val="002060"/>
              </a:solidFill>
              <a:latin typeface="Power Geez Unicode1" pitchFamily="2" charset="0"/>
            </a:endParaRPr>
          </a:p>
          <a:p>
            <a:pPr marL="0" indent="0" algn="just">
              <a:buNone/>
            </a:pPr>
            <a:r>
              <a:rPr lang="am-ET" b="1" dirty="0" smtClean="0">
                <a:solidFill>
                  <a:srgbClr val="002060"/>
                </a:solidFill>
              </a:rPr>
              <a:t>እ.ኤ.አ</a:t>
            </a:r>
            <a:r>
              <a:rPr lang="am-ET" b="1" dirty="0">
                <a:solidFill>
                  <a:srgbClr val="002060"/>
                </a:solidFill>
              </a:rPr>
              <a:t>. በ 1997 ዓ.ም. የዳበረው የልማት ማህበራዊ ደህንነት ፖሊሲ በተለይ የአካል ጉዳተኞችን መብቶቻቸውን የማስጠበቅ እና ለሙያ መልሶ ማቋቋሚያ እድሎችን የማስተዋወቅ ዓላማ ያደረገ </a:t>
            </a:r>
            <a:r>
              <a:rPr lang="am-ET" b="1" dirty="0" smtClean="0">
                <a:solidFill>
                  <a:srgbClr val="002060"/>
                </a:solidFill>
              </a:rPr>
              <a:t>ነው።</a:t>
            </a:r>
            <a:endParaRPr lang="en-US" b="1" dirty="0" smtClean="0">
              <a:solidFill>
                <a:srgbClr val="002060"/>
              </a:solidFill>
              <a:latin typeface="Power Geez Unicode1" pitchFamily="2" charset="0"/>
            </a:endParaRPr>
          </a:p>
          <a:p>
            <a:pPr marL="0" indent="0" algn="just">
              <a:buNone/>
            </a:pPr>
            <a:r>
              <a:rPr lang="am-ET" b="1" dirty="0" smtClean="0">
                <a:solidFill>
                  <a:srgbClr val="002060"/>
                </a:solidFill>
              </a:rPr>
              <a:t>የፖሊሲው </a:t>
            </a:r>
            <a:r>
              <a:rPr lang="am-ET" b="1" dirty="0">
                <a:solidFill>
                  <a:srgbClr val="002060"/>
                </a:solidFill>
              </a:rPr>
              <a:t>ግብም “ለአካል ጉዳተኞች የሙያ ሥልጠና እና የምደባ ዕድሎች እየተሻሻሉ፣ ህጎች ፣ መመሪያዎች፣ ፕሮግራሞችን እና አገልግሎቶችን የሚጠናክሩበትን እና የሚስፋፉበትን ሁኔታዎችን መፍጠር” </a:t>
            </a:r>
            <a:r>
              <a:rPr lang="am-ET" b="1" dirty="0" smtClean="0">
                <a:solidFill>
                  <a:srgbClr val="002060"/>
                </a:solidFill>
              </a:rPr>
              <a:t>ነው።</a:t>
            </a:r>
          </a:p>
          <a:p>
            <a:pPr marL="0" indent="0" algn="just">
              <a:buNone/>
            </a:pPr>
            <a:r>
              <a:rPr lang="am-ET" b="1" dirty="0" smtClean="0">
                <a:solidFill>
                  <a:srgbClr val="002060"/>
                </a:solidFill>
              </a:rPr>
              <a:t>ፖሊሲው ከአካል ጉዳተኞች ጋር የተዛመዱ የሚከተሉትን ምክሮች ያካትታል፡-</a:t>
            </a:r>
            <a:endParaRPr lang="en-US" b="1" dirty="0" smtClean="0">
              <a:solidFill>
                <a:srgbClr val="002060"/>
              </a:solidFill>
              <a:latin typeface="Power Geez Unicode1" pitchFamily="2" charset="0"/>
            </a:endParaRPr>
          </a:p>
          <a:p>
            <a:pPr algn="just">
              <a:buFont typeface="Wingdings" pitchFamily="2" charset="2"/>
              <a:buChar char="v"/>
            </a:pPr>
            <a:r>
              <a:rPr lang="am-ET" b="1" dirty="0" smtClean="0">
                <a:solidFill>
                  <a:srgbClr val="002060"/>
                </a:solidFill>
              </a:rPr>
              <a:t>አካል </a:t>
            </a:r>
            <a:r>
              <a:rPr lang="am-ET" b="1" dirty="0">
                <a:solidFill>
                  <a:srgbClr val="002060"/>
                </a:solidFill>
              </a:rPr>
              <a:t>ጉዳተኞችን የሚያስችሉ ሁኔታዎች እና በፖለቲካ ፣ በኢኮኖሚያዊ እና በማህበራዊ እንቅስቃሴዎች ውስጥ ሙሉ ተሳትፎቸውን የሚያራምዱ ሁኔታዎች መመቻቸት አለባቸው ፤</a:t>
            </a:r>
          </a:p>
          <a:p>
            <a:pPr algn="just">
              <a:buFont typeface="Wingdings" pitchFamily="2" charset="2"/>
              <a:buChar char="v"/>
            </a:pPr>
            <a:r>
              <a:rPr lang="am-ET" b="1" dirty="0" smtClean="0">
                <a:solidFill>
                  <a:srgbClr val="002060"/>
                </a:solidFill>
              </a:rPr>
              <a:t>ትምህርት </a:t>
            </a:r>
            <a:r>
              <a:rPr lang="am-ET" b="1" dirty="0">
                <a:solidFill>
                  <a:srgbClr val="002060"/>
                </a:solidFill>
              </a:rPr>
              <a:t>፣ የክህሎት ሥልጠና ፣ የሥራ ዕድሎች እና ሌሎች አገልግሎቶች ላይ ትኩረት ባደረገ መንገድ የአካል ጉዳተኞችን ደህንነት ለማረጋገጥ ተገቢ የሕግ እርምጃዎች ይወሰዳሉ ፤</a:t>
            </a:r>
          </a:p>
          <a:p>
            <a:pPr algn="just">
              <a:buFont typeface="Wingdings" pitchFamily="2" charset="2"/>
              <a:buChar char="v"/>
            </a:pPr>
            <a:r>
              <a:rPr lang="am-ET" b="1" dirty="0" smtClean="0">
                <a:solidFill>
                  <a:srgbClr val="002060"/>
                </a:solidFill>
              </a:rPr>
              <a:t>የአካል </a:t>
            </a:r>
            <a:r>
              <a:rPr lang="am-ET" b="1" dirty="0">
                <a:solidFill>
                  <a:srgbClr val="002060"/>
                </a:solidFill>
              </a:rPr>
              <a:t>ጉዳተኞችን ተገቢ የህክምና/የጤና አገልግሎት እና ድጋፍ ሰጪ መገልገያዎችን የሚሰጡ ስልቶች ይፈጠራሉ፤</a:t>
            </a:r>
          </a:p>
          <a:p>
            <a:pPr algn="just">
              <a:buFont typeface="Wingdings" pitchFamily="2" charset="2"/>
              <a:buChar char="v"/>
            </a:pPr>
            <a:r>
              <a:rPr lang="am-ET" b="1" dirty="0" smtClean="0">
                <a:solidFill>
                  <a:srgbClr val="002060"/>
                </a:solidFill>
              </a:rPr>
              <a:t>አካል </a:t>
            </a:r>
            <a:r>
              <a:rPr lang="am-ET" b="1" dirty="0">
                <a:solidFill>
                  <a:srgbClr val="002060"/>
                </a:solidFill>
              </a:rPr>
              <a:t>ጉዳተኞችን ከቤተሰባቸው እና ከማህበረሰቡ አንፃር ተገቢውን የድጋፍ አገልግሎት የሚሰጡ ስልቶች ይፈጠራሉ፤</a:t>
            </a:r>
          </a:p>
          <a:p>
            <a:pPr algn="just">
              <a:buFont typeface="Wingdings" pitchFamily="2" charset="2"/>
              <a:buChar char="v"/>
            </a:pPr>
            <a:r>
              <a:rPr lang="am-ET" b="1" dirty="0" smtClean="0">
                <a:solidFill>
                  <a:srgbClr val="002060"/>
                </a:solidFill>
              </a:rPr>
              <a:t>የቤተሰብ </a:t>
            </a:r>
            <a:r>
              <a:rPr lang="am-ET" b="1" dirty="0">
                <a:solidFill>
                  <a:srgbClr val="002060"/>
                </a:solidFill>
              </a:rPr>
              <a:t>ድጋፍ የሌላቸው አካል ጉዳተኞችን የሚንከባከቡ ልዩ ማዕከላት ይቋቋማሉ ፤</a:t>
            </a:r>
          </a:p>
          <a:p>
            <a:pPr algn="just">
              <a:buFont typeface="Wingdings" pitchFamily="2" charset="2"/>
              <a:buChar char="v"/>
            </a:pPr>
            <a:r>
              <a:rPr lang="am-ET" b="1" dirty="0" smtClean="0">
                <a:solidFill>
                  <a:srgbClr val="002060"/>
                </a:solidFill>
              </a:rPr>
              <a:t>ተገቢ </a:t>
            </a:r>
            <a:r>
              <a:rPr lang="am-ET" b="1" dirty="0">
                <a:solidFill>
                  <a:srgbClr val="002060"/>
                </a:solidFill>
              </a:rPr>
              <a:t>እና ዘላቂ የግንዛቤ ማስጨበጫ ዘመቻዎች ይጀመራሉ ፤</a:t>
            </a:r>
          </a:p>
          <a:p>
            <a:pPr algn="just">
              <a:buFont typeface="Wingdings" pitchFamily="2" charset="2"/>
              <a:buChar char="v"/>
            </a:pPr>
            <a:r>
              <a:rPr lang="am-ET" b="1" dirty="0" smtClean="0">
                <a:solidFill>
                  <a:srgbClr val="002060"/>
                </a:solidFill>
              </a:rPr>
              <a:t>የመኖሪያ </a:t>
            </a:r>
            <a:r>
              <a:rPr lang="am-ET" b="1" dirty="0">
                <a:solidFill>
                  <a:srgbClr val="002060"/>
                </a:solidFill>
              </a:rPr>
              <a:t>አካባቢዎች ፣ ሥራ እና ሌሎች የሕዝብ ቦታዎች ለአካል ጉዳተኞች ተደራሽ ይሆናሉ። እና ፤</a:t>
            </a:r>
          </a:p>
          <a:p>
            <a:pPr algn="just">
              <a:buFont typeface="Wingdings" pitchFamily="2" charset="2"/>
              <a:buChar char="v"/>
            </a:pPr>
            <a:r>
              <a:rPr lang="am-ET" b="1" dirty="0" smtClean="0">
                <a:solidFill>
                  <a:srgbClr val="002060"/>
                </a:solidFill>
              </a:rPr>
              <a:t>ለአካል </a:t>
            </a:r>
            <a:r>
              <a:rPr lang="am-ET" b="1" dirty="0">
                <a:solidFill>
                  <a:srgbClr val="002060"/>
                </a:solidFill>
              </a:rPr>
              <a:t>ጉዳተኞች አገልግሎት ለሚሰጡ መንግስታዊ ያልሆኑ ድርጅቶች እና በጎ ፈቃደኛ ድርጅቶች ድጋፍ ይደረጋል።</a:t>
            </a:r>
          </a:p>
          <a:p>
            <a:pPr algn="just">
              <a:buFont typeface="Wingdings" pitchFamily="2" charset="2"/>
              <a:buChar char="v"/>
            </a:pPr>
            <a:endParaRPr lang="am-ET" dirty="0" smtClean="0">
              <a:solidFill>
                <a:srgbClr val="FF0000"/>
              </a:solidFill>
            </a:endParaRPr>
          </a:p>
          <a:p>
            <a:pPr marL="0" indent="0">
              <a:buNone/>
            </a:pPr>
            <a:endParaRPr lang="am-ET" dirty="0">
              <a:solidFill>
                <a:srgbClr val="FF0000"/>
              </a:solidFill>
            </a:endParaRPr>
          </a:p>
          <a:p>
            <a:pPr marL="0" indent="0">
              <a:buNone/>
            </a:pPr>
            <a:endParaRPr lang="en-US" dirty="0"/>
          </a:p>
        </p:txBody>
      </p:sp>
      <p:sp>
        <p:nvSpPr>
          <p:cNvPr id="4" name="Title 1"/>
          <p:cNvSpPr>
            <a:spLocks noGrp="1"/>
          </p:cNvSpPr>
          <p:nvPr>
            <p:ph type="title"/>
          </p:nvPr>
        </p:nvSpPr>
        <p:spPr>
          <a:xfrm>
            <a:off x="609600" y="248194"/>
            <a:ext cx="9652000" cy="431075"/>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43913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9416"/>
            <a:ext cx="11277600" cy="4846320"/>
          </a:xfrm>
        </p:spPr>
        <p:txBody>
          <a:bodyPr>
            <a:noAutofit/>
          </a:bodyPr>
          <a:lstStyle/>
          <a:p>
            <a:pPr marL="0" indent="0" algn="ctr">
              <a:buNone/>
            </a:pPr>
            <a:r>
              <a:rPr lang="en-US" sz="9600" b="1" dirty="0" err="1">
                <a:latin typeface="Power Geez Unicode1" pitchFamily="2" charset="0"/>
              </a:rPr>
              <a:t>ከስልጠናው</a:t>
            </a:r>
            <a:r>
              <a:rPr lang="en-US" sz="9600" b="1" dirty="0">
                <a:latin typeface="Power Geez Unicode1" pitchFamily="2" charset="0"/>
              </a:rPr>
              <a:t> </a:t>
            </a:r>
            <a:r>
              <a:rPr lang="en-US" sz="9600" b="1" dirty="0" err="1">
                <a:latin typeface="Power Geez Unicode1" pitchFamily="2" charset="0"/>
              </a:rPr>
              <a:t>ምን</a:t>
            </a:r>
            <a:r>
              <a:rPr lang="en-US" sz="9600" b="1" dirty="0">
                <a:latin typeface="Power Geez Unicode1" pitchFamily="2" charset="0"/>
              </a:rPr>
              <a:t> </a:t>
            </a:r>
            <a:r>
              <a:rPr lang="en-US" sz="9600" b="1" dirty="0" err="1">
                <a:latin typeface="Power Geez Unicode1" pitchFamily="2" charset="0"/>
              </a:rPr>
              <a:t>ይጠብቃሉ</a:t>
            </a:r>
            <a:r>
              <a:rPr lang="en-US" sz="9600" b="1" dirty="0">
                <a:latin typeface="Power Geez Unicode1" pitchFamily="2" charset="0"/>
              </a:rPr>
              <a:t>?</a:t>
            </a:r>
          </a:p>
        </p:txBody>
      </p:sp>
    </p:spTree>
    <p:extLst>
      <p:ext uri="{BB962C8B-B14F-4D97-AF65-F5344CB8AC3E}">
        <p14:creationId xmlns:p14="http://schemas.microsoft.com/office/powerpoint/2010/main" val="37198840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13954"/>
            <a:ext cx="11323320" cy="5841782"/>
          </a:xfrm>
        </p:spPr>
        <p:txBody>
          <a:bodyPr>
            <a:normAutofit lnSpcReduction="10000"/>
          </a:bodyPr>
          <a:lstStyle/>
          <a:p>
            <a:pPr marL="0" lvl="0" indent="0">
              <a:buClr>
                <a:srgbClr val="B13F9A"/>
              </a:buClr>
              <a:buNone/>
            </a:pPr>
            <a:r>
              <a:rPr lang="en-US" sz="3000" b="1" dirty="0" smtClean="0">
                <a:solidFill>
                  <a:srgbClr val="C00000"/>
                </a:solidFill>
              </a:rPr>
              <a:t>ሰ. </a:t>
            </a:r>
            <a:r>
              <a:rPr lang="am-ET" sz="3000" b="1" dirty="0" smtClean="0">
                <a:solidFill>
                  <a:srgbClr val="C00000"/>
                </a:solidFill>
              </a:rPr>
              <a:t>ማጎልበት</a:t>
            </a:r>
            <a:r>
              <a:rPr lang="am-ET" sz="3000" b="1" dirty="0">
                <a:solidFill>
                  <a:srgbClr val="C00000"/>
                </a:solidFill>
              </a:rPr>
              <a:t>/ ማብቃት </a:t>
            </a:r>
            <a:endParaRPr lang="en-US" sz="3000" b="1" dirty="0">
              <a:solidFill>
                <a:srgbClr val="C00000"/>
              </a:solidFill>
              <a:latin typeface="Power Geez Unicode1" pitchFamily="2" charset="0"/>
            </a:endParaRPr>
          </a:p>
          <a:p>
            <a:pPr marL="0" lvl="0" indent="0" algn="just">
              <a:buClr>
                <a:srgbClr val="B13F9A"/>
              </a:buClr>
              <a:buNone/>
            </a:pPr>
            <a:r>
              <a:rPr lang="am-ET" sz="2200" b="1" dirty="0" smtClean="0">
                <a:solidFill>
                  <a:srgbClr val="002060"/>
                </a:solidFill>
              </a:rPr>
              <a:t>የተባበሩት </a:t>
            </a:r>
            <a:r>
              <a:rPr lang="am-ET" sz="2200" b="1" dirty="0">
                <a:solidFill>
                  <a:srgbClr val="002060"/>
                </a:solidFill>
              </a:rPr>
              <a:t>መንግስታት የአካል ጉዳተኞች መብቶች </a:t>
            </a:r>
            <a:r>
              <a:rPr lang="am-ET" sz="2200" b="1" dirty="0" smtClean="0">
                <a:solidFill>
                  <a:srgbClr val="002060"/>
                </a:solidFill>
              </a:rPr>
              <a:t>ስምምነት</a:t>
            </a:r>
            <a:endParaRPr lang="en-US" sz="2200" b="1" dirty="0" smtClean="0">
              <a:solidFill>
                <a:srgbClr val="002060"/>
              </a:solidFill>
            </a:endParaRPr>
          </a:p>
          <a:p>
            <a:pPr marL="0" lvl="0" indent="0" algn="just">
              <a:buClr>
                <a:srgbClr val="B13F9A"/>
              </a:buClr>
              <a:buNone/>
            </a:pPr>
            <a:r>
              <a:rPr lang="am-ET" sz="2200" b="1" dirty="0" smtClean="0">
                <a:solidFill>
                  <a:srgbClr val="002060"/>
                </a:solidFill>
              </a:rPr>
              <a:t>የኢትዮጵያ </a:t>
            </a:r>
            <a:r>
              <a:rPr lang="am-ET" sz="2200" b="1" dirty="0">
                <a:solidFill>
                  <a:srgbClr val="002060"/>
                </a:solidFill>
              </a:rPr>
              <a:t>ምርጫ ፣ የፖለቲካ ፓርቲዎች ምዝገባ እና የምርጫ ሥነ-ምግባር አዋጅ </a:t>
            </a:r>
            <a:r>
              <a:rPr lang="am-ET" sz="2200" b="1" dirty="0" smtClean="0">
                <a:solidFill>
                  <a:srgbClr val="002060"/>
                </a:solidFill>
              </a:rPr>
              <a:t>1162/2011</a:t>
            </a:r>
            <a:endParaRPr lang="en-US" sz="2200" b="1" dirty="0" smtClean="0">
              <a:solidFill>
                <a:srgbClr val="002060"/>
              </a:solidFill>
            </a:endParaRPr>
          </a:p>
          <a:p>
            <a:pPr marL="0" lvl="0" indent="0" algn="just">
              <a:buClr>
                <a:srgbClr val="B13F9A"/>
              </a:buClr>
              <a:buNone/>
            </a:pPr>
            <a:endParaRPr lang="en-US" sz="2200" b="1" dirty="0" smtClean="0">
              <a:solidFill>
                <a:srgbClr val="002060"/>
              </a:solidFill>
              <a:latin typeface="Power Geez Unicode1" pitchFamily="2" charset="0"/>
            </a:endParaRPr>
          </a:p>
          <a:p>
            <a:pPr lvl="0" algn="just">
              <a:buClr>
                <a:srgbClr val="B13F9A"/>
              </a:buClr>
              <a:buFont typeface="Wingdings" pitchFamily="2" charset="2"/>
              <a:buChar char="v"/>
            </a:pPr>
            <a:r>
              <a:rPr lang="am-ET" sz="2200" b="1" dirty="0" smtClean="0">
                <a:solidFill>
                  <a:srgbClr val="002060"/>
                </a:solidFill>
              </a:rPr>
              <a:t>የመራጮች </a:t>
            </a:r>
            <a:r>
              <a:rPr lang="am-ET" sz="2200" b="1" dirty="0">
                <a:solidFill>
                  <a:srgbClr val="002060"/>
                </a:solidFill>
              </a:rPr>
              <a:t>መዝገብ ይዘትን በሚመለከት በመዝገቡ ላይ እንዲሁም በመራጮች መታወቂያ ላይ ከሚጠቀሱት መረጃዎች መካከል አካል ጉዳተኝነት አንዱ መሆን ይኖርበታል (አንቀፅ 22</a:t>
            </a:r>
            <a:r>
              <a:rPr lang="am-ET" sz="2200" b="1" dirty="0" smtClean="0">
                <a:solidFill>
                  <a:srgbClr val="002060"/>
                </a:solidFill>
              </a:rPr>
              <a:t>)።</a:t>
            </a:r>
            <a:endParaRPr lang="en-US" sz="2200" b="1" dirty="0" smtClean="0">
              <a:solidFill>
                <a:srgbClr val="002060"/>
              </a:solidFill>
              <a:latin typeface="Power Geez Unicode1" pitchFamily="2" charset="0"/>
            </a:endParaRPr>
          </a:p>
          <a:p>
            <a:pPr lvl="0" algn="just">
              <a:buClr>
                <a:srgbClr val="B13F9A"/>
              </a:buClr>
              <a:buFont typeface="Wingdings" pitchFamily="2" charset="2"/>
              <a:buChar char="v"/>
            </a:pPr>
            <a:r>
              <a:rPr lang="am-ET" sz="2200" b="1" dirty="0" smtClean="0">
                <a:solidFill>
                  <a:srgbClr val="002060"/>
                </a:solidFill>
              </a:rPr>
              <a:t>የግል </a:t>
            </a:r>
            <a:r>
              <a:rPr lang="am-ET" sz="2200" b="1" dirty="0">
                <a:solidFill>
                  <a:srgbClr val="002060"/>
                </a:solidFill>
              </a:rPr>
              <a:t>እጩ ተወዳዳሪዎች አካል ጉዳተኛ ከሆኑ እንዲያሟሉ የሚጠበቅባቸው የድጋፍ ፊርማ ብዛት ከሶስት ሺህ ያማያንስ ይሆናል፤ በአንፃሩ አካል ጉዳተኛ ያልሆኑ የግል እጩዎች የሚጠበቅባቸው የድጋፍ ፊርማ ብዛት ከአምስት ሺህ የማያንስ ነው (አንቀፅ 31(3</a:t>
            </a:r>
            <a:r>
              <a:rPr lang="am-ET" sz="2200" b="1" dirty="0" smtClean="0">
                <a:solidFill>
                  <a:srgbClr val="002060"/>
                </a:solidFill>
              </a:rPr>
              <a:t>)።</a:t>
            </a:r>
            <a:endParaRPr lang="en-US" sz="2200" b="1" dirty="0" smtClean="0">
              <a:solidFill>
                <a:srgbClr val="002060"/>
              </a:solidFill>
              <a:latin typeface="Power Geez Unicode1" pitchFamily="2" charset="0"/>
            </a:endParaRPr>
          </a:p>
          <a:p>
            <a:pPr lvl="0" algn="just">
              <a:buClr>
                <a:srgbClr val="B13F9A"/>
              </a:buClr>
              <a:buFont typeface="Wingdings" pitchFamily="2" charset="2"/>
              <a:buChar char="v"/>
            </a:pPr>
            <a:r>
              <a:rPr lang="am-ET" sz="2200" b="1" dirty="0" smtClean="0">
                <a:solidFill>
                  <a:srgbClr val="002060"/>
                </a:solidFill>
              </a:rPr>
              <a:t>በተመሳሳይ </a:t>
            </a:r>
            <a:r>
              <a:rPr lang="am-ET" sz="2200" b="1" dirty="0">
                <a:solidFill>
                  <a:srgbClr val="002060"/>
                </a:solidFill>
              </a:rPr>
              <a:t>የፖለቲካ ፓርቲ እጩዎችንም በሚመለከት እያንዳንዱ እጩ ለህዝብ ተወካዮች ምክር ቤት የሚወዳደር ከሆነ በሚወዳደርበት የምርጫ ክልል ከሚኖሩ መራጮች ሁለት ሺህ፤ አካል ጉዳተኛ ከሆነ አንድ ሺ አምስት መቶ የድጋፍ ፊርማ፤ ለክልል ምክር ቤት የሚወዳደር ከሆነ ደግሞ አንድ ሺ፤ አካል ጉዳተኛ ከሆነ ሰባት መቶ ሃምሳ የድጋፍ ፊርማ ማቅረብ </a:t>
            </a:r>
            <a:r>
              <a:rPr lang="am-ET" sz="2200" b="1" dirty="0" smtClean="0">
                <a:solidFill>
                  <a:srgbClr val="002060"/>
                </a:solidFill>
              </a:rPr>
              <a:t>ይኖርበታል።</a:t>
            </a:r>
            <a:endParaRPr lang="en-US" sz="2200" b="1" dirty="0" smtClean="0">
              <a:solidFill>
                <a:srgbClr val="002060"/>
              </a:solidFill>
              <a:latin typeface="Power Geez Unicode1" pitchFamily="2" charset="0"/>
            </a:endParaRPr>
          </a:p>
          <a:p>
            <a:pPr lvl="0" algn="just">
              <a:buClr>
                <a:srgbClr val="B13F9A"/>
              </a:buClr>
              <a:buFont typeface="Wingdings" pitchFamily="2" charset="2"/>
              <a:buChar char="v"/>
            </a:pPr>
            <a:r>
              <a:rPr lang="am-ET" sz="2200" b="1" dirty="0" smtClean="0">
                <a:solidFill>
                  <a:srgbClr val="002060"/>
                </a:solidFill>
              </a:rPr>
              <a:t>በተጨማሪም </a:t>
            </a:r>
            <a:r>
              <a:rPr lang="am-ET" sz="2200" b="1" dirty="0">
                <a:solidFill>
                  <a:srgbClr val="002060"/>
                </a:solidFill>
              </a:rPr>
              <a:t>ከመንግሥት ለፖለቲካ ፓርቲዎች ስለሚሰጥ ድጋፍን በተመለከተ በአዋጁ ከተቀመጡት መስፈርቶች መካከል ፓርቲው ለውድድር የሚያቀርባቸው የአካል ጉዳተኛ እጩዎች ብዛትና የአካል ጉዳተኞች አባላት እና የአካል ጉዳተኛ አመራሮች ብዛት ይገኙበታል (አንቀፅ 100(2)(ሰ) እና (ረ) ይመልከቱ)። </a:t>
            </a:r>
          </a:p>
          <a:p>
            <a:pPr marL="0" lvl="0" indent="0">
              <a:buClr>
                <a:srgbClr val="B13F9A"/>
              </a:buClr>
              <a:buNone/>
            </a:pPr>
            <a:endParaRPr lang="am-ET" sz="2200" dirty="0">
              <a:solidFill>
                <a:srgbClr val="FF0000"/>
              </a:solidFill>
            </a:endParaRPr>
          </a:p>
        </p:txBody>
      </p:sp>
      <p:sp>
        <p:nvSpPr>
          <p:cNvPr id="4" name="Title 1"/>
          <p:cNvSpPr>
            <a:spLocks noGrp="1"/>
          </p:cNvSpPr>
          <p:nvPr>
            <p:ph type="title"/>
          </p:nvPr>
        </p:nvSpPr>
        <p:spPr>
          <a:xfrm>
            <a:off x="609600" y="130629"/>
            <a:ext cx="11293475" cy="483325"/>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10971067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0891"/>
            <a:ext cx="11079480" cy="5854845"/>
          </a:xfrm>
        </p:spPr>
        <p:txBody>
          <a:bodyPr>
            <a:normAutofit fontScale="92500" lnSpcReduction="10000"/>
          </a:bodyPr>
          <a:lstStyle/>
          <a:p>
            <a:pPr marL="0" indent="0">
              <a:buNone/>
            </a:pPr>
            <a:r>
              <a:rPr lang="en-US" sz="3000" b="1" dirty="0" smtClean="0">
                <a:solidFill>
                  <a:srgbClr val="C00000"/>
                </a:solidFill>
              </a:rPr>
              <a:t>ረ. </a:t>
            </a:r>
            <a:r>
              <a:rPr lang="am-ET" sz="3000" b="1" dirty="0" smtClean="0">
                <a:solidFill>
                  <a:srgbClr val="C00000"/>
                </a:solidFill>
              </a:rPr>
              <a:t>ተደራሽነት </a:t>
            </a:r>
            <a:endParaRPr lang="en-US" sz="3000" b="1" dirty="0" smtClean="0">
              <a:solidFill>
                <a:srgbClr val="C00000"/>
              </a:solidFill>
              <a:latin typeface="Power Geez Unicode1" pitchFamily="2" charset="0"/>
            </a:endParaRPr>
          </a:p>
          <a:p>
            <a:pPr marL="0" indent="0" algn="just">
              <a:buNone/>
            </a:pPr>
            <a:r>
              <a:rPr lang="am-ET" b="1" dirty="0" smtClean="0">
                <a:solidFill>
                  <a:srgbClr val="002060"/>
                </a:solidFill>
              </a:rPr>
              <a:t>ሀ</a:t>
            </a:r>
            <a:r>
              <a:rPr lang="am-ET" b="1" dirty="0">
                <a:solidFill>
                  <a:srgbClr val="002060"/>
                </a:solidFill>
              </a:rPr>
              <a:t>) “</a:t>
            </a:r>
            <a:r>
              <a:rPr lang="am-ET" b="1" dirty="0">
                <a:solidFill>
                  <a:srgbClr val="00B050"/>
                </a:solidFill>
              </a:rPr>
              <a:t>ግንኙነት” </a:t>
            </a:r>
            <a:r>
              <a:rPr lang="am-ET" b="1" dirty="0">
                <a:solidFill>
                  <a:srgbClr val="002060"/>
                </a:solidFill>
              </a:rPr>
              <a:t>- ቋንቋዎችን ፣ የጽሑፍ ማሳያ ፣ ብሬይል ፣ ንክኪ ግንኙነት ፣ ትልቅ ህትመት ፣ ተደራሽ መልቲሚዲያ እንዲሁም በጽሑፍ ፣ በድምጽ ፣ በግልፅ ቋንቋ ፣ በሰው አንባቢ እና በመጨመር እና አማራጭ ሁነታዎች ፣ ተደራሽ የመረጃ እና የግንኙነት ቴክኖሎጂን ጨምሮ የመገናኛ ዘዴዎች እና ቅርፀቶችን ያጠቃልላል።</a:t>
            </a:r>
          </a:p>
          <a:p>
            <a:pPr marL="0" indent="0" algn="just">
              <a:buNone/>
            </a:pPr>
            <a:r>
              <a:rPr lang="am-ET" b="1" dirty="0">
                <a:solidFill>
                  <a:srgbClr val="002060"/>
                </a:solidFill>
              </a:rPr>
              <a:t>ለ)</a:t>
            </a:r>
            <a:r>
              <a:rPr lang="am-ET" b="1" dirty="0">
                <a:solidFill>
                  <a:srgbClr val="00B050"/>
                </a:solidFill>
              </a:rPr>
              <a:t> “ቋንቋ” </a:t>
            </a:r>
            <a:r>
              <a:rPr lang="am-ET" b="1" dirty="0">
                <a:solidFill>
                  <a:srgbClr val="002060"/>
                </a:solidFill>
              </a:rPr>
              <a:t>- የንግግር እና የምልክት ቋንቋዎችን እና ሌሎች የቋንቋ ዓይነቶች ያጠቃልላል።</a:t>
            </a:r>
          </a:p>
          <a:p>
            <a:pPr marL="0" indent="0" algn="just">
              <a:buNone/>
            </a:pPr>
            <a:r>
              <a:rPr lang="am-ET" b="1" dirty="0">
                <a:solidFill>
                  <a:srgbClr val="002060"/>
                </a:solidFill>
              </a:rPr>
              <a:t>ሐ) </a:t>
            </a:r>
            <a:r>
              <a:rPr lang="am-ET" b="1" dirty="0">
                <a:solidFill>
                  <a:srgbClr val="00B050"/>
                </a:solidFill>
              </a:rPr>
              <a:t>“በአካል ጉዳተኝነት ላይ የተመሠረተ አድልዎ” </a:t>
            </a:r>
            <a:r>
              <a:rPr lang="am-ET" b="1" dirty="0">
                <a:solidFill>
                  <a:srgbClr val="002060"/>
                </a:solidFill>
              </a:rPr>
              <a:t>- ማለት በፖለቲካ ፣ በኢኮኖሚ ፣ በማህበራዊ፣ ባህላዊ ፣ ሲቪል ወይም በሌላ መስክ ውስጥ ያሉ ሁሉም ሰብአዊ መብቶች እና መሠረታዊ ነፃነቶች ከሌሎች ጋር በእኩልነት የማወቅና ፣ የመጠቀምን መብትን የመጉዳት ወይም የመሻር ዓላማ ወይም ውጤት ያለው በአካል ጉዳተኝነት ላይ የተመሠረተ ማንኛውም ልዩነት ፣ ማግለል ወይም ገደብ ማለት ነው። ምክንያታዊ ማመቻቸትን መከልከልን ጨምሮ ሁሉንም የመድሎ ዓይነቶች ያጠቃልላል።</a:t>
            </a:r>
          </a:p>
          <a:p>
            <a:pPr marL="0" indent="0" algn="just">
              <a:buNone/>
            </a:pPr>
            <a:r>
              <a:rPr lang="am-ET" b="1" dirty="0">
                <a:solidFill>
                  <a:srgbClr val="002060"/>
                </a:solidFill>
              </a:rPr>
              <a:t>መ) </a:t>
            </a:r>
            <a:r>
              <a:rPr lang="am-ET" b="1" dirty="0">
                <a:solidFill>
                  <a:srgbClr val="00B050"/>
                </a:solidFill>
              </a:rPr>
              <a:t>“ምክንያታዊ ማመቻቸት” </a:t>
            </a:r>
            <a:r>
              <a:rPr lang="am-ET" b="1" dirty="0">
                <a:solidFill>
                  <a:srgbClr val="002060"/>
                </a:solidFill>
              </a:rPr>
              <a:t>- ለአካል ጉዳተኞች ከሌሎች ሰብዓዊ መብቶች እና መሠረታዊ ነፃነቶች ጋር በእኩልነት መጠቀምን ወይም ልምምድ ማድረግን ለማረጋገጥ አስፈላጊ እና ተገቢ ማሻሻያ እና ማስተካከያ ማለት ነው።</a:t>
            </a:r>
          </a:p>
          <a:p>
            <a:pPr marL="0" indent="0" algn="just">
              <a:buNone/>
            </a:pPr>
            <a:r>
              <a:rPr lang="am-ET" b="1" dirty="0">
                <a:solidFill>
                  <a:srgbClr val="002060"/>
                </a:solidFill>
              </a:rPr>
              <a:t>ሠ) </a:t>
            </a:r>
            <a:r>
              <a:rPr lang="am-ET" b="1" dirty="0">
                <a:solidFill>
                  <a:srgbClr val="00B050"/>
                </a:solidFill>
              </a:rPr>
              <a:t>“ሁለንተናዊ ንድፍ” </a:t>
            </a:r>
            <a:r>
              <a:rPr lang="am-ET" b="1" dirty="0">
                <a:solidFill>
                  <a:srgbClr val="002060"/>
                </a:solidFill>
              </a:rPr>
              <a:t>ማለት ልዩ ንድፍ ሳያስፈልግ በተቻለ መጠን በሁሉም ሰዎች የሚጠቀሙባቸው ምርቶች ፣ አከባቢዎች ፣ ፕሮግራሞች እና አገልግሎቶች መንደፍ ማለት ነው። </a:t>
            </a:r>
          </a:p>
          <a:p>
            <a:pPr marL="0" indent="0">
              <a:buNone/>
            </a:pPr>
            <a:endParaRPr lang="am-ET" b="1" dirty="0">
              <a:solidFill>
                <a:srgbClr val="002060"/>
              </a:solidFill>
            </a:endParaRPr>
          </a:p>
          <a:p>
            <a:pPr marL="0" indent="0">
              <a:buNone/>
            </a:pPr>
            <a:endParaRPr lang="en-US" dirty="0"/>
          </a:p>
        </p:txBody>
      </p:sp>
      <p:sp>
        <p:nvSpPr>
          <p:cNvPr id="4" name="Title 1"/>
          <p:cNvSpPr>
            <a:spLocks noGrp="1"/>
          </p:cNvSpPr>
          <p:nvPr>
            <p:ph type="title"/>
          </p:nvPr>
        </p:nvSpPr>
        <p:spPr>
          <a:xfrm>
            <a:off x="609600" y="143691"/>
            <a:ext cx="9652000" cy="522515"/>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10867535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5577"/>
            <a:ext cx="11170920" cy="5920159"/>
          </a:xfrm>
        </p:spPr>
        <p:txBody>
          <a:bodyPr>
            <a:normAutofit/>
          </a:bodyPr>
          <a:lstStyle/>
          <a:p>
            <a:pPr marL="0" indent="0" algn="just">
              <a:buNone/>
            </a:pPr>
            <a:r>
              <a:rPr lang="am-ET" b="1" dirty="0">
                <a:solidFill>
                  <a:srgbClr val="C00000"/>
                </a:solidFill>
              </a:rPr>
              <a:t>የግንባታ አዋጅ ቁጥር </a:t>
            </a:r>
            <a:r>
              <a:rPr lang="am-ET" b="1" dirty="0" smtClean="0">
                <a:solidFill>
                  <a:srgbClr val="C00000"/>
                </a:solidFill>
              </a:rPr>
              <a:t>624/2001</a:t>
            </a:r>
            <a:endParaRPr lang="en-US" b="1" dirty="0" smtClean="0">
              <a:solidFill>
                <a:srgbClr val="C00000"/>
              </a:solidFill>
            </a:endParaRPr>
          </a:p>
          <a:p>
            <a:pPr marL="0" indent="0" algn="just">
              <a:buNone/>
            </a:pPr>
            <a:r>
              <a:rPr lang="am-ET" b="1" dirty="0" smtClean="0">
                <a:solidFill>
                  <a:srgbClr val="002060"/>
                </a:solidFill>
              </a:rPr>
              <a:t>አዋጅ </a:t>
            </a:r>
            <a:r>
              <a:rPr lang="am-ET" b="1" dirty="0">
                <a:solidFill>
                  <a:srgbClr val="002060"/>
                </a:solidFill>
              </a:rPr>
              <a:t>ቁጥር 624/2001 (የግንባታ/የህንፃ አዋጅ) በአንቀጽ 36 ንዑስ አንቀጽ 1 እና ንዑስ አንቀጽ 2 ስለ “የአካል ጉዳተኞች መገልገያዎች” ይደነግጋል። ይህ ሕግ በማንኛውም ሕንፃ ንድፍ እና ግንባታ ውስጥ የአካል ጉዳት ላለባቸው ሰዎች ተስማሚነትና ተደራሽነትን የማረጋገጥ ግዴታን ይደገግጋል።   ሆኖም ፣ ይህ ሕግ ከአካላዊ አካል ጉዳተኞች በተጨማሪ ሌሎች የአካል ጉዳተኞች  ያሉባቸውን በርካታ የተደራሽነት ስጋቶችን አካትቶ እንዲከለስ ይመከራል</a:t>
            </a:r>
            <a:r>
              <a:rPr lang="am-ET" b="1" dirty="0" smtClean="0">
                <a:solidFill>
                  <a:srgbClr val="002060"/>
                </a:solidFill>
              </a:rPr>
              <a:t>።</a:t>
            </a:r>
            <a:endParaRPr lang="en-US" b="1" dirty="0" smtClean="0">
              <a:solidFill>
                <a:srgbClr val="002060"/>
              </a:solidFill>
            </a:endParaRPr>
          </a:p>
          <a:p>
            <a:pPr marL="0" indent="0" algn="just">
              <a:buNone/>
            </a:pPr>
            <a:r>
              <a:rPr lang="am-ET" b="1" dirty="0" smtClean="0">
                <a:solidFill>
                  <a:srgbClr val="C00000"/>
                </a:solidFill>
              </a:rPr>
              <a:t>የማራኬሽ </a:t>
            </a:r>
            <a:r>
              <a:rPr lang="am-ET" b="1" dirty="0" smtClean="0">
                <a:solidFill>
                  <a:srgbClr val="C00000"/>
                </a:solidFill>
              </a:rPr>
              <a:t>ስምምነት</a:t>
            </a:r>
            <a:endParaRPr lang="en-US" b="1" dirty="0" smtClean="0">
              <a:solidFill>
                <a:srgbClr val="C00000"/>
              </a:solidFill>
            </a:endParaRPr>
          </a:p>
          <a:p>
            <a:pPr marL="0" indent="0" algn="just">
              <a:buNone/>
            </a:pPr>
            <a:r>
              <a:rPr lang="am-ET" b="1" dirty="0" smtClean="0">
                <a:solidFill>
                  <a:srgbClr val="002060"/>
                </a:solidFill>
              </a:rPr>
              <a:t>በከፊልና </a:t>
            </a:r>
            <a:r>
              <a:rPr lang="am-ET" b="1" dirty="0">
                <a:solidFill>
                  <a:srgbClr val="002060"/>
                </a:solidFill>
              </a:rPr>
              <a:t>ሙሉ በሙሉ ዓይነ ስውራን ለሆኑ ወይም መደበኛ የህትመት ውጤቶችን የማንበብ ውስንነት ላለባቸው አካል ጉዳተኞች የታተሙ ሥራዎች ተደራሽነትን ለማመቻቸትና ለማረጋገጥ የማራኬሽ ስምምነት እ.ኤ.አ. </a:t>
            </a:r>
            <a:r>
              <a:rPr lang="am-ET" b="1" dirty="0" smtClean="0">
                <a:solidFill>
                  <a:srgbClr val="002060"/>
                </a:solidFill>
              </a:rPr>
              <a:t>በ2016 ዓ.ም</a:t>
            </a:r>
            <a:r>
              <a:rPr lang="am-ET" b="1" dirty="0">
                <a:solidFill>
                  <a:srgbClr val="002060"/>
                </a:solidFill>
              </a:rPr>
              <a:t>. የተደነገገ ሲሆን ይኸው ስምምነት በኢትዮጵያ እ.ኤ.አ በየካቲት 2020 ዓ.ም. ፀድቋል። በዚሁም መሰረት ማንኛውም የህትመት ውጤት በከፊልና ሙሉ በሙሉ ዓይነ ስውራን ለሆኑ ወይም መደበኛ የህትመት ውጤቶችን የማንበብ ውስንነት ላለባቸው አካል ጉዳተኛ ዜጎች ተደራሽ እንዲሆኑ የኢትዮጵያ ህግ ያስገድዳል ማለት ነው</a:t>
            </a:r>
            <a:r>
              <a:rPr lang="am-ET" dirty="0"/>
              <a:t>። </a:t>
            </a:r>
          </a:p>
        </p:txBody>
      </p:sp>
      <p:sp>
        <p:nvSpPr>
          <p:cNvPr id="4" name="Title 1"/>
          <p:cNvSpPr>
            <a:spLocks noGrp="1"/>
          </p:cNvSpPr>
          <p:nvPr>
            <p:ph type="title"/>
          </p:nvPr>
        </p:nvSpPr>
        <p:spPr>
          <a:xfrm>
            <a:off x="609600" y="104503"/>
            <a:ext cx="9652000" cy="470263"/>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14220099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137" y="522514"/>
            <a:ext cx="11382103" cy="5933222"/>
          </a:xfrm>
        </p:spPr>
        <p:txBody>
          <a:bodyPr>
            <a:normAutofit fontScale="25000" lnSpcReduction="20000"/>
          </a:bodyPr>
          <a:lstStyle/>
          <a:p>
            <a:pPr marL="0" indent="0">
              <a:lnSpc>
                <a:spcPct val="200000"/>
              </a:lnSpc>
              <a:spcAft>
                <a:spcPts val="600"/>
              </a:spcAft>
              <a:buNone/>
            </a:pPr>
            <a:r>
              <a:rPr lang="en-US" sz="5600" b="1" dirty="0" smtClean="0">
                <a:solidFill>
                  <a:srgbClr val="C00000"/>
                </a:solidFill>
                <a:latin typeface="Power Geez Unicode1" pitchFamily="2" charset="0"/>
                <a:ea typeface="Nyala"/>
                <a:cs typeface="Nyala"/>
              </a:rPr>
              <a:t>ሠ. </a:t>
            </a:r>
            <a:r>
              <a:rPr lang="en-US" sz="5600" b="1" dirty="0" err="1" smtClean="0">
                <a:solidFill>
                  <a:srgbClr val="C00000"/>
                </a:solidFill>
                <a:latin typeface="Power Geez Unicode1" pitchFamily="2" charset="0"/>
                <a:ea typeface="Nyala"/>
                <a:cs typeface="Nyala"/>
              </a:rPr>
              <a:t>የአደጋ</a:t>
            </a:r>
            <a:r>
              <a:rPr lang="en-US" sz="5600" b="1" dirty="0" smtClean="0">
                <a:solidFill>
                  <a:srgbClr val="C00000"/>
                </a:solidFill>
                <a:latin typeface="Power Geez Unicode1" pitchFamily="2" charset="0"/>
                <a:ea typeface="Calibri"/>
                <a:cs typeface="Calibri"/>
              </a:rPr>
              <a:t> </a:t>
            </a:r>
            <a:r>
              <a:rPr lang="x-none" sz="5600" b="1">
                <a:solidFill>
                  <a:srgbClr val="C00000"/>
                </a:solidFill>
                <a:latin typeface="Power Geez Unicode1" pitchFamily="2" charset="0"/>
                <a:ea typeface="Calibri"/>
                <a:cs typeface="Nyala"/>
              </a:rPr>
              <a:t>መከላከልና </a:t>
            </a:r>
            <a:r>
              <a:rPr lang="x-none" sz="5600" b="1" smtClean="0">
                <a:solidFill>
                  <a:srgbClr val="C00000"/>
                </a:solidFill>
                <a:latin typeface="Power Geez Unicode1" pitchFamily="2" charset="0"/>
                <a:ea typeface="Calibri"/>
                <a:cs typeface="Nyala"/>
              </a:rPr>
              <a:t>ዝግጁነት</a:t>
            </a:r>
            <a:endParaRPr lang="en-US" sz="5600" b="1" dirty="0" smtClean="0">
              <a:solidFill>
                <a:srgbClr val="C00000"/>
              </a:solidFill>
              <a:latin typeface="Power Geez Unicode1" pitchFamily="2" charset="0"/>
              <a:ea typeface="Calibri"/>
              <a:cs typeface="Nyala"/>
            </a:endParaRPr>
          </a:p>
          <a:p>
            <a:pPr marL="0" indent="0">
              <a:lnSpc>
                <a:spcPct val="200000"/>
              </a:lnSpc>
              <a:spcAft>
                <a:spcPts val="600"/>
              </a:spcAft>
              <a:buNone/>
            </a:pPr>
            <a:r>
              <a:rPr lang="am-ET" sz="6400" b="1" dirty="0" smtClean="0">
                <a:solidFill>
                  <a:srgbClr val="002060"/>
                </a:solidFill>
                <a:latin typeface="Power Geez Unicode1" pitchFamily="2" charset="0"/>
                <a:ea typeface="Times New Roman"/>
                <a:cs typeface="Times New Roman"/>
              </a:rPr>
              <a:t>አካል </a:t>
            </a:r>
            <a:r>
              <a:rPr lang="am-ET" sz="6400" b="1" dirty="0">
                <a:solidFill>
                  <a:srgbClr val="002060"/>
                </a:solidFill>
                <a:latin typeface="Power Geez Unicode1" pitchFamily="2" charset="0"/>
                <a:ea typeface="Times New Roman"/>
                <a:cs typeface="Times New Roman"/>
              </a:rPr>
              <a:t>ጉዳተኞች በአደጋዎች ፣ በድንገተኛ የሰብአዊ  ሁኔታዎች እና በግጭት ሁኔታዎች ከፍተኛ የሞት ፣ የጥቃት ፣ የአካል ጉዳት እና የንብረት መጥፋት አደጋ ይጋረጥባቸዋል፣ ባልተመጣጠነም ሁኔታ ይጎዳሉ። </a:t>
            </a:r>
            <a:r>
              <a:rPr lang="am-ET" sz="6400" b="1" dirty="0" smtClean="0">
                <a:solidFill>
                  <a:srgbClr val="002060"/>
                </a:solidFill>
                <a:latin typeface="Power Geez Unicode1" pitchFamily="2" charset="0"/>
                <a:ea typeface="Times New Roman"/>
                <a:cs typeface="Times New Roman"/>
              </a:rPr>
              <a:t>የአደጋ </a:t>
            </a:r>
            <a:r>
              <a:rPr lang="am-ET" sz="6400" b="1" dirty="0">
                <a:solidFill>
                  <a:srgbClr val="002060"/>
                </a:solidFill>
                <a:latin typeface="Power Geez Unicode1" pitchFamily="2" charset="0"/>
                <a:ea typeface="Times New Roman"/>
                <a:cs typeface="Times New Roman"/>
              </a:rPr>
              <a:t>ስጋቶችን ለመቅረፍ፣ የሰብአዊነት ሥርዓቱ እንዲሁም የቅድመ ዝግጅት ወይም የአደጋ ቅነሳ ዘዴዎች በኢትዮጵያ አሁንም አካል ጉዳተኞችን ሙሉ በሙሉ አያካትቱም።  </a:t>
            </a:r>
            <a:r>
              <a:rPr lang="am-ET" sz="6400" b="1" dirty="0" smtClean="0">
                <a:solidFill>
                  <a:srgbClr val="002060"/>
                </a:solidFill>
                <a:latin typeface="Power Geez Unicode1" pitchFamily="2" charset="0"/>
                <a:ea typeface="Times New Roman"/>
                <a:cs typeface="Times New Roman"/>
              </a:rPr>
              <a:t>በዚህ </a:t>
            </a:r>
            <a:r>
              <a:rPr lang="am-ET" sz="6400" b="1" dirty="0">
                <a:solidFill>
                  <a:srgbClr val="002060"/>
                </a:solidFill>
                <a:latin typeface="Power Geez Unicode1" pitchFamily="2" charset="0"/>
                <a:ea typeface="Times New Roman"/>
                <a:cs typeface="Times New Roman"/>
              </a:rPr>
              <a:t>ምክንያት የአካል ጉዳተኞች በአስቸኳይ የአደጋ ጊዜ እና በሰብአዊ ዕርዳታ ወቅት ወደ ኋላ የመተው ዕድላቸው ከፍተኛ ሲሆን ፣ የሞት መጠናቸውም በአጠቃላይ ከተጎዳው ሕዝብ  ቢያንስ በእጥፍ ይበልጣል። የአካል ጉዳተኞች መብቶች ስምምነት አንቀጽ 11 በዚህ ላይ በተለይ ትኩረት የሚያደርገው የስምምነቱ ክፍል ነው። </a:t>
            </a:r>
            <a:r>
              <a:rPr lang="en-US" sz="6400" b="1" dirty="0" smtClean="0">
                <a:solidFill>
                  <a:srgbClr val="002060"/>
                </a:solidFill>
                <a:latin typeface="Power Geez Unicode1" pitchFamily="2" charset="0"/>
                <a:ea typeface="Times New Roman"/>
                <a:cs typeface="Times New Roman"/>
              </a:rPr>
              <a:t> </a:t>
            </a:r>
            <a:endParaRPr lang="en-US" sz="6400" b="1" dirty="0">
              <a:solidFill>
                <a:srgbClr val="002060"/>
              </a:solidFill>
              <a:latin typeface="Power Geez Unicode1" pitchFamily="2" charset="0"/>
              <a:ea typeface="Times New Roman"/>
              <a:cs typeface="Times New Roman"/>
            </a:endParaRPr>
          </a:p>
          <a:p>
            <a:pPr marL="0" indent="0">
              <a:lnSpc>
                <a:spcPct val="170000"/>
              </a:lnSpc>
              <a:spcAft>
                <a:spcPts val="600"/>
              </a:spcAft>
              <a:buNone/>
            </a:pPr>
            <a:r>
              <a:rPr lang="en-US" sz="6400" b="1" dirty="0" err="1" smtClean="0">
                <a:solidFill>
                  <a:srgbClr val="C00000"/>
                </a:solidFill>
                <a:latin typeface="Power Geez Unicode1" pitchFamily="2" charset="0"/>
                <a:ea typeface="Nyala"/>
                <a:cs typeface="Nyala"/>
              </a:rPr>
              <a:t>የብሔራዊ</a:t>
            </a:r>
            <a:r>
              <a:rPr lang="en-US" sz="6400" b="1" dirty="0" smtClean="0">
                <a:solidFill>
                  <a:srgbClr val="C00000"/>
                </a:solidFill>
                <a:latin typeface="Power Geez Unicode1" pitchFamily="2" charset="0"/>
                <a:ea typeface="Nyala"/>
                <a:cs typeface="Nyala"/>
              </a:rPr>
              <a:t> </a:t>
            </a:r>
            <a:r>
              <a:rPr lang="en-US" sz="6400" b="1" dirty="0" err="1">
                <a:solidFill>
                  <a:srgbClr val="C00000"/>
                </a:solidFill>
                <a:latin typeface="Power Geez Unicode1" pitchFamily="2" charset="0"/>
                <a:ea typeface="Nyala"/>
                <a:cs typeface="Nyala"/>
              </a:rPr>
              <a:t>የአደጋ</a:t>
            </a:r>
            <a:r>
              <a:rPr lang="en-US" sz="6400" b="1" dirty="0">
                <a:solidFill>
                  <a:srgbClr val="C00000"/>
                </a:solidFill>
                <a:latin typeface="Power Geez Unicode1" pitchFamily="2" charset="0"/>
                <a:ea typeface="Nyala"/>
                <a:cs typeface="Nyala"/>
              </a:rPr>
              <a:t> </a:t>
            </a:r>
            <a:r>
              <a:rPr lang="en-US" sz="6400" b="1" dirty="0" err="1">
                <a:solidFill>
                  <a:srgbClr val="C00000"/>
                </a:solidFill>
                <a:latin typeface="Power Geez Unicode1" pitchFamily="2" charset="0"/>
                <a:ea typeface="Nyala"/>
                <a:cs typeface="Nyala"/>
              </a:rPr>
              <a:t>ስጋት</a:t>
            </a:r>
            <a:r>
              <a:rPr lang="en-US" sz="6400" b="1" dirty="0">
                <a:solidFill>
                  <a:srgbClr val="C00000"/>
                </a:solidFill>
                <a:latin typeface="Power Geez Unicode1" pitchFamily="2" charset="0"/>
                <a:ea typeface="Nyala"/>
                <a:cs typeface="Nyala"/>
              </a:rPr>
              <a:t> </a:t>
            </a:r>
            <a:r>
              <a:rPr lang="en-US" sz="6400" b="1" dirty="0" err="1">
                <a:solidFill>
                  <a:srgbClr val="C00000"/>
                </a:solidFill>
                <a:latin typeface="Power Geez Unicode1" pitchFamily="2" charset="0"/>
                <a:ea typeface="Nyala"/>
                <a:cs typeface="Nyala"/>
              </a:rPr>
              <a:t>አስተዳደር</a:t>
            </a:r>
            <a:r>
              <a:rPr lang="en-US" sz="6400" b="1" dirty="0">
                <a:solidFill>
                  <a:srgbClr val="C00000"/>
                </a:solidFill>
                <a:latin typeface="Power Geez Unicode1" pitchFamily="2" charset="0"/>
                <a:ea typeface="Nyala"/>
                <a:cs typeface="Nyala"/>
              </a:rPr>
              <a:t> </a:t>
            </a:r>
            <a:r>
              <a:rPr lang="en-US" sz="6400" b="1" dirty="0" err="1">
                <a:solidFill>
                  <a:srgbClr val="C00000"/>
                </a:solidFill>
                <a:latin typeface="Power Geez Unicode1" pitchFamily="2" charset="0"/>
                <a:ea typeface="Nyala"/>
                <a:cs typeface="Nyala"/>
              </a:rPr>
              <a:t>ፖሊሲና</a:t>
            </a:r>
            <a:r>
              <a:rPr lang="en-US" sz="6400" b="1" dirty="0">
                <a:solidFill>
                  <a:srgbClr val="C00000"/>
                </a:solidFill>
                <a:latin typeface="Power Geez Unicode1" pitchFamily="2" charset="0"/>
                <a:ea typeface="Nyala"/>
                <a:cs typeface="Nyala"/>
              </a:rPr>
              <a:t> </a:t>
            </a:r>
            <a:r>
              <a:rPr lang="en-US" sz="6400" b="1" dirty="0" err="1">
                <a:solidFill>
                  <a:srgbClr val="C00000"/>
                </a:solidFill>
                <a:latin typeface="Power Geez Unicode1" pitchFamily="2" charset="0"/>
                <a:ea typeface="Nyala"/>
                <a:cs typeface="Nyala"/>
              </a:rPr>
              <a:t>ስትራቴጂ</a:t>
            </a:r>
            <a:r>
              <a:rPr lang="en-US" sz="6400" b="1" dirty="0">
                <a:solidFill>
                  <a:srgbClr val="C00000"/>
                </a:solidFill>
                <a:latin typeface="Power Geez Unicode1" pitchFamily="2" charset="0"/>
                <a:ea typeface="Nyala"/>
                <a:cs typeface="Nyala"/>
              </a:rPr>
              <a:t> (200</a:t>
            </a:r>
            <a:r>
              <a:rPr lang="x-none" sz="6400" b="1">
                <a:solidFill>
                  <a:srgbClr val="C00000"/>
                </a:solidFill>
                <a:latin typeface="Power Geez Unicode1" pitchFamily="2" charset="0"/>
                <a:ea typeface="Nyala"/>
                <a:cs typeface="Nyala"/>
              </a:rPr>
              <a:t>5</a:t>
            </a:r>
            <a:r>
              <a:rPr lang="en-US" sz="6400" b="1" dirty="0" smtClean="0">
                <a:solidFill>
                  <a:srgbClr val="C00000"/>
                </a:solidFill>
                <a:latin typeface="Power Geez Unicode1" pitchFamily="2" charset="0"/>
                <a:ea typeface="Nyala"/>
                <a:cs typeface="Nyala"/>
              </a:rPr>
              <a:t>)</a:t>
            </a:r>
            <a:endParaRPr lang="en-US" sz="6400" dirty="0" smtClean="0">
              <a:solidFill>
                <a:srgbClr val="C00000"/>
              </a:solidFill>
              <a:latin typeface="Power Geez Unicode1" pitchFamily="2" charset="0"/>
              <a:ea typeface="Arial"/>
            </a:endParaRPr>
          </a:p>
          <a:p>
            <a:pPr marL="0" indent="0" algn="just">
              <a:buNone/>
            </a:pPr>
            <a:r>
              <a:rPr lang="am-ET" sz="6400" b="1" dirty="0" smtClean="0">
                <a:solidFill>
                  <a:srgbClr val="002060"/>
                </a:solidFill>
              </a:rPr>
              <a:t>በግብርና እና በተፈጥሮ ሀብት ሚኒስቴር ስር የነበረው የአደጋ ስጋት አስተዳደር እና የምግብ ዋስትና ዘርፍ</a:t>
            </a:r>
            <a:r>
              <a:rPr lang="en-US" sz="6400" b="1" dirty="0" smtClean="0">
                <a:solidFill>
                  <a:srgbClr val="002060"/>
                </a:solidFill>
              </a:rPr>
              <a:t> </a:t>
            </a:r>
            <a:r>
              <a:rPr lang="am-ET" sz="6400" b="1" dirty="0" smtClean="0">
                <a:solidFill>
                  <a:srgbClr val="002060"/>
                </a:solidFill>
              </a:rPr>
              <a:t>አሁን ለአገር ውስጥ አደጋዎች እና አስቸኳይ ጉዳዮች ኃላፊ በመሆን እንደ ብሔራዊ የአደጋ ስጋት አስተዳደር ኮሚሽን (ብ.አ.ስ.አ.ኮ) ሆኖ እንደገና ተደራጅቷል።</a:t>
            </a:r>
            <a:endParaRPr lang="en-US" sz="6400" b="1" dirty="0" smtClean="0">
              <a:solidFill>
                <a:srgbClr val="002060"/>
              </a:solidFill>
              <a:latin typeface="Power Geez Unicode1" pitchFamily="2" charset="0"/>
            </a:endParaRPr>
          </a:p>
          <a:p>
            <a:pPr marL="0" indent="0" algn="just">
              <a:buNone/>
            </a:pPr>
            <a:r>
              <a:rPr lang="am-ET" sz="6400" b="1" dirty="0" smtClean="0">
                <a:solidFill>
                  <a:srgbClr val="002060"/>
                </a:solidFill>
              </a:rPr>
              <a:t>የአካል </a:t>
            </a:r>
            <a:r>
              <a:rPr lang="am-ET" sz="6400" b="1" dirty="0">
                <a:solidFill>
                  <a:srgbClr val="002060"/>
                </a:solidFill>
              </a:rPr>
              <a:t>ጉዳተኛነት ጉዳዮች እና አካል ጉዳተኞች፣ በአደጋ ስጋት አስተዳደር ፖሊሲ እና ስትራቴጂ ሰነድ ውስጥ “ከአካል ጉዳተኝነት ጋር የተዛመዱ ተጋላጭነቶች… በአደጋ ስጋት አስተዳደር ውስጥ ተገቢው ትኩረት ይሰጣቸዋል” በሚለው ተሻጋሪ ጉዳዮች ላይ ተካተዋል እንዲሁም ተገቢ ትኩረት ተሰጥቷቸዋል። </a:t>
            </a:r>
            <a:endParaRPr lang="en-US" sz="6400" b="1" dirty="0" smtClean="0">
              <a:solidFill>
                <a:srgbClr val="002060"/>
              </a:solidFill>
            </a:endParaRPr>
          </a:p>
          <a:p>
            <a:pPr marL="0" indent="0" algn="just">
              <a:buNone/>
            </a:pPr>
            <a:r>
              <a:rPr lang="am-ET" sz="6400" b="1" dirty="0" smtClean="0">
                <a:solidFill>
                  <a:srgbClr val="002060"/>
                </a:solidFill>
              </a:rPr>
              <a:t>በአደጋ </a:t>
            </a:r>
            <a:r>
              <a:rPr lang="am-ET" sz="6400" b="1" dirty="0">
                <a:solidFill>
                  <a:srgbClr val="002060"/>
                </a:solidFill>
              </a:rPr>
              <a:t>ጊዜ፣ አካል ጉዳተኞች በጣም ተጋላጭ እና በብዙ እጥፍ ከሚጎዱ የኅብረተሰብ ክፍሎች አንዱ ስለሆኑ፣ ልዩ እንክብካቤ እና ትኩረት ያስፈልጋቸዋል ይላል ስትራቴጂው።</a:t>
            </a:r>
          </a:p>
          <a:p>
            <a:pPr marL="0" indent="0">
              <a:buNone/>
            </a:pPr>
            <a:endParaRPr lang="am-ET" sz="6400" dirty="0"/>
          </a:p>
          <a:p>
            <a:pPr marL="0" indent="0">
              <a:buNone/>
            </a:pPr>
            <a:endParaRPr lang="en-US" sz="3200" dirty="0"/>
          </a:p>
        </p:txBody>
      </p:sp>
      <p:sp>
        <p:nvSpPr>
          <p:cNvPr id="4" name="Title 1"/>
          <p:cNvSpPr>
            <a:spLocks noGrp="1"/>
          </p:cNvSpPr>
          <p:nvPr>
            <p:ph type="title"/>
          </p:nvPr>
        </p:nvSpPr>
        <p:spPr>
          <a:xfrm>
            <a:off x="609600" y="117567"/>
            <a:ext cx="11217275" cy="522514"/>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42150968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823" y="339634"/>
            <a:ext cx="11432177" cy="6116102"/>
          </a:xfrm>
        </p:spPr>
        <p:txBody>
          <a:bodyPr/>
          <a:lstStyle/>
          <a:p>
            <a:pPr marL="0" indent="0">
              <a:buNone/>
            </a:pPr>
            <a:r>
              <a:rPr lang="en-US" sz="2800" b="1" dirty="0" err="1">
                <a:solidFill>
                  <a:srgbClr val="C00000"/>
                </a:solidFill>
                <a:latin typeface="Power Geez Unicode1" pitchFamily="2" charset="0"/>
                <a:ea typeface="Nyala"/>
                <a:cs typeface="Nyala"/>
              </a:rPr>
              <a:t>የፍርድ</a:t>
            </a:r>
            <a:r>
              <a:rPr lang="en-US" sz="2800" b="1" dirty="0">
                <a:solidFill>
                  <a:srgbClr val="C00000"/>
                </a:solidFill>
                <a:latin typeface="Power Geez Unicode1" pitchFamily="2" charset="0"/>
                <a:ea typeface="Calibri"/>
              </a:rPr>
              <a:t> </a:t>
            </a:r>
            <a:r>
              <a:rPr lang="en-US" sz="2800" b="1" dirty="0" err="1" smtClean="0">
                <a:solidFill>
                  <a:srgbClr val="C00000"/>
                </a:solidFill>
                <a:latin typeface="Power Geez Unicode1" pitchFamily="2" charset="0"/>
                <a:ea typeface="Nyala"/>
                <a:cs typeface="Nyala"/>
              </a:rPr>
              <a:t>ቤት</a:t>
            </a:r>
            <a:r>
              <a:rPr lang="en-US" sz="2800" b="1" dirty="0" smtClean="0">
                <a:solidFill>
                  <a:srgbClr val="C00000"/>
                </a:solidFill>
                <a:latin typeface="Power Geez Unicode1" pitchFamily="2" charset="0"/>
                <a:ea typeface="Calibri"/>
              </a:rPr>
              <a:t> </a:t>
            </a:r>
            <a:r>
              <a:rPr lang="en-US" sz="2800" b="1" dirty="0" err="1">
                <a:solidFill>
                  <a:srgbClr val="C00000"/>
                </a:solidFill>
                <a:latin typeface="Power Geez Unicode1" pitchFamily="2" charset="0"/>
                <a:ea typeface="Nyala"/>
                <a:cs typeface="Nyala"/>
              </a:rPr>
              <a:t>ውሳኔዎች</a:t>
            </a:r>
            <a:r>
              <a:rPr lang="en-US" sz="2800" b="1" dirty="0">
                <a:solidFill>
                  <a:srgbClr val="C00000"/>
                </a:solidFill>
                <a:latin typeface="Power Geez Unicode1" pitchFamily="2" charset="0"/>
                <a:ea typeface="Calibri"/>
              </a:rPr>
              <a:t> </a:t>
            </a:r>
            <a:endParaRPr lang="en-US" sz="2800" b="1" dirty="0" smtClean="0">
              <a:solidFill>
                <a:srgbClr val="C00000"/>
              </a:solidFill>
              <a:latin typeface="Power Geez Unicode1" pitchFamily="2" charset="0"/>
              <a:ea typeface="Calibri"/>
            </a:endParaRPr>
          </a:p>
          <a:p>
            <a:pPr marL="0" indent="0">
              <a:buNone/>
            </a:pPr>
            <a:endParaRPr lang="en-US" b="1" dirty="0" smtClean="0">
              <a:solidFill>
                <a:srgbClr val="C00000"/>
              </a:solidFill>
              <a:latin typeface="Power Geez Unicode1" pitchFamily="2" charset="0"/>
            </a:endParaRPr>
          </a:p>
          <a:p>
            <a:pPr marL="0" indent="0" algn="just">
              <a:buNone/>
            </a:pPr>
            <a:r>
              <a:rPr lang="am-ET" b="1" dirty="0" smtClean="0">
                <a:solidFill>
                  <a:srgbClr val="002060"/>
                </a:solidFill>
                <a:latin typeface="Power Geez Unicode1" pitchFamily="2" charset="0"/>
              </a:rPr>
              <a:t>በሀገሪቱ </a:t>
            </a:r>
            <a:r>
              <a:rPr lang="am-ET" b="1" dirty="0">
                <a:solidFill>
                  <a:srgbClr val="002060"/>
                </a:solidFill>
                <a:latin typeface="Power Geez Unicode1" pitchFamily="2" charset="0"/>
              </a:rPr>
              <a:t>ፌዴራልም ሆነ በክልል ፍርድ ቤቶች ውስጥ ከአካል ጉዳተኝነት ጋር የተያያዙ ብዙ የፍትሐብሔርና የወንጀል ጉዳዮች ቢኖሩም እነዚህ ውሳኔዎች ለአካል ጉዳተኞች መብቶች ተሟጋቾችና ማህበራት ተደራሽ አይደሉም። </a:t>
            </a:r>
            <a:endParaRPr lang="en-US" b="1" dirty="0" smtClean="0">
              <a:solidFill>
                <a:srgbClr val="002060"/>
              </a:solidFill>
              <a:latin typeface="Power Geez Unicode1" pitchFamily="2" charset="0"/>
            </a:endParaRPr>
          </a:p>
          <a:p>
            <a:pPr marL="0" indent="0" algn="just">
              <a:buNone/>
            </a:pPr>
            <a:endParaRPr lang="en-US" b="1" dirty="0">
              <a:solidFill>
                <a:srgbClr val="002060"/>
              </a:solidFill>
              <a:latin typeface="Power Geez Unicode1" pitchFamily="2" charset="0"/>
            </a:endParaRPr>
          </a:p>
          <a:p>
            <a:pPr marL="0" indent="0" algn="just">
              <a:buNone/>
            </a:pPr>
            <a:r>
              <a:rPr lang="am-ET" b="1" dirty="0" smtClean="0">
                <a:solidFill>
                  <a:srgbClr val="002060"/>
                </a:solidFill>
                <a:latin typeface="Power Geez Unicode1" pitchFamily="2" charset="0"/>
              </a:rPr>
              <a:t>“</a:t>
            </a:r>
            <a:r>
              <a:rPr lang="am-ET" b="1" dirty="0">
                <a:solidFill>
                  <a:srgbClr val="002060"/>
                </a:solidFill>
                <a:latin typeface="Power Geez Unicode1" pitchFamily="2" charset="0"/>
              </a:rPr>
              <a:t>የሕግ መሠረታዊ ስህተቶች” ጉዳዮችን ብቻ በሚመለከተው የፌዴራል ሰበር ሰሚ ችሎት ከተላለፉ ጥቂት ውሳኔዎች በስተቀር ፣ እንደዚህ ያሉት አብዛኛዎቹ ጉዳዮች ተደራሽ አይደሉም ፣ በድህረ ገጽ ላይም በቀላሉ አይገኙም። </a:t>
            </a:r>
            <a:endParaRPr lang="en-US" b="1" dirty="0">
              <a:solidFill>
                <a:srgbClr val="002060"/>
              </a:solidFill>
              <a:latin typeface="Power Geez Unicode1" pitchFamily="2" charset="0"/>
            </a:endParaRPr>
          </a:p>
        </p:txBody>
      </p:sp>
      <p:sp>
        <p:nvSpPr>
          <p:cNvPr id="4" name="Title 1"/>
          <p:cNvSpPr>
            <a:spLocks noGrp="1"/>
          </p:cNvSpPr>
          <p:nvPr>
            <p:ph type="title"/>
          </p:nvPr>
        </p:nvSpPr>
        <p:spPr>
          <a:xfrm>
            <a:off x="609600" y="0"/>
            <a:ext cx="9652000" cy="391886"/>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3498582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3691"/>
            <a:ext cx="11216640" cy="431075"/>
          </a:xfrm>
        </p:spPr>
        <p:txBody>
          <a:bodyPr>
            <a:noAutofit/>
          </a:bodyPr>
          <a:lstStyle/>
          <a:p>
            <a:r>
              <a:rPr lang="en-US" sz="2400" dirty="0" err="1" smtClean="0">
                <a:solidFill>
                  <a:srgbClr val="FF0000"/>
                </a:solidFill>
                <a:latin typeface="Power Geez Unicode1" pitchFamily="2" charset="0"/>
              </a:rPr>
              <a:t>አካል</a:t>
            </a:r>
            <a:r>
              <a:rPr lang="en-US" sz="2400" dirty="0" smtClean="0">
                <a:solidFill>
                  <a:srgbClr val="FF0000"/>
                </a:solidFill>
                <a:latin typeface="Power Geez Unicode1" pitchFamily="2" charset="0"/>
              </a:rPr>
              <a:t> </a:t>
            </a:r>
            <a:r>
              <a:rPr lang="en-US" sz="2400" dirty="0" err="1" smtClean="0">
                <a:solidFill>
                  <a:srgbClr val="FF0000"/>
                </a:solidFill>
                <a:latin typeface="Power Geez Unicode1" pitchFamily="2" charset="0"/>
              </a:rPr>
              <a:t>ጉዳተኝነትን</a:t>
            </a:r>
            <a:r>
              <a:rPr lang="en-US" sz="2400" dirty="0" smtClean="0">
                <a:solidFill>
                  <a:srgbClr val="FF0000"/>
                </a:solidFill>
                <a:latin typeface="Power Geez Unicode1" pitchFamily="2" charset="0"/>
              </a:rPr>
              <a:t> </a:t>
            </a:r>
            <a:r>
              <a:rPr lang="en-US" sz="2400" dirty="0" err="1" smtClean="0">
                <a:solidFill>
                  <a:srgbClr val="FF0000"/>
                </a:solidFill>
                <a:latin typeface="Power Geez Unicode1" pitchFamily="2" charset="0"/>
              </a:rPr>
              <a:t>የተመለከቱ</a:t>
            </a:r>
            <a:r>
              <a:rPr lang="en-US" sz="2400" dirty="0" smtClean="0">
                <a:solidFill>
                  <a:srgbClr val="FF0000"/>
                </a:solidFill>
                <a:latin typeface="Power Geez Unicode1" pitchFamily="2" charset="0"/>
              </a:rPr>
              <a:t> </a:t>
            </a:r>
            <a:r>
              <a:rPr lang="en-US" sz="2400" dirty="0" err="1" smtClean="0">
                <a:solidFill>
                  <a:srgbClr val="FF0000"/>
                </a:solidFill>
                <a:latin typeface="Power Geez Unicode1" pitchFamily="2" charset="0"/>
              </a:rPr>
              <a:t>ብልጫ</a:t>
            </a:r>
            <a:r>
              <a:rPr lang="en-US" sz="2400" dirty="0" smtClean="0">
                <a:solidFill>
                  <a:srgbClr val="FF0000"/>
                </a:solidFill>
                <a:latin typeface="Power Geez Unicode1" pitchFamily="2" charset="0"/>
              </a:rPr>
              <a:t> </a:t>
            </a:r>
            <a:r>
              <a:rPr lang="en-US" sz="2400" dirty="0" err="1" smtClean="0">
                <a:solidFill>
                  <a:srgbClr val="FF0000"/>
                </a:solidFill>
                <a:latin typeface="Power Geez Unicode1" pitchFamily="2" charset="0"/>
              </a:rPr>
              <a:t>ያላቸው</a:t>
            </a:r>
            <a:r>
              <a:rPr lang="en-US" sz="2400" dirty="0" smtClean="0">
                <a:solidFill>
                  <a:srgbClr val="FF0000"/>
                </a:solidFill>
                <a:latin typeface="Power Geez Unicode1" pitchFamily="2" charset="0"/>
              </a:rPr>
              <a:t> </a:t>
            </a:r>
            <a:r>
              <a:rPr lang="en-US" sz="2400" dirty="0" err="1" smtClean="0">
                <a:solidFill>
                  <a:srgbClr val="FF0000"/>
                </a:solidFill>
                <a:latin typeface="Power Geez Unicode1" pitchFamily="2" charset="0"/>
              </a:rPr>
              <a:t>የሌሎች</a:t>
            </a:r>
            <a:r>
              <a:rPr lang="en-US" sz="2400" dirty="0" smtClean="0">
                <a:solidFill>
                  <a:srgbClr val="FF0000"/>
                </a:solidFill>
                <a:latin typeface="Power Geez Unicode1" pitchFamily="2" charset="0"/>
              </a:rPr>
              <a:t> </a:t>
            </a:r>
            <a:r>
              <a:rPr lang="en-US" sz="2400" dirty="0" err="1" smtClean="0">
                <a:solidFill>
                  <a:srgbClr val="FF0000"/>
                </a:solidFill>
                <a:latin typeface="Power Geez Unicode1" pitchFamily="2" charset="0"/>
              </a:rPr>
              <a:t>ሀገራት</a:t>
            </a:r>
            <a:r>
              <a:rPr lang="en-US" sz="2400" dirty="0" smtClean="0">
                <a:solidFill>
                  <a:srgbClr val="FF0000"/>
                </a:solidFill>
                <a:latin typeface="Power Geez Unicode1" pitchFamily="2" charset="0"/>
              </a:rPr>
              <a:t> </a:t>
            </a:r>
            <a:r>
              <a:rPr lang="en-US" sz="2400" dirty="0" err="1" smtClean="0">
                <a:solidFill>
                  <a:srgbClr val="FF0000"/>
                </a:solidFill>
                <a:latin typeface="Power Geez Unicode1" pitchFamily="2" charset="0"/>
              </a:rPr>
              <a:t>ተሞክሮች</a:t>
            </a:r>
            <a:r>
              <a:rPr lang="en-US" sz="2400" dirty="0" smtClean="0">
                <a:solidFill>
                  <a:srgbClr val="FF0000"/>
                </a:solidFill>
                <a:latin typeface="Power Geez Unicode1" pitchFamily="2" charset="0"/>
              </a:rPr>
              <a:t>  </a:t>
            </a:r>
            <a:endParaRPr lang="en-US" sz="2400" dirty="0">
              <a:solidFill>
                <a:srgbClr val="FF0000"/>
              </a:solidFill>
              <a:latin typeface="Power Geez Unicode1" pitchFamily="2" charset="0"/>
            </a:endParaRPr>
          </a:p>
        </p:txBody>
      </p:sp>
      <p:sp>
        <p:nvSpPr>
          <p:cNvPr id="3" name="Content Placeholder 2"/>
          <p:cNvSpPr>
            <a:spLocks noGrp="1"/>
          </p:cNvSpPr>
          <p:nvPr>
            <p:ph idx="1"/>
          </p:nvPr>
        </p:nvSpPr>
        <p:spPr>
          <a:xfrm>
            <a:off x="609600" y="640080"/>
            <a:ext cx="11338560" cy="5815656"/>
          </a:xfrm>
        </p:spPr>
        <p:txBody>
          <a:bodyPr>
            <a:normAutofit/>
          </a:bodyPr>
          <a:lstStyle/>
          <a:p>
            <a:pPr marL="0" indent="0">
              <a:buNone/>
            </a:pPr>
            <a:r>
              <a:rPr lang="en-US" b="1" dirty="0">
                <a:solidFill>
                  <a:srgbClr val="C00000"/>
                </a:solidFill>
                <a:latin typeface="Power Geez Unicode1" pitchFamily="2" charset="0"/>
              </a:rPr>
              <a:t>ዩ </a:t>
            </a:r>
            <a:r>
              <a:rPr lang="en-US" b="1" dirty="0" err="1">
                <a:solidFill>
                  <a:srgbClr val="C00000"/>
                </a:solidFill>
                <a:latin typeface="Power Geez Unicode1" pitchFamily="2" charset="0"/>
              </a:rPr>
              <a:t>ኤስ</a:t>
            </a:r>
            <a:r>
              <a:rPr lang="en-US" b="1" dirty="0">
                <a:solidFill>
                  <a:srgbClr val="C00000"/>
                </a:solidFill>
                <a:latin typeface="Power Geez Unicode1" pitchFamily="2" charset="0"/>
              </a:rPr>
              <a:t> </a:t>
            </a:r>
            <a:r>
              <a:rPr lang="en-US" b="1" dirty="0" err="1">
                <a:solidFill>
                  <a:srgbClr val="C00000"/>
                </a:solidFill>
                <a:latin typeface="Power Geez Unicode1" pitchFamily="2" charset="0"/>
              </a:rPr>
              <a:t>አሜሪካ</a:t>
            </a:r>
            <a:r>
              <a:rPr lang="en-US" b="1" dirty="0">
                <a:solidFill>
                  <a:srgbClr val="C00000"/>
                </a:solidFill>
                <a:latin typeface="Power Geez Unicode1" pitchFamily="2" charset="0"/>
              </a:rPr>
              <a:t> </a:t>
            </a:r>
            <a:r>
              <a:rPr lang="en-US" b="1" dirty="0" err="1">
                <a:solidFill>
                  <a:srgbClr val="C00000"/>
                </a:solidFill>
                <a:latin typeface="Power Geez Unicode1" pitchFamily="2" charset="0"/>
              </a:rPr>
              <a:t>ዲሰቢሊቲ</a:t>
            </a:r>
            <a:r>
              <a:rPr lang="en-US" b="1" dirty="0">
                <a:solidFill>
                  <a:srgbClr val="C00000"/>
                </a:solidFill>
                <a:latin typeface="Power Geez Unicode1" pitchFamily="2" charset="0"/>
              </a:rPr>
              <a:t> </a:t>
            </a:r>
            <a:r>
              <a:rPr lang="en-US" b="1" dirty="0" err="1">
                <a:solidFill>
                  <a:srgbClr val="C00000"/>
                </a:solidFill>
                <a:latin typeface="Power Geez Unicode1" pitchFamily="2" charset="0"/>
              </a:rPr>
              <a:t>አክት</a:t>
            </a:r>
            <a:r>
              <a:rPr lang="en-US" b="1" dirty="0">
                <a:solidFill>
                  <a:srgbClr val="C00000"/>
                </a:solidFill>
                <a:latin typeface="Power Geez Unicode1" pitchFamily="2" charset="0"/>
              </a:rPr>
              <a:t> (US American Disability Act (ADA))</a:t>
            </a:r>
          </a:p>
          <a:p>
            <a:pPr marL="0" indent="0">
              <a:buNone/>
            </a:pPr>
            <a:endParaRPr lang="en-US" dirty="0" smtClean="0">
              <a:latin typeface="Power Geez Unicode1" pitchFamily="2" charset="0"/>
            </a:endParaRPr>
          </a:p>
          <a:p>
            <a:pPr marL="0" indent="0" algn="just">
              <a:buNone/>
            </a:pPr>
            <a:r>
              <a:rPr lang="en-US" sz="3500" b="1" dirty="0" err="1" smtClean="0">
                <a:solidFill>
                  <a:srgbClr val="002060"/>
                </a:solidFill>
                <a:latin typeface="Power Geez Unicode1" pitchFamily="2" charset="0"/>
              </a:rPr>
              <a:t>የሁሉንም</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አካል</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ጉገዳተኞች</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ሁሉንም</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ዓይነት</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ፍላጎገቶች</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በተመለከተ</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የወጣና</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ስራ</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ላይ</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እየዋለ</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ያለ</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የተቀናጀና</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የተደራጀ</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የተሙዋላና</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አካታች</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የሆነ</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የሕግ</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ማዕቀፍ</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ነው</a:t>
            </a:r>
            <a:r>
              <a:rPr lang="en-US" sz="3500" b="1" dirty="0" smtClean="0">
                <a:solidFill>
                  <a:srgbClr val="002060"/>
                </a:solidFill>
                <a:latin typeface="Power Geez Unicode1" pitchFamily="2" charset="0"/>
              </a:rPr>
              <a:t>፡፡</a:t>
            </a:r>
          </a:p>
          <a:p>
            <a:pPr marL="0" indent="0" algn="just">
              <a:buNone/>
            </a:pPr>
            <a:r>
              <a:rPr lang="en-US" sz="3500" b="1" dirty="0" err="1" smtClean="0">
                <a:solidFill>
                  <a:srgbClr val="002060"/>
                </a:solidFill>
                <a:latin typeface="Power Geez Unicode1" pitchFamily="2" charset="0"/>
              </a:rPr>
              <a:t>ይህን</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አካል</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ጉዳተኝነትን</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የተመለከተ</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የአሜሪካ</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ሕግ</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በስራ</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ላይ</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የማዋል</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ሐላፊነት</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ከተጠያቂነት</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ጋር</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የተሰጣቸው</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አካላትም</a:t>
            </a:r>
            <a:r>
              <a:rPr lang="en-US" sz="3500" b="1" dirty="0" smtClean="0">
                <a:solidFill>
                  <a:srgbClr val="002060"/>
                </a:solidFill>
                <a:latin typeface="Power Geez Unicode1" pitchFamily="2" charset="0"/>
              </a:rPr>
              <a:t> </a:t>
            </a:r>
            <a:r>
              <a:rPr lang="en-US" sz="3500" b="1" dirty="0" err="1" smtClean="0">
                <a:solidFill>
                  <a:srgbClr val="002060"/>
                </a:solidFill>
                <a:latin typeface="Power Geez Unicode1" pitchFamily="2" charset="0"/>
              </a:rPr>
              <a:t>አሉት</a:t>
            </a:r>
            <a:r>
              <a:rPr lang="en-US" sz="3500" b="1" dirty="0" smtClean="0">
                <a:solidFill>
                  <a:srgbClr val="002060"/>
                </a:solidFill>
                <a:latin typeface="Power Geez Unicode1" pitchFamily="2" charset="0"/>
              </a:rPr>
              <a:t>፡፡</a:t>
            </a:r>
          </a:p>
          <a:p>
            <a:pPr marL="0" indent="0">
              <a:buNone/>
            </a:pPr>
            <a:endParaRPr lang="en-US" dirty="0"/>
          </a:p>
        </p:txBody>
      </p:sp>
    </p:spTree>
    <p:extLst>
      <p:ext uri="{BB962C8B-B14F-4D97-AF65-F5344CB8AC3E}">
        <p14:creationId xmlns:p14="http://schemas.microsoft.com/office/powerpoint/2010/main" val="33447254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535577"/>
            <a:ext cx="11628120" cy="5920159"/>
          </a:xfrm>
        </p:spPr>
        <p:txBody>
          <a:bodyPr>
            <a:normAutofit/>
          </a:bodyPr>
          <a:lstStyle/>
          <a:p>
            <a:pPr marL="0" lvl="0" indent="0" algn="just">
              <a:buClr>
                <a:srgbClr val="B13F9A"/>
              </a:buClr>
              <a:buNone/>
            </a:pPr>
            <a:r>
              <a:rPr lang="en-US" sz="2400" b="1" dirty="0" err="1" smtClean="0">
                <a:solidFill>
                  <a:srgbClr val="FF0000"/>
                </a:solidFill>
                <a:latin typeface="Power Geez Unicode1" pitchFamily="2" charset="0"/>
              </a:rPr>
              <a:t>ደበብ</a:t>
            </a:r>
            <a:r>
              <a:rPr lang="en-US" sz="2400" b="1" dirty="0" smtClean="0">
                <a:solidFill>
                  <a:srgbClr val="FF0000"/>
                </a:solidFill>
                <a:latin typeface="Power Geez Unicode1" pitchFamily="2" charset="0"/>
              </a:rPr>
              <a:t> </a:t>
            </a:r>
            <a:r>
              <a:rPr lang="en-US" sz="2400" b="1" dirty="0" err="1" smtClean="0">
                <a:solidFill>
                  <a:srgbClr val="FF0000"/>
                </a:solidFill>
                <a:latin typeface="Power Geez Unicode1" pitchFamily="2" charset="0"/>
              </a:rPr>
              <a:t>አፍሪካ</a:t>
            </a:r>
            <a:r>
              <a:rPr lang="en-US" sz="2400" b="1" dirty="0" smtClean="0">
                <a:solidFill>
                  <a:srgbClr val="FF0000"/>
                </a:solidFill>
                <a:latin typeface="Power Geez Unicode1" pitchFamily="2" charset="0"/>
              </a:rPr>
              <a:t>፣ </a:t>
            </a:r>
            <a:r>
              <a:rPr lang="en-US" sz="2400" b="1" dirty="0" err="1" smtClean="0">
                <a:solidFill>
                  <a:srgbClr val="FF0000"/>
                </a:solidFill>
                <a:latin typeface="Power Geez Unicode1" pitchFamily="2" charset="0"/>
              </a:rPr>
              <a:t>ኬኒያና</a:t>
            </a:r>
            <a:r>
              <a:rPr lang="en-US" sz="2400" b="1" dirty="0" smtClean="0">
                <a:solidFill>
                  <a:srgbClr val="FF0000"/>
                </a:solidFill>
                <a:latin typeface="Power Geez Unicode1" pitchFamily="2" charset="0"/>
              </a:rPr>
              <a:t> </a:t>
            </a:r>
            <a:r>
              <a:rPr lang="en-US" sz="2400" b="1" dirty="0" err="1" smtClean="0">
                <a:solidFill>
                  <a:srgbClr val="FF0000"/>
                </a:solidFill>
                <a:latin typeface="Power Geez Unicode1" pitchFamily="2" charset="0"/>
              </a:rPr>
              <a:t>ታንዛኒ</a:t>
            </a:r>
            <a:r>
              <a:rPr lang="en-US" sz="2400" b="1" dirty="0" smtClean="0">
                <a:solidFill>
                  <a:srgbClr val="FF0000"/>
                </a:solidFill>
                <a:latin typeface="Power Geez Unicode1" pitchFamily="2" charset="0"/>
              </a:rPr>
              <a:t> </a:t>
            </a:r>
            <a:r>
              <a:rPr lang="en-US" sz="2800" b="1" dirty="0" err="1" smtClean="0">
                <a:solidFill>
                  <a:srgbClr val="002060"/>
                </a:solidFill>
                <a:latin typeface="Power Geez Unicode1" pitchFamily="2" charset="0"/>
              </a:rPr>
              <a:t>ተመሳሰይ</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አካል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ጉዳተኝኔትን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የተመለከቱ</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የሕግ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ማዕቀፎች</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አሉዋቸው</a:t>
            </a:r>
            <a:r>
              <a:rPr lang="en-US" sz="2800" b="1" dirty="0" smtClean="0">
                <a:solidFill>
                  <a:srgbClr val="002060"/>
                </a:solidFill>
                <a:latin typeface="Power Geez Unicode1" pitchFamily="2" charset="0"/>
              </a:rPr>
              <a:t>፡፡</a:t>
            </a:r>
          </a:p>
          <a:p>
            <a:pPr marL="0" lvl="0" indent="0" algn="just">
              <a:buClr>
                <a:srgbClr val="B13F9A"/>
              </a:buClr>
              <a:buNone/>
            </a:pPr>
            <a:endParaRPr lang="en-US" sz="2800" b="1" dirty="0">
              <a:solidFill>
                <a:srgbClr val="002060"/>
              </a:solidFill>
              <a:latin typeface="Power Geez Unicode1" pitchFamily="2" charset="0"/>
            </a:endParaRPr>
          </a:p>
          <a:p>
            <a:pPr marL="0" lvl="0" indent="0" algn="just">
              <a:buClr>
                <a:srgbClr val="B13F9A"/>
              </a:buClr>
              <a:buNone/>
            </a:pPr>
            <a:r>
              <a:rPr lang="en-US" sz="2400" b="1" dirty="0" err="1" smtClean="0">
                <a:solidFill>
                  <a:srgbClr val="002060"/>
                </a:solidFill>
                <a:latin typeface="Power Geez Unicode1" pitchFamily="2" charset="0"/>
              </a:rPr>
              <a:t>የ</a:t>
            </a:r>
            <a:r>
              <a:rPr lang="en-US" sz="2400" b="1" dirty="0" err="1" smtClean="0">
                <a:solidFill>
                  <a:srgbClr val="FF0000"/>
                </a:solidFill>
                <a:latin typeface="Power Geez Unicode1" pitchFamily="2" charset="0"/>
              </a:rPr>
              <a:t>ኬኒያ</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ዲሰቢሊቲ</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አክት</a:t>
            </a:r>
            <a:r>
              <a:rPr lang="en-US" sz="2400" b="1" dirty="0" smtClean="0">
                <a:solidFill>
                  <a:srgbClr val="002060"/>
                </a:solidFill>
                <a:latin typeface="Power Geez Unicode1" pitchFamily="2" charset="0"/>
              </a:rPr>
              <a:t> (the Kenyan </a:t>
            </a:r>
            <a:r>
              <a:rPr lang="en-US" sz="2400" b="1" dirty="0">
                <a:solidFill>
                  <a:srgbClr val="002060"/>
                </a:solidFill>
                <a:latin typeface="Power Geez Unicode1" pitchFamily="2" charset="0"/>
              </a:rPr>
              <a:t>D</a:t>
            </a:r>
            <a:r>
              <a:rPr lang="en-US" sz="2400" b="1" dirty="0" smtClean="0">
                <a:solidFill>
                  <a:srgbClr val="002060"/>
                </a:solidFill>
                <a:latin typeface="Power Geez Unicode1" pitchFamily="2" charset="0"/>
              </a:rPr>
              <a:t>isability Act) </a:t>
            </a:r>
            <a:r>
              <a:rPr lang="en-US" sz="2400" b="1" dirty="0" err="1" smtClean="0">
                <a:solidFill>
                  <a:srgbClr val="002060"/>
                </a:solidFill>
                <a:latin typeface="Power Geez Unicode1" pitchFamily="2" charset="0"/>
              </a:rPr>
              <a:t>ለምሳሌ</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የሚከተሉት</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አላማዎች</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አሉት</a:t>
            </a:r>
            <a:r>
              <a:rPr lang="en-US" sz="2400" b="1" dirty="0" smtClean="0">
                <a:solidFill>
                  <a:srgbClr val="002060"/>
                </a:solidFill>
                <a:latin typeface="Power Geez Unicode1" pitchFamily="2" charset="0"/>
              </a:rPr>
              <a:t>፡፡ </a:t>
            </a:r>
          </a:p>
          <a:p>
            <a:pPr marL="0" lvl="0" indent="0" algn="just">
              <a:buClr>
                <a:srgbClr val="B13F9A"/>
              </a:buClr>
              <a:buNone/>
            </a:pPr>
            <a:endParaRPr lang="en-US" sz="2400" b="1" dirty="0">
              <a:solidFill>
                <a:srgbClr val="002060"/>
              </a:solidFill>
              <a:latin typeface="Power Geez Unicode1" pitchFamily="2" charset="0"/>
            </a:endParaRPr>
          </a:p>
          <a:p>
            <a:pPr algn="just">
              <a:buFont typeface="Wingdings" pitchFamily="2" charset="2"/>
              <a:buChar char="v"/>
            </a:pPr>
            <a:r>
              <a:rPr lang="en-US" sz="2400" b="1" dirty="0" smtClean="0">
                <a:solidFill>
                  <a:srgbClr val="002060"/>
                </a:solidFill>
                <a:latin typeface="Power Geez Unicode1" pitchFamily="2" charset="0"/>
              </a:rPr>
              <a:t>ዕኩል </a:t>
            </a:r>
            <a:r>
              <a:rPr lang="en-US" sz="2400" b="1" dirty="0" err="1" smtClean="0">
                <a:solidFill>
                  <a:srgbClr val="002060"/>
                </a:solidFill>
                <a:latin typeface="Power Geez Unicode1" pitchFamily="2" charset="0"/>
              </a:rPr>
              <a:t>የት</a:t>
            </a:r>
            <a:r>
              <a:rPr lang="en-US" sz="2400" b="1" dirty="0" smtClean="0">
                <a:solidFill>
                  <a:srgbClr val="002060"/>
                </a:solidFill>
                <a:latin typeface="Power Geez Unicode1" pitchFamily="2" charset="0"/>
              </a:rPr>
              <a:t>/</a:t>
            </a:r>
            <a:r>
              <a:rPr lang="en-US" sz="2400" b="1" dirty="0" err="1" smtClean="0">
                <a:solidFill>
                  <a:srgbClr val="002060"/>
                </a:solidFill>
                <a:latin typeface="Power Geez Unicode1" pitchFamily="2" charset="0"/>
              </a:rPr>
              <a:t>ትና</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የስራ</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ዕድሎችን</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ለአካል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ጉዳተኞች</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መስጠት</a:t>
            </a:r>
            <a:endParaRPr lang="en-US" sz="2400" b="1" dirty="0" smtClean="0">
              <a:solidFill>
                <a:srgbClr val="002060"/>
              </a:solidFill>
              <a:latin typeface="Power Geez Unicode1" pitchFamily="2" charset="0"/>
            </a:endParaRPr>
          </a:p>
          <a:p>
            <a:pPr algn="just">
              <a:buFont typeface="Wingdings" pitchFamily="2" charset="2"/>
              <a:buChar char="v"/>
            </a:pPr>
            <a:r>
              <a:rPr lang="en-US" sz="2400" b="1" dirty="0" err="1" smtClean="0">
                <a:solidFill>
                  <a:srgbClr val="002060"/>
                </a:solidFill>
                <a:latin typeface="Power Geez Unicode1" pitchFamily="2" charset="0"/>
              </a:rPr>
              <a:t>በአካል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ጉዳተኞች</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ላይ</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የሚደርስን</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አድደና</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መገለል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መከላከል</a:t>
            </a:r>
            <a:endParaRPr lang="en-US" sz="2400" b="1" dirty="0">
              <a:solidFill>
                <a:srgbClr val="002060"/>
              </a:solidFill>
              <a:latin typeface="Power Geez Unicode1" pitchFamily="2" charset="0"/>
            </a:endParaRPr>
          </a:p>
          <a:p>
            <a:pPr algn="just">
              <a:buFont typeface="Wingdings" pitchFamily="2" charset="2"/>
              <a:buChar char="v"/>
            </a:pPr>
            <a:r>
              <a:rPr lang="en-US" sz="2400" b="1" dirty="0" err="1" smtClean="0">
                <a:solidFill>
                  <a:srgbClr val="002060"/>
                </a:solidFill>
                <a:latin typeface="Power Geez Unicode1" pitchFamily="2" charset="0"/>
              </a:rPr>
              <a:t>ለአካል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ጉገደተኞች</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የስራ</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ዕድል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መፍጠር</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የሚችሉ</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የሞያ</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ስልጠና</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እና</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የተሐድሶ</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መስጫ</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እንዲሁም</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መሰል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ተቁዋማትን</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መገንባትና</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አገልገሎት</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መስጠት</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ማበረታታት</a:t>
            </a:r>
            <a:endParaRPr lang="en-US" sz="2400" b="1" dirty="0" smtClean="0">
              <a:solidFill>
                <a:srgbClr val="002060"/>
              </a:solidFill>
              <a:latin typeface="Power Geez Unicode1" pitchFamily="2" charset="0"/>
            </a:endParaRPr>
          </a:p>
          <a:p>
            <a:pPr algn="just">
              <a:buFont typeface="Wingdings" pitchFamily="2" charset="2"/>
              <a:buChar char="v"/>
            </a:pPr>
            <a:r>
              <a:rPr lang="en-US" sz="2400" b="1" dirty="0" err="1" smtClean="0">
                <a:solidFill>
                  <a:srgbClr val="002060"/>
                </a:solidFill>
                <a:latin typeface="Power Geez Unicode1" pitchFamily="2" charset="0"/>
              </a:rPr>
              <a:t>አካል</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ጉዳተኞችን</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የተመለከቱ</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መረጃዎችን</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መሰብሰብ</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ማደራጀትና</a:t>
            </a:r>
            <a:r>
              <a:rPr lang="en-US" sz="2400" b="1" dirty="0" smtClean="0">
                <a:solidFill>
                  <a:srgbClr val="002060"/>
                </a:solidFill>
                <a:latin typeface="Power Geez Unicode1" pitchFamily="2" charset="0"/>
              </a:rPr>
              <a:t> </a:t>
            </a:r>
            <a:r>
              <a:rPr lang="en-US" sz="2400" b="1" dirty="0" err="1" smtClean="0">
                <a:solidFill>
                  <a:srgbClr val="002060"/>
                </a:solidFill>
                <a:latin typeface="Power Geez Unicode1" pitchFamily="2" charset="0"/>
              </a:rPr>
              <a:t>መጠበቅ</a:t>
            </a:r>
            <a:r>
              <a:rPr lang="en-US" sz="2400" b="1" dirty="0" smtClean="0">
                <a:solidFill>
                  <a:srgbClr val="002060"/>
                </a:solidFill>
                <a:latin typeface="Power Geez Unicode1" pitchFamily="2" charset="0"/>
              </a:rPr>
              <a:t> </a:t>
            </a:r>
            <a:endParaRPr lang="en-US" sz="2400" b="1" dirty="0">
              <a:solidFill>
                <a:srgbClr val="002060"/>
              </a:solidFill>
              <a:latin typeface="Power Geez Unicode1" pitchFamily="2" charset="0"/>
            </a:endParaRPr>
          </a:p>
          <a:p>
            <a:pPr marL="0" indent="0" algn="just">
              <a:buNone/>
            </a:pPr>
            <a:endParaRPr lang="en-US" sz="2800" b="1" dirty="0">
              <a:solidFill>
                <a:srgbClr val="002060"/>
              </a:solidFill>
              <a:latin typeface="Power Geez Unicode1" pitchFamily="2" charset="0"/>
            </a:endParaRPr>
          </a:p>
        </p:txBody>
      </p:sp>
      <p:sp>
        <p:nvSpPr>
          <p:cNvPr id="4" name="Title 1"/>
          <p:cNvSpPr>
            <a:spLocks noGrp="1"/>
          </p:cNvSpPr>
          <p:nvPr>
            <p:ph type="title"/>
          </p:nvPr>
        </p:nvSpPr>
        <p:spPr>
          <a:xfrm>
            <a:off x="609600" y="130629"/>
            <a:ext cx="9652000" cy="418011"/>
          </a:xfrm>
        </p:spPr>
        <p:txBody>
          <a:bodyPr>
            <a:normAutofit fontScale="90000"/>
          </a:bodyPr>
          <a:lstStyle/>
          <a:p>
            <a:r>
              <a:rPr lang="en-US" sz="2400" dirty="0" err="1" smtClean="0">
                <a:solidFill>
                  <a:srgbClr val="FF0000"/>
                </a:solidFill>
                <a:latin typeface="Power Geez Unicode1" pitchFamily="2" charset="0"/>
              </a:rPr>
              <a:t>የቀጠለ</a:t>
            </a:r>
            <a:r>
              <a:rPr lang="en-US" sz="7200" dirty="0" smtClean="0">
                <a:solidFill>
                  <a:srgbClr val="FF0000"/>
                </a:solidFill>
                <a:latin typeface="Power Geez Unicode1" pitchFamily="2" charset="0"/>
              </a:rPr>
              <a:t> </a:t>
            </a:r>
            <a:endParaRPr lang="en-US" sz="7200" dirty="0">
              <a:solidFill>
                <a:srgbClr val="FF0000"/>
              </a:solidFill>
              <a:latin typeface="Power Geez Unicode1" pitchFamily="2" charset="0"/>
            </a:endParaRPr>
          </a:p>
        </p:txBody>
      </p:sp>
    </p:spTree>
    <p:extLst>
      <p:ext uri="{BB962C8B-B14F-4D97-AF65-F5344CB8AC3E}">
        <p14:creationId xmlns:p14="http://schemas.microsoft.com/office/powerpoint/2010/main" val="2056910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186160" cy="1143000"/>
          </a:xfrm>
        </p:spPr>
        <p:txBody>
          <a:bodyPr>
            <a:noAutofit/>
          </a:bodyPr>
          <a:lstStyle/>
          <a:p>
            <a:pPr algn="ctr"/>
            <a:r>
              <a:rPr lang="am-ET" sz="2800" dirty="0" smtClean="0">
                <a:solidFill>
                  <a:srgbClr val="C00000"/>
                </a:solidFill>
              </a:rPr>
              <a:t>አካል ጉዳተኞች</a:t>
            </a:r>
            <a:r>
              <a:rPr lang="en-US" sz="2800" dirty="0" smtClean="0">
                <a:solidFill>
                  <a:srgbClr val="C00000"/>
                </a:solidFill>
              </a:rPr>
              <a:t>ን </a:t>
            </a:r>
            <a:r>
              <a:rPr lang="en-US" sz="2800" dirty="0" err="1" smtClean="0">
                <a:solidFill>
                  <a:srgbClr val="C00000"/>
                </a:solidFill>
              </a:rPr>
              <a:t>የተመለከቱ</a:t>
            </a:r>
            <a:r>
              <a:rPr lang="am-ET" sz="2800" dirty="0" smtClean="0">
                <a:solidFill>
                  <a:srgbClr val="C00000"/>
                </a:solidFill>
              </a:rPr>
              <a:t> </a:t>
            </a:r>
            <a:r>
              <a:rPr lang="am-ET" sz="2800" dirty="0">
                <a:solidFill>
                  <a:srgbClr val="C00000"/>
                </a:solidFill>
              </a:rPr>
              <a:t>ዓለም አቀፍ፣ አሕጉር አቀፍና ሀገር አቀፍ ሕጎችና ፖሊሲዎች እንዳይተገበሩና የአካል ጉዳተኞች ዘርፈ-ብዙ ችግሮች መፍትሔ ሳያገኙ እንዲባዙና እንዲራዘሙ ያደረጉ </a:t>
            </a:r>
            <a:r>
              <a:rPr lang="am-ET" sz="2800" dirty="0" smtClean="0">
                <a:solidFill>
                  <a:srgbClr val="C00000"/>
                </a:solidFill>
              </a:rPr>
              <a:t>ምክንያቶች</a:t>
            </a:r>
            <a:endParaRPr lang="en-US" sz="2800" dirty="0">
              <a:solidFill>
                <a:srgbClr val="C00000"/>
              </a:solidFill>
              <a:latin typeface="Power Geez Unicode1" pitchFamily="2" charset="0"/>
            </a:endParaRPr>
          </a:p>
        </p:txBody>
      </p:sp>
      <p:sp>
        <p:nvSpPr>
          <p:cNvPr id="3" name="Content Placeholder 2"/>
          <p:cNvSpPr>
            <a:spLocks noGrp="1"/>
          </p:cNvSpPr>
          <p:nvPr>
            <p:ph idx="1"/>
          </p:nvPr>
        </p:nvSpPr>
        <p:spPr>
          <a:xfrm>
            <a:off x="609600" y="1609416"/>
            <a:ext cx="11247120" cy="4846320"/>
          </a:xfrm>
        </p:spPr>
        <p:txBody>
          <a:bodyPr>
            <a:noAutofit/>
          </a:bodyPr>
          <a:lstStyle/>
          <a:p>
            <a:pPr>
              <a:buFont typeface="Wingdings" pitchFamily="2" charset="2"/>
              <a:buChar char="q"/>
            </a:pPr>
            <a:r>
              <a:rPr lang="en-US" sz="2800" b="1" dirty="0" smtClean="0">
                <a:solidFill>
                  <a:srgbClr val="002060"/>
                </a:solidFill>
                <a:latin typeface="Power Geez Unicode1" pitchFamily="2" charset="0"/>
              </a:rPr>
              <a:t>የመንግስት </a:t>
            </a:r>
            <a:r>
              <a:rPr lang="en-US" sz="2800" b="1" dirty="0" err="1" smtClean="0">
                <a:solidFill>
                  <a:srgbClr val="002060"/>
                </a:solidFill>
                <a:latin typeface="Power Geez Unicode1" pitchFamily="2" charset="0"/>
              </a:rPr>
              <a:t>የቁርጠኘንት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ችግር</a:t>
            </a:r>
            <a:endParaRPr lang="en-US" sz="2800" b="1" dirty="0" smtClean="0">
              <a:solidFill>
                <a:srgbClr val="002060"/>
              </a:solidFill>
              <a:latin typeface="Power Geez Unicode1" pitchFamily="2" charset="0"/>
            </a:endParaRPr>
          </a:p>
          <a:p>
            <a:pPr>
              <a:buFont typeface="Wingdings" pitchFamily="2" charset="2"/>
              <a:buChar char="q"/>
            </a:pPr>
            <a:r>
              <a:rPr lang="en-US" sz="2800" b="1" dirty="0" err="1" smtClean="0">
                <a:solidFill>
                  <a:srgbClr val="002060"/>
                </a:solidFill>
                <a:latin typeface="Power Geez Unicode1" pitchFamily="2" charset="0"/>
              </a:rPr>
              <a:t>የተበጣጠሱና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የተበታተኑ</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ሕጎችና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ፖሊሲዎችና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አቅጣጫዎች</a:t>
            </a:r>
            <a:r>
              <a:rPr lang="en-US" sz="2800" b="1" dirty="0" smtClean="0">
                <a:solidFill>
                  <a:srgbClr val="002060"/>
                </a:solidFill>
                <a:latin typeface="Power Geez Unicode1" pitchFamily="2" charset="0"/>
              </a:rPr>
              <a:t> </a:t>
            </a:r>
            <a:endParaRPr lang="en-US" sz="2800" b="1" dirty="0">
              <a:solidFill>
                <a:srgbClr val="002060"/>
              </a:solidFill>
              <a:latin typeface="Power Geez Unicode1" pitchFamily="2" charset="0"/>
            </a:endParaRPr>
          </a:p>
          <a:p>
            <a:pPr>
              <a:buFont typeface="Wingdings" pitchFamily="2" charset="2"/>
              <a:buChar char="q"/>
            </a:pPr>
            <a:r>
              <a:rPr lang="en-US" sz="2800" b="1" dirty="0" err="1" smtClean="0">
                <a:solidFill>
                  <a:srgbClr val="002060"/>
                </a:solidFill>
                <a:latin typeface="Power Geez Unicode1" pitchFamily="2" charset="0"/>
              </a:rPr>
              <a:t>የሚያስተባብር</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አንድ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የታወቀ</a:t>
            </a:r>
            <a:r>
              <a:rPr lang="en-US" sz="2800" b="1" dirty="0" smtClean="0">
                <a:solidFill>
                  <a:srgbClr val="002060"/>
                </a:solidFill>
                <a:latin typeface="Power Geez Unicode1" pitchFamily="2" charset="0"/>
              </a:rPr>
              <a:t> አካል </a:t>
            </a:r>
            <a:r>
              <a:rPr lang="en-US" sz="2800" b="1" dirty="0" err="1" smtClean="0">
                <a:solidFill>
                  <a:srgbClr val="002060"/>
                </a:solidFill>
                <a:latin typeface="Power Geez Unicode1" pitchFamily="2" charset="0"/>
              </a:rPr>
              <a:t>አለመኖር</a:t>
            </a:r>
            <a:r>
              <a:rPr lang="en-US" sz="2800" b="1" dirty="0" smtClean="0">
                <a:solidFill>
                  <a:srgbClr val="002060"/>
                </a:solidFill>
                <a:latin typeface="Power Geez Unicode1" pitchFamily="2" charset="0"/>
              </a:rPr>
              <a:t> </a:t>
            </a:r>
          </a:p>
          <a:p>
            <a:pPr>
              <a:buFont typeface="Wingdings" pitchFamily="2" charset="2"/>
              <a:buChar char="q"/>
            </a:pPr>
            <a:r>
              <a:rPr lang="en-US" sz="2800" b="1" dirty="0" err="1" smtClean="0">
                <a:solidFill>
                  <a:srgbClr val="002060"/>
                </a:solidFill>
                <a:latin typeface="Power Geez Unicode1" pitchFamily="2" charset="0"/>
              </a:rPr>
              <a:t>የሴ</a:t>
            </a:r>
            <a:r>
              <a:rPr lang="en-US" sz="2800" b="1" dirty="0" smtClean="0">
                <a:solidFill>
                  <a:srgbClr val="002060"/>
                </a:solidFill>
                <a:latin typeface="Power Geez Unicode1" pitchFamily="2" charset="0"/>
              </a:rPr>
              <a:t>/ሕ/ማ </a:t>
            </a:r>
            <a:r>
              <a:rPr lang="en-US" sz="2800" b="1" dirty="0" err="1" smtClean="0">
                <a:solidFill>
                  <a:srgbClr val="002060"/>
                </a:solidFill>
                <a:latin typeface="Power Geez Unicode1" pitchFamily="2" charset="0"/>
              </a:rPr>
              <a:t>ጉዳይ</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ሚኒስቴር</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ሐላፊነት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የተሰጠው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ቢሆንም</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ቅሉ</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ካሉበት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ተደራራቢ</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ማህበረዊ</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ጉዳዮች</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አንፃር</a:t>
            </a:r>
            <a:r>
              <a:rPr lang="en-US" sz="2800" b="1" dirty="0" smtClean="0">
                <a:solidFill>
                  <a:srgbClr val="002060"/>
                </a:solidFill>
                <a:latin typeface="Power Geez Unicode1" pitchFamily="2" charset="0"/>
              </a:rPr>
              <a:t> የአካል </a:t>
            </a:r>
            <a:r>
              <a:rPr lang="en-US" sz="2800" b="1" dirty="0" err="1" smtClean="0">
                <a:solidFill>
                  <a:srgbClr val="002060"/>
                </a:solidFill>
                <a:latin typeface="Power Geez Unicode1" pitchFamily="2" charset="0"/>
              </a:rPr>
              <a:t>ጉዳተኞችን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ዘርፈ-ብዙ</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ችግሮች</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ለመፍታት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መቸገር</a:t>
            </a:r>
            <a:r>
              <a:rPr lang="en-US" sz="2800" b="1" dirty="0" smtClean="0">
                <a:solidFill>
                  <a:srgbClr val="002060"/>
                </a:solidFill>
                <a:latin typeface="Power Geez Unicode1" pitchFamily="2" charset="0"/>
              </a:rPr>
              <a:t>  </a:t>
            </a:r>
          </a:p>
          <a:p>
            <a:pPr>
              <a:buFont typeface="Wingdings" pitchFamily="2" charset="2"/>
              <a:buChar char="q"/>
            </a:pPr>
            <a:r>
              <a:rPr lang="en-US" sz="2800" b="1" dirty="0" err="1" smtClean="0">
                <a:solidFill>
                  <a:srgbClr val="002060"/>
                </a:solidFill>
                <a:latin typeface="Power Geez Unicode1" pitchFamily="2" charset="0"/>
              </a:rPr>
              <a:t>በየደረጃው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ግልፅ</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የተጠያቂነት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አሰራር</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አለመኖር</a:t>
            </a:r>
            <a:r>
              <a:rPr lang="en-US" sz="2800" b="1" dirty="0" smtClean="0">
                <a:solidFill>
                  <a:srgbClr val="002060"/>
                </a:solidFill>
                <a:latin typeface="Power Geez Unicode1" pitchFamily="2" charset="0"/>
              </a:rPr>
              <a:t>  </a:t>
            </a:r>
          </a:p>
          <a:p>
            <a:pPr>
              <a:buFont typeface="Wingdings" pitchFamily="2" charset="2"/>
              <a:buChar char="q"/>
            </a:pPr>
            <a:r>
              <a:rPr lang="en-US" sz="2800" b="1" dirty="0" err="1" smtClean="0">
                <a:solidFill>
                  <a:srgbClr val="002060"/>
                </a:solidFill>
                <a:latin typeface="Power Geez Unicode1" pitchFamily="2" charset="0"/>
              </a:rPr>
              <a:t>ደካማ</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በባለሞያ</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የማይመራና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ያልተቀናጀ</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የውትወታ</a:t>
            </a:r>
            <a:r>
              <a:rPr lang="en-US" sz="2800" b="1" dirty="0" smtClean="0">
                <a:solidFill>
                  <a:srgbClr val="002060"/>
                </a:solidFill>
                <a:latin typeface="Power Geez Unicode1" pitchFamily="2" charset="0"/>
              </a:rPr>
              <a:t>/</a:t>
            </a:r>
            <a:r>
              <a:rPr lang="en-US" sz="2800" b="1" dirty="0" err="1" smtClean="0">
                <a:solidFill>
                  <a:srgbClr val="002060"/>
                </a:solidFill>
                <a:latin typeface="Power Geez Unicode1" pitchFamily="2" charset="0"/>
              </a:rPr>
              <a:t>የሙግት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ባህል</a:t>
            </a:r>
            <a:endParaRPr lang="en-US" sz="2800" b="1" dirty="0" smtClean="0">
              <a:solidFill>
                <a:srgbClr val="002060"/>
              </a:solidFill>
              <a:latin typeface="Power Geez Unicode1" pitchFamily="2" charset="0"/>
            </a:endParaRPr>
          </a:p>
          <a:p>
            <a:pPr marL="0" indent="0">
              <a:buNone/>
            </a:pPr>
            <a:endParaRPr lang="en-US" sz="2800" b="1" dirty="0">
              <a:solidFill>
                <a:srgbClr val="002060"/>
              </a:solidFill>
              <a:latin typeface="Power Geez Unicode1" pitchFamily="2" charset="0"/>
            </a:endParaRPr>
          </a:p>
        </p:txBody>
      </p:sp>
    </p:spTree>
    <p:extLst>
      <p:ext uri="{BB962C8B-B14F-4D97-AF65-F5344CB8AC3E}">
        <p14:creationId xmlns:p14="http://schemas.microsoft.com/office/powerpoint/2010/main" val="27219503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7566"/>
            <a:ext cx="9652000" cy="418011"/>
          </a:xfrm>
        </p:spPr>
        <p:txBody>
          <a:bodyPr>
            <a:normAutofit fontScale="90000"/>
          </a:bodyPr>
          <a:lstStyle/>
          <a:p>
            <a:r>
              <a:rPr lang="en-US" sz="2400" dirty="0" err="1">
                <a:ln w="500">
                  <a:solidFill>
                    <a:srgbClr val="B13F9A">
                      <a:shade val="20000"/>
                      <a:satMod val="120000"/>
                    </a:srgbClr>
                  </a:solidFill>
                </a:ln>
                <a:solidFill>
                  <a:srgbClr val="FF0000"/>
                </a:solidFill>
                <a:latin typeface="Power Geez Unicode1" pitchFamily="2" charset="0"/>
              </a:rPr>
              <a:t>የቀጠለ</a:t>
            </a:r>
            <a:r>
              <a:rPr lang="en-US" sz="7200" dirty="0">
                <a:ln w="500">
                  <a:solidFill>
                    <a:srgbClr val="B13F9A">
                      <a:shade val="20000"/>
                      <a:satMod val="120000"/>
                    </a:srgbClr>
                  </a:solidFill>
                </a:ln>
                <a:solidFill>
                  <a:srgbClr val="FF0000"/>
                </a:solidFill>
                <a:latin typeface="Power Geez Unicode1" pitchFamily="2" charset="0"/>
              </a:rPr>
              <a:t> </a:t>
            </a:r>
            <a:endParaRPr lang="en-US" dirty="0"/>
          </a:p>
        </p:txBody>
      </p:sp>
      <p:sp>
        <p:nvSpPr>
          <p:cNvPr id="3" name="Content Placeholder 2"/>
          <p:cNvSpPr>
            <a:spLocks noGrp="1"/>
          </p:cNvSpPr>
          <p:nvPr>
            <p:ph idx="1"/>
          </p:nvPr>
        </p:nvSpPr>
        <p:spPr>
          <a:xfrm>
            <a:off x="391886" y="470263"/>
            <a:ext cx="11556274" cy="5985473"/>
          </a:xfrm>
        </p:spPr>
        <p:txBody>
          <a:bodyPr>
            <a:normAutofit/>
          </a:bodyPr>
          <a:lstStyle/>
          <a:p>
            <a:pPr algn="just">
              <a:buFont typeface="Wingdings" pitchFamily="2" charset="2"/>
              <a:buChar char="q"/>
            </a:pPr>
            <a:r>
              <a:rPr lang="en-US" b="1" dirty="0" smtClean="0">
                <a:solidFill>
                  <a:srgbClr val="002060"/>
                </a:solidFill>
                <a:latin typeface="Power Geez Unicode1" pitchFamily="2" charset="0"/>
              </a:rPr>
              <a:t>የዕውቀት፣ </a:t>
            </a:r>
            <a:r>
              <a:rPr lang="en-US" b="1" dirty="0" err="1" smtClean="0">
                <a:solidFill>
                  <a:srgbClr val="002060"/>
                </a:solidFill>
                <a:latin typeface="Power Geez Unicode1" pitchFamily="2" charset="0"/>
              </a:rPr>
              <a:t>የክህሎት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የአመለካከትና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የአቅም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ግንባታ</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ስራ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እንዲሰራ</a:t>
            </a:r>
            <a:r>
              <a:rPr lang="en-US" b="1" dirty="0" smtClean="0">
                <a:solidFill>
                  <a:srgbClr val="002060"/>
                </a:solidFill>
                <a:latin typeface="Power Geez Unicode1" pitchFamily="2" charset="0"/>
              </a:rPr>
              <a:t> </a:t>
            </a:r>
            <a:r>
              <a:rPr lang="en-US" b="1" dirty="0" err="1">
                <a:solidFill>
                  <a:srgbClr val="002060"/>
                </a:solidFill>
                <a:latin typeface="Power Geez Unicode1" pitchFamily="2" charset="0"/>
              </a:rPr>
              <a:t>ሀ</a:t>
            </a:r>
            <a:r>
              <a:rPr lang="en-US" b="1" dirty="0" err="1" smtClean="0">
                <a:solidFill>
                  <a:srgbClr val="002060"/>
                </a:solidFill>
                <a:latin typeface="Power Geez Unicode1" pitchFamily="2" charset="0"/>
              </a:rPr>
              <a:t>ላፊነት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የተሰጠው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አካል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አለመኖር</a:t>
            </a:r>
            <a:r>
              <a:rPr lang="en-US" b="1" dirty="0" smtClean="0">
                <a:solidFill>
                  <a:srgbClr val="002060"/>
                </a:solidFill>
                <a:latin typeface="Power Geez Unicode1" pitchFamily="2" charset="0"/>
              </a:rPr>
              <a:t> </a:t>
            </a:r>
          </a:p>
          <a:p>
            <a:pPr algn="just">
              <a:buFont typeface="Wingdings" pitchFamily="2" charset="2"/>
              <a:buChar char="q"/>
            </a:pPr>
            <a:r>
              <a:rPr lang="en-US" b="1" dirty="0" err="1" smtClean="0">
                <a:solidFill>
                  <a:srgbClr val="002060"/>
                </a:solidFill>
                <a:latin typeface="Power Geez Unicode1" pitchFamily="2" charset="0"/>
              </a:rPr>
              <a:t>ጠንካራ</a:t>
            </a:r>
            <a:r>
              <a:rPr lang="en-US" b="1" dirty="0" smtClean="0">
                <a:solidFill>
                  <a:srgbClr val="002060"/>
                </a:solidFill>
                <a:latin typeface="Power Geez Unicode1" pitchFamily="2" charset="0"/>
              </a:rPr>
              <a:t> የአካል </a:t>
            </a:r>
            <a:r>
              <a:rPr lang="en-US" b="1" dirty="0" err="1" smtClean="0">
                <a:solidFill>
                  <a:srgbClr val="002060"/>
                </a:solidFill>
                <a:latin typeface="Power Geez Unicode1" pitchFamily="2" charset="0"/>
              </a:rPr>
              <a:t>ጉዳተኞችና</a:t>
            </a:r>
            <a:r>
              <a:rPr lang="en-US" b="1" dirty="0" smtClean="0">
                <a:solidFill>
                  <a:srgbClr val="002060"/>
                </a:solidFill>
                <a:latin typeface="Power Geez Unicode1" pitchFamily="2" charset="0"/>
              </a:rPr>
              <a:t> የአካል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ማህበራት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ግፊትና</a:t>
            </a:r>
            <a:r>
              <a:rPr lang="en-US" b="1" dirty="0">
                <a:solidFill>
                  <a:srgbClr val="002060"/>
                </a:solidFill>
                <a:latin typeface="Power Geez Unicode1" pitchFamily="2" charset="0"/>
              </a:rPr>
              <a:t> </a:t>
            </a:r>
            <a:r>
              <a:rPr lang="en-US" b="1" dirty="0" err="1" smtClean="0">
                <a:solidFill>
                  <a:srgbClr val="002060"/>
                </a:solidFill>
                <a:latin typeface="Power Geez Unicode1" pitchFamily="2" charset="0"/>
              </a:rPr>
              <a:t>ንቅናቄ</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አለመኖር</a:t>
            </a:r>
            <a:endParaRPr lang="en-US" b="1" dirty="0">
              <a:solidFill>
                <a:srgbClr val="002060"/>
              </a:solidFill>
              <a:latin typeface="Power Geez Unicode1" pitchFamily="2" charset="0"/>
            </a:endParaRPr>
          </a:p>
          <a:p>
            <a:pPr algn="just">
              <a:buFont typeface="Wingdings" pitchFamily="2" charset="2"/>
              <a:buChar char="q"/>
            </a:pPr>
            <a:r>
              <a:rPr lang="en-US" b="1" dirty="0" smtClean="0">
                <a:solidFill>
                  <a:srgbClr val="002060"/>
                </a:solidFill>
                <a:latin typeface="Power Geez Unicode1" pitchFamily="2" charset="0"/>
              </a:rPr>
              <a:t>የአካል </a:t>
            </a:r>
            <a:r>
              <a:rPr lang="en-US" b="1" dirty="0" err="1" smtClean="0">
                <a:solidFill>
                  <a:srgbClr val="002060"/>
                </a:solidFill>
                <a:latin typeface="Power Geez Unicode1" pitchFamily="2" charset="0"/>
              </a:rPr>
              <a:t>ጉዳተኛውና</a:t>
            </a:r>
            <a:r>
              <a:rPr lang="en-US" b="1" dirty="0" smtClean="0">
                <a:solidFill>
                  <a:srgbClr val="002060"/>
                </a:solidFill>
                <a:latin typeface="Power Geez Unicode1" pitchFamily="2" charset="0"/>
              </a:rPr>
              <a:t> የአካል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ማህበራት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እንቅስቃሴ</a:t>
            </a:r>
            <a:r>
              <a:rPr lang="en-US" b="1" dirty="0">
                <a:solidFill>
                  <a:srgbClr val="002060"/>
                </a:solidFill>
                <a:latin typeface="Power Geez Unicode1" pitchFamily="2" charset="0"/>
              </a:rPr>
              <a:t> </a:t>
            </a:r>
            <a:r>
              <a:rPr lang="en-US" b="1" dirty="0" err="1" smtClean="0">
                <a:solidFill>
                  <a:srgbClr val="002060"/>
                </a:solidFill>
                <a:latin typeface="Power Geez Unicode1" pitchFamily="2" charset="0"/>
              </a:rPr>
              <a:t>ልማትና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መብት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በሚል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ለሁለት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ተከፍሎ</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መቆየት</a:t>
            </a:r>
            <a:r>
              <a:rPr lang="en-US" b="1" dirty="0" smtClean="0">
                <a:solidFill>
                  <a:srgbClr val="002060"/>
                </a:solidFill>
                <a:latin typeface="Power Geez Unicode1" pitchFamily="2" charset="0"/>
              </a:rPr>
              <a:t>   </a:t>
            </a:r>
          </a:p>
          <a:p>
            <a:pPr algn="just">
              <a:buFont typeface="Wingdings" pitchFamily="2" charset="2"/>
              <a:buChar char="q"/>
            </a:pP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የአካል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ማህበራትና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አባላት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ተግባብቶና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ተቀናጅቶ</a:t>
            </a:r>
            <a:r>
              <a:rPr lang="en-US" b="1" dirty="0" smtClean="0">
                <a:solidFill>
                  <a:srgbClr val="002060"/>
                </a:solidFill>
                <a:latin typeface="Power Geez Unicode1" pitchFamily="2" charset="0"/>
              </a:rPr>
              <a:t> </a:t>
            </a:r>
            <a:r>
              <a:rPr lang="en-US" b="1" dirty="0" err="1">
                <a:solidFill>
                  <a:srgbClr val="002060"/>
                </a:solidFill>
                <a:latin typeface="Power Geez Unicode1" pitchFamily="2" charset="0"/>
              </a:rPr>
              <a:t>በ</a:t>
            </a:r>
            <a:r>
              <a:rPr lang="en-US" b="1" dirty="0" err="1" smtClean="0">
                <a:solidFill>
                  <a:srgbClr val="002060"/>
                </a:solidFill>
                <a:latin typeface="Power Geez Unicode1" pitchFamily="2" charset="0"/>
              </a:rPr>
              <a:t>መስራት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ፈንታ</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በውስጥ</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ግጭት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በመጠመዳቸው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ሳቢያ</a:t>
            </a:r>
            <a:r>
              <a:rPr lang="en-US" b="1" dirty="0">
                <a:solidFill>
                  <a:srgbClr val="002060"/>
                </a:solidFill>
                <a:latin typeface="Power Geez Unicode1" pitchFamily="2" charset="0"/>
              </a:rPr>
              <a:t> </a:t>
            </a:r>
            <a:r>
              <a:rPr lang="en-US" b="1" dirty="0" err="1" smtClean="0">
                <a:solidFill>
                  <a:srgbClr val="002060"/>
                </a:solidFill>
                <a:latin typeface="Power Geez Unicode1" pitchFamily="2" charset="0"/>
              </a:rPr>
              <a:t>የአካል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ንቅናቄውን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በአግባቡ</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ለመምራት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የበቁና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የቆረጡ</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ጠንካራ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ማህበራት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አለመኖር</a:t>
            </a:r>
            <a:r>
              <a:rPr lang="en-US" b="1" dirty="0" smtClean="0">
                <a:solidFill>
                  <a:srgbClr val="002060"/>
                </a:solidFill>
                <a:latin typeface="Power Geez Unicode1" pitchFamily="2" charset="0"/>
              </a:rPr>
              <a:t>    </a:t>
            </a:r>
            <a:endParaRPr lang="en-US" b="1" dirty="0">
              <a:solidFill>
                <a:srgbClr val="002060"/>
              </a:solidFill>
              <a:latin typeface="Power Geez Unicode1" pitchFamily="2"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080587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691"/>
            <a:ext cx="9804400" cy="378823"/>
          </a:xfrm>
        </p:spPr>
        <p:txBody>
          <a:bodyPr>
            <a:normAutofit fontScale="90000"/>
          </a:bodyPr>
          <a:lstStyle/>
          <a:p>
            <a:r>
              <a:rPr lang="en-US" sz="2400" dirty="0" err="1">
                <a:ln w="500">
                  <a:solidFill>
                    <a:srgbClr val="B13F9A">
                      <a:shade val="20000"/>
                      <a:satMod val="120000"/>
                    </a:srgbClr>
                  </a:solidFill>
                </a:ln>
                <a:solidFill>
                  <a:srgbClr val="FF0000"/>
                </a:solidFill>
                <a:latin typeface="Power Geez Unicode1" pitchFamily="2" charset="0"/>
              </a:rPr>
              <a:t>የቀጠለ</a:t>
            </a:r>
            <a:r>
              <a:rPr lang="en-US" sz="7200" dirty="0">
                <a:ln w="500">
                  <a:solidFill>
                    <a:srgbClr val="B13F9A">
                      <a:shade val="20000"/>
                      <a:satMod val="120000"/>
                    </a:srgbClr>
                  </a:solidFill>
                </a:ln>
                <a:solidFill>
                  <a:srgbClr val="FF0000"/>
                </a:solidFill>
                <a:latin typeface="Power Geez Unicode1" pitchFamily="2" charset="0"/>
              </a:rPr>
              <a:t> </a:t>
            </a:r>
            <a:endParaRPr lang="en-US" dirty="0"/>
          </a:p>
        </p:txBody>
      </p:sp>
      <p:sp>
        <p:nvSpPr>
          <p:cNvPr id="3" name="Content Placeholder 2"/>
          <p:cNvSpPr>
            <a:spLocks noGrp="1"/>
          </p:cNvSpPr>
          <p:nvPr>
            <p:ph idx="1"/>
          </p:nvPr>
        </p:nvSpPr>
        <p:spPr>
          <a:xfrm>
            <a:off x="418011" y="457200"/>
            <a:ext cx="11408229" cy="5998536"/>
          </a:xfrm>
        </p:spPr>
        <p:txBody>
          <a:bodyPr/>
          <a:lstStyle/>
          <a:p>
            <a:pPr algn="just">
              <a:buFont typeface="Wingdings" pitchFamily="2" charset="2"/>
              <a:buChar char="q"/>
            </a:pPr>
            <a:r>
              <a:rPr lang="en-US" b="1" dirty="0" smtClean="0">
                <a:solidFill>
                  <a:srgbClr val="002060"/>
                </a:solidFill>
                <a:latin typeface="Power Geez Unicode1" pitchFamily="2" charset="0"/>
              </a:rPr>
              <a:t>ግንዛቤያቸው </a:t>
            </a:r>
            <a:r>
              <a:rPr lang="en-US" b="1" dirty="0" err="1" smtClean="0">
                <a:solidFill>
                  <a:srgbClr val="002060"/>
                </a:solidFill>
                <a:latin typeface="Power Geez Unicode1" pitchFamily="2" charset="0"/>
              </a:rPr>
              <a:t>የጎለበተ</a:t>
            </a:r>
            <a:r>
              <a:rPr lang="en-US" b="1" dirty="0" smtClean="0">
                <a:solidFill>
                  <a:srgbClr val="002060"/>
                </a:solidFill>
                <a:latin typeface="Power Geez Unicode1" pitchFamily="2" charset="0"/>
              </a:rPr>
              <a:t> የመንግስት </a:t>
            </a:r>
            <a:r>
              <a:rPr lang="en-US" b="1" dirty="0" err="1" smtClean="0">
                <a:solidFill>
                  <a:srgbClr val="002060"/>
                </a:solidFill>
                <a:latin typeface="Power Geez Unicode1" pitchFamily="2" charset="0"/>
              </a:rPr>
              <a:t>ስራ</a:t>
            </a:r>
            <a:r>
              <a:rPr lang="en-US" b="1" dirty="0" smtClean="0">
                <a:solidFill>
                  <a:srgbClr val="002060"/>
                </a:solidFill>
                <a:latin typeface="Power Geez Unicode1" pitchFamily="2" charset="0"/>
              </a:rPr>
              <a:t> </a:t>
            </a:r>
            <a:r>
              <a:rPr lang="en-US" b="1" dirty="0" err="1">
                <a:solidFill>
                  <a:srgbClr val="002060"/>
                </a:solidFill>
                <a:latin typeface="Power Geez Unicode1" pitchFamily="2" charset="0"/>
              </a:rPr>
              <a:t>ሀ</a:t>
            </a:r>
            <a:r>
              <a:rPr lang="en-US" b="1" dirty="0" err="1" smtClean="0">
                <a:solidFill>
                  <a:srgbClr val="002060"/>
                </a:solidFill>
                <a:latin typeface="Power Geez Unicode1" pitchFamily="2" charset="0"/>
              </a:rPr>
              <a:t>ላፊዎችና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ባለሞያዎች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በተደጋጋሚ</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ስራ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መልቀቅና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መቀያየር</a:t>
            </a:r>
            <a:r>
              <a:rPr lang="en-US" b="1" dirty="0" smtClean="0">
                <a:solidFill>
                  <a:srgbClr val="002060"/>
                </a:solidFill>
                <a:latin typeface="Power Geez Unicode1" pitchFamily="2" charset="0"/>
              </a:rPr>
              <a:t> </a:t>
            </a:r>
          </a:p>
          <a:p>
            <a:pPr algn="just">
              <a:buFont typeface="Wingdings" pitchFamily="2" charset="2"/>
              <a:buChar char="q"/>
            </a:pPr>
            <a:r>
              <a:rPr lang="en-US" b="1" dirty="0" err="1" smtClean="0">
                <a:solidFill>
                  <a:srgbClr val="002060"/>
                </a:solidFill>
                <a:latin typeface="Power Geez Unicode1" pitchFamily="2" charset="0"/>
              </a:rPr>
              <a:t>የተደራጀና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ቀጣይነት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ያለው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የግንዛቤ</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ማጎልበቻ</a:t>
            </a:r>
            <a:r>
              <a:rPr lang="en-US" b="1" dirty="0" smtClean="0">
                <a:solidFill>
                  <a:srgbClr val="002060"/>
                </a:solidFill>
                <a:latin typeface="Power Geez Unicode1" pitchFamily="2" charset="0"/>
              </a:rPr>
              <a:t>፣ የዕውቀት </a:t>
            </a:r>
            <a:r>
              <a:rPr lang="en-US" b="1" dirty="0" err="1" smtClean="0">
                <a:solidFill>
                  <a:srgbClr val="002060"/>
                </a:solidFill>
                <a:latin typeface="Power Geez Unicode1" pitchFamily="2" charset="0"/>
              </a:rPr>
              <a:t>ማበልፀጊያና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የአመለካከት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ማስተካከያ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ስራ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አለመኖር</a:t>
            </a:r>
            <a:r>
              <a:rPr lang="en-US" b="1" dirty="0" smtClean="0">
                <a:solidFill>
                  <a:srgbClr val="002060"/>
                </a:solidFill>
                <a:latin typeface="Power Geez Unicode1" pitchFamily="2" charset="0"/>
              </a:rPr>
              <a:t>  </a:t>
            </a:r>
          </a:p>
          <a:p>
            <a:pPr algn="just">
              <a:buFont typeface="Wingdings" pitchFamily="2" charset="2"/>
              <a:buChar char="q"/>
            </a:pPr>
            <a:r>
              <a:rPr lang="en-US" b="1" dirty="0" err="1" smtClean="0">
                <a:solidFill>
                  <a:srgbClr val="002060"/>
                </a:solidFill>
                <a:latin typeface="Power Geez Unicode1" pitchFamily="2" charset="0"/>
              </a:rPr>
              <a:t>የውትወታ</a:t>
            </a:r>
            <a:r>
              <a:rPr lang="en-US" b="1" dirty="0">
                <a:solidFill>
                  <a:srgbClr val="002060"/>
                </a:solidFill>
                <a:latin typeface="Power Geez Unicode1" pitchFamily="2" charset="0"/>
              </a:rPr>
              <a:t> </a:t>
            </a:r>
            <a:r>
              <a:rPr lang="en-US" b="1" dirty="0" err="1" smtClean="0">
                <a:solidFill>
                  <a:srgbClr val="002060"/>
                </a:solidFill>
                <a:latin typeface="Power Geez Unicode1" pitchFamily="2" charset="0"/>
              </a:rPr>
              <a:t>ስራውና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የችግር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መፍቻ</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ውይይቱ</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ውሳኔ</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ሰጭ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ካልሆነው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ሰራተኛና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ባለሞያ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ጋር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የሚደረግ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እንጅ</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ለውሳኔ</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ሰጭ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ከፍተኛ</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ባለስልጣናት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የማይደርስ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መሆኑ</a:t>
            </a:r>
            <a:endParaRPr lang="en-US" b="1" dirty="0" smtClean="0">
              <a:solidFill>
                <a:srgbClr val="002060"/>
              </a:solidFill>
              <a:latin typeface="Power Geez Unicode1" pitchFamily="2" charset="0"/>
            </a:endParaRPr>
          </a:p>
          <a:p>
            <a:pPr algn="just">
              <a:buFont typeface="Wingdings" pitchFamily="2" charset="2"/>
              <a:buChar char="q"/>
            </a:pPr>
            <a:r>
              <a:rPr lang="en-US" b="1" dirty="0" err="1" smtClean="0">
                <a:solidFill>
                  <a:srgbClr val="002060"/>
                </a:solidFill>
                <a:latin typeface="Power Geez Unicode1" pitchFamily="2" charset="0"/>
              </a:rPr>
              <a:t>በአካቶ</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ትምህርትና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ሞያን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መሰረት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ባደረገ</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ስልጠና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ዙሪያ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የተሰራው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ስራ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እዚህ</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ግባ</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የማይባል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በመሆኑ</a:t>
            </a:r>
            <a:endParaRPr lang="en-US" b="1" dirty="0" smtClean="0">
              <a:solidFill>
                <a:srgbClr val="002060"/>
              </a:solidFill>
              <a:latin typeface="Power Geez Unicode1" pitchFamily="2" charset="0"/>
            </a:endParaRPr>
          </a:p>
          <a:p>
            <a:pPr marL="0" indent="0">
              <a:buNone/>
            </a:pPr>
            <a:endParaRPr lang="en-US" dirty="0"/>
          </a:p>
        </p:txBody>
      </p:sp>
    </p:spTree>
    <p:extLst>
      <p:ext uri="{BB962C8B-B14F-4D97-AF65-F5344CB8AC3E}">
        <p14:creationId xmlns:p14="http://schemas.microsoft.com/office/powerpoint/2010/main" val="2639765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155680" cy="1143000"/>
          </a:xfrm>
        </p:spPr>
        <p:txBody>
          <a:bodyPr>
            <a:noAutofit/>
          </a:bodyPr>
          <a:lstStyle/>
          <a:p>
            <a:pPr algn="ctr"/>
            <a:r>
              <a:rPr lang="en-US" sz="8800" dirty="0" err="1" smtClean="0">
                <a:solidFill>
                  <a:srgbClr val="00B050"/>
                </a:solidFill>
                <a:latin typeface="Power Geez Unicode1" pitchFamily="2" charset="0"/>
              </a:rPr>
              <a:t>የስልጠናው</a:t>
            </a:r>
            <a:r>
              <a:rPr lang="en-US" sz="8800" dirty="0" smtClean="0">
                <a:solidFill>
                  <a:srgbClr val="00B050"/>
                </a:solidFill>
                <a:latin typeface="Power Geez Unicode1" pitchFamily="2" charset="0"/>
              </a:rPr>
              <a:t> </a:t>
            </a:r>
            <a:r>
              <a:rPr lang="en-US" sz="8800" dirty="0" err="1" smtClean="0">
                <a:solidFill>
                  <a:srgbClr val="00B050"/>
                </a:solidFill>
                <a:latin typeface="Power Geez Unicode1" pitchFamily="2" charset="0"/>
              </a:rPr>
              <a:t>አላማዎች</a:t>
            </a:r>
            <a:r>
              <a:rPr lang="en-US" sz="8800" dirty="0" smtClean="0">
                <a:solidFill>
                  <a:srgbClr val="00B050"/>
                </a:solidFill>
                <a:latin typeface="Power Geez Unicode1" pitchFamily="2" charset="0"/>
              </a:rPr>
              <a:t> </a:t>
            </a:r>
            <a:endParaRPr lang="en-US" sz="8800" dirty="0">
              <a:solidFill>
                <a:srgbClr val="00B050"/>
              </a:solidFill>
              <a:latin typeface="Power Geez Unicode1" pitchFamily="2" charset="0"/>
            </a:endParaRPr>
          </a:p>
        </p:txBody>
      </p:sp>
      <p:sp>
        <p:nvSpPr>
          <p:cNvPr id="3" name="Content Placeholder 2"/>
          <p:cNvSpPr>
            <a:spLocks noGrp="1"/>
          </p:cNvSpPr>
          <p:nvPr>
            <p:ph idx="1"/>
          </p:nvPr>
        </p:nvSpPr>
        <p:spPr>
          <a:xfrm>
            <a:off x="609600" y="1609416"/>
            <a:ext cx="11338560" cy="4846320"/>
          </a:xfrm>
        </p:spPr>
        <p:txBody>
          <a:bodyPr>
            <a:normAutofit/>
          </a:bodyPr>
          <a:lstStyle/>
          <a:p>
            <a:pPr algn="just"/>
            <a:r>
              <a:rPr lang="en-US" sz="3600" b="1" dirty="0" err="1" smtClean="0">
                <a:solidFill>
                  <a:srgbClr val="002060"/>
                </a:solidFill>
                <a:latin typeface="Power Geez Unicode1" pitchFamily="2" charset="0"/>
              </a:rPr>
              <a:t>ተሳታፊዎች</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በአካል</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ጉዳተኞች</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የሕግ</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ማዕቀፎችና</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ፖሊሲዎች</a:t>
            </a:r>
            <a:r>
              <a:rPr lang="en-US" sz="3600" b="1" dirty="0">
                <a:solidFill>
                  <a:srgbClr val="002060"/>
                </a:solidFill>
                <a:latin typeface="Power Geez Unicode1" pitchFamily="2" charset="0"/>
              </a:rPr>
              <a:t> </a:t>
            </a:r>
            <a:r>
              <a:rPr lang="en-US" sz="3600" b="1" dirty="0" err="1" smtClean="0">
                <a:solidFill>
                  <a:srgbClr val="002060"/>
                </a:solidFill>
                <a:latin typeface="Power Geez Unicode1" pitchFamily="2" charset="0"/>
              </a:rPr>
              <a:t>ዙሪያ</a:t>
            </a:r>
            <a:r>
              <a:rPr lang="en-US" sz="3600" b="1" dirty="0" smtClean="0">
                <a:solidFill>
                  <a:srgbClr val="002060"/>
                </a:solidFill>
                <a:latin typeface="Power Geez Unicode1" pitchFamily="2" charset="0"/>
              </a:rPr>
              <a:t> </a:t>
            </a:r>
            <a:r>
              <a:rPr lang="en-US" sz="3600" b="1" dirty="0" err="1">
                <a:solidFill>
                  <a:srgbClr val="002060"/>
                </a:solidFill>
                <a:latin typeface="Power Geez Unicode1" pitchFamily="2" charset="0"/>
              </a:rPr>
              <a:t>ያላቸውን</a:t>
            </a:r>
            <a:r>
              <a:rPr lang="en-US" sz="3600" b="1" dirty="0">
                <a:solidFill>
                  <a:srgbClr val="002060"/>
                </a:solidFill>
                <a:latin typeface="Power Geez Unicode1" pitchFamily="2" charset="0"/>
              </a:rPr>
              <a:t> </a:t>
            </a:r>
            <a:r>
              <a:rPr lang="en-US" sz="3600" b="1" dirty="0" err="1" smtClean="0">
                <a:solidFill>
                  <a:srgbClr val="002060"/>
                </a:solidFill>
                <a:latin typeface="Power Geez Unicode1" pitchFamily="2" charset="0"/>
              </a:rPr>
              <a:t>ግንዛቤ</a:t>
            </a:r>
            <a:r>
              <a:rPr lang="en-US" sz="3600" b="1" dirty="0">
                <a:solidFill>
                  <a:srgbClr val="002060"/>
                </a:solidFill>
                <a:latin typeface="Power Geez Unicode1" pitchFamily="2" charset="0"/>
              </a:rPr>
              <a:t> </a:t>
            </a:r>
            <a:r>
              <a:rPr lang="en-US" sz="3600" b="1" dirty="0" err="1" smtClean="0">
                <a:solidFill>
                  <a:srgbClr val="002060"/>
                </a:solidFill>
                <a:latin typeface="Power Geez Unicode1" pitchFamily="2" charset="0"/>
              </a:rPr>
              <a:t>ማዳበር</a:t>
            </a:r>
            <a:r>
              <a:rPr lang="en-US" sz="3600" b="1" dirty="0" smtClean="0">
                <a:solidFill>
                  <a:srgbClr val="002060"/>
                </a:solidFill>
                <a:latin typeface="Power Geez Unicode1" pitchFamily="2" charset="0"/>
              </a:rPr>
              <a:t> </a:t>
            </a:r>
          </a:p>
          <a:p>
            <a:pPr marL="0" indent="0" algn="just">
              <a:buNone/>
            </a:pPr>
            <a:endParaRPr lang="en-US" sz="3600" b="1" dirty="0" smtClean="0">
              <a:solidFill>
                <a:srgbClr val="002060"/>
              </a:solidFill>
              <a:latin typeface="Power Geez Unicode1" pitchFamily="2" charset="0"/>
            </a:endParaRPr>
          </a:p>
          <a:p>
            <a:pPr algn="just"/>
            <a:r>
              <a:rPr lang="en-US" sz="3600" b="1" dirty="0" err="1" smtClean="0">
                <a:solidFill>
                  <a:srgbClr val="002060"/>
                </a:solidFill>
                <a:latin typeface="Power Geez Unicode1" pitchFamily="2" charset="0"/>
              </a:rPr>
              <a:t>የተሳታፊዎችን</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ስልጠና</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የማመቻቸት</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ክህሎት</a:t>
            </a:r>
            <a:r>
              <a:rPr lang="en-US" sz="3600" b="1" dirty="0" smtClean="0">
                <a:solidFill>
                  <a:srgbClr val="002060"/>
                </a:solidFill>
                <a:latin typeface="Power Geez Unicode1" pitchFamily="2" charset="0"/>
              </a:rPr>
              <a:t> </a:t>
            </a:r>
            <a:r>
              <a:rPr lang="en-US" sz="3600" b="1" dirty="0" err="1" smtClean="0">
                <a:solidFill>
                  <a:srgbClr val="002060"/>
                </a:solidFill>
                <a:latin typeface="Power Geez Unicode1" pitchFamily="2" charset="0"/>
              </a:rPr>
              <a:t>ማጎልብት</a:t>
            </a:r>
            <a:r>
              <a:rPr lang="en-US" sz="3600" b="1" dirty="0" smtClean="0">
                <a:solidFill>
                  <a:srgbClr val="002060"/>
                </a:solidFill>
                <a:latin typeface="Power Geez Unicode1" pitchFamily="2" charset="0"/>
              </a:rPr>
              <a:t>       </a:t>
            </a:r>
            <a:endParaRPr lang="en-US" sz="3600" b="1" dirty="0">
              <a:solidFill>
                <a:srgbClr val="002060"/>
              </a:solidFill>
              <a:latin typeface="Power Geez Unicode1" pitchFamily="2" charset="0"/>
            </a:endParaRPr>
          </a:p>
          <a:p>
            <a:pPr marL="0" indent="0" algn="just">
              <a:buNone/>
            </a:pPr>
            <a:endParaRPr lang="en-US" sz="3600" b="1" dirty="0">
              <a:solidFill>
                <a:srgbClr val="002060"/>
              </a:solidFill>
              <a:latin typeface="Power Geez Unicode1" pitchFamily="2" charset="0"/>
            </a:endParaRPr>
          </a:p>
        </p:txBody>
      </p:sp>
    </p:spTree>
    <p:extLst>
      <p:ext uri="{BB962C8B-B14F-4D97-AF65-F5344CB8AC3E}">
        <p14:creationId xmlns:p14="http://schemas.microsoft.com/office/powerpoint/2010/main" val="32828946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064240" cy="607423"/>
          </a:xfrm>
        </p:spPr>
        <p:txBody>
          <a:bodyPr>
            <a:normAutofit/>
          </a:bodyPr>
          <a:lstStyle/>
          <a:p>
            <a:r>
              <a:rPr lang="en-US" sz="3600" dirty="0" err="1" smtClean="0">
                <a:solidFill>
                  <a:srgbClr val="C00000"/>
                </a:solidFill>
                <a:latin typeface="Power Geez Unicode1" pitchFamily="2" charset="0"/>
              </a:rPr>
              <a:t>ወደፊት</a:t>
            </a:r>
            <a:r>
              <a:rPr lang="en-US" sz="3600" dirty="0" smtClean="0">
                <a:solidFill>
                  <a:srgbClr val="C00000"/>
                </a:solidFill>
                <a:latin typeface="Power Geez Unicode1" pitchFamily="2" charset="0"/>
              </a:rPr>
              <a:t> </a:t>
            </a:r>
            <a:r>
              <a:rPr lang="en-US" sz="3600" dirty="0" err="1" smtClean="0">
                <a:solidFill>
                  <a:srgbClr val="C00000"/>
                </a:solidFill>
                <a:latin typeface="Power Geez Unicode1" pitchFamily="2" charset="0"/>
              </a:rPr>
              <a:t>ሊከናወኑ</a:t>
            </a:r>
            <a:r>
              <a:rPr lang="en-US" sz="3600" dirty="0" smtClean="0">
                <a:solidFill>
                  <a:srgbClr val="C00000"/>
                </a:solidFill>
                <a:latin typeface="Power Geez Unicode1" pitchFamily="2" charset="0"/>
              </a:rPr>
              <a:t> </a:t>
            </a:r>
            <a:r>
              <a:rPr lang="en-US" sz="3600" dirty="0" err="1" smtClean="0">
                <a:solidFill>
                  <a:srgbClr val="C00000"/>
                </a:solidFill>
                <a:latin typeface="Power Geez Unicode1" pitchFamily="2" charset="0"/>
              </a:rPr>
              <a:t>የሚገባቸው</a:t>
            </a:r>
            <a:r>
              <a:rPr lang="en-US" sz="3600" dirty="0" smtClean="0">
                <a:solidFill>
                  <a:srgbClr val="C00000"/>
                </a:solidFill>
                <a:latin typeface="Power Geez Unicode1" pitchFamily="2" charset="0"/>
              </a:rPr>
              <a:t> </a:t>
            </a:r>
            <a:r>
              <a:rPr lang="en-US" sz="3600" dirty="0" err="1" smtClean="0">
                <a:solidFill>
                  <a:srgbClr val="C00000"/>
                </a:solidFill>
                <a:latin typeface="Power Geez Unicode1" pitchFamily="2" charset="0"/>
              </a:rPr>
              <a:t>ተግባራት</a:t>
            </a:r>
            <a:r>
              <a:rPr lang="en-US" sz="3600" dirty="0" smtClean="0">
                <a:solidFill>
                  <a:srgbClr val="C00000"/>
                </a:solidFill>
                <a:latin typeface="Power Geez Unicode1" pitchFamily="2" charset="0"/>
              </a:rPr>
              <a:t> </a:t>
            </a:r>
            <a:endParaRPr lang="en-US" sz="3600" dirty="0">
              <a:solidFill>
                <a:srgbClr val="C00000"/>
              </a:solidFill>
              <a:latin typeface="Power Geez Unicode1" pitchFamily="2" charset="0"/>
            </a:endParaRPr>
          </a:p>
        </p:txBody>
      </p:sp>
      <p:sp>
        <p:nvSpPr>
          <p:cNvPr id="3" name="Content Placeholder 2"/>
          <p:cNvSpPr>
            <a:spLocks noGrp="1"/>
          </p:cNvSpPr>
          <p:nvPr>
            <p:ph idx="1"/>
          </p:nvPr>
        </p:nvSpPr>
        <p:spPr>
          <a:xfrm>
            <a:off x="609600" y="1071154"/>
            <a:ext cx="11369040" cy="5384582"/>
          </a:xfrm>
        </p:spPr>
        <p:txBody>
          <a:bodyPr>
            <a:normAutofit/>
          </a:bodyPr>
          <a:lstStyle/>
          <a:p>
            <a:pPr algn="just">
              <a:buFont typeface="Wingdings" pitchFamily="2" charset="2"/>
              <a:buChar char="q"/>
            </a:pPr>
            <a:r>
              <a:rPr lang="en-US" b="1" dirty="0" err="1" smtClean="0">
                <a:solidFill>
                  <a:srgbClr val="002060"/>
                </a:solidFill>
                <a:latin typeface="Power Geez Unicode1" pitchFamily="2" charset="0"/>
              </a:rPr>
              <a:t>ለጉዳዩ</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የላቀ</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ትኩረት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መስጠት</a:t>
            </a:r>
            <a:r>
              <a:rPr lang="en-US" b="1" dirty="0" smtClean="0">
                <a:solidFill>
                  <a:srgbClr val="002060"/>
                </a:solidFill>
                <a:latin typeface="Power Geez Unicode1" pitchFamily="2" charset="0"/>
              </a:rPr>
              <a:t> </a:t>
            </a:r>
          </a:p>
          <a:p>
            <a:pPr algn="just">
              <a:buFont typeface="Wingdings" pitchFamily="2" charset="2"/>
              <a:buChar char="q"/>
            </a:pPr>
            <a:r>
              <a:rPr lang="en-US" b="1" dirty="0" err="1">
                <a:solidFill>
                  <a:srgbClr val="002060"/>
                </a:solidFill>
                <a:latin typeface="Power Geez Unicode1" pitchFamily="2" charset="0"/>
              </a:rPr>
              <a:t>የ</a:t>
            </a:r>
            <a:r>
              <a:rPr lang="en-US" b="1" dirty="0" err="1" smtClean="0">
                <a:solidFill>
                  <a:srgbClr val="002060"/>
                </a:solidFill>
                <a:latin typeface="Power Geez Unicode1" pitchFamily="2" charset="0"/>
              </a:rPr>
              <a:t>ተቀናጀና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ተፅዕኖ</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ፈጣሪ</a:t>
            </a:r>
            <a:r>
              <a:rPr lang="en-US" b="1" dirty="0" smtClean="0">
                <a:solidFill>
                  <a:srgbClr val="002060"/>
                </a:solidFill>
                <a:latin typeface="Power Geez Unicode1" pitchFamily="2" charset="0"/>
              </a:rPr>
              <a:t> </a:t>
            </a:r>
            <a:r>
              <a:rPr lang="en-US" b="1" dirty="0" err="1">
                <a:solidFill>
                  <a:srgbClr val="002060"/>
                </a:solidFill>
                <a:latin typeface="Power Geez Unicode1" pitchFamily="2" charset="0"/>
              </a:rPr>
              <a:t>የ</a:t>
            </a:r>
            <a:r>
              <a:rPr lang="en-US" b="1" dirty="0" err="1" smtClean="0">
                <a:solidFill>
                  <a:srgbClr val="002060"/>
                </a:solidFill>
                <a:latin typeface="Power Geez Unicode1" pitchFamily="2" charset="0"/>
              </a:rPr>
              <a:t>ሆነ</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የውትወታ</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የንቅናቄና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የማሳመን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ስራ</a:t>
            </a:r>
            <a:r>
              <a:rPr lang="en-US" b="1" dirty="0">
                <a:solidFill>
                  <a:srgbClr val="002060"/>
                </a:solidFill>
                <a:latin typeface="Power Geez Unicode1" pitchFamily="2" charset="0"/>
              </a:rPr>
              <a:t> </a:t>
            </a:r>
            <a:r>
              <a:rPr lang="en-US" b="1" dirty="0" err="1" smtClean="0">
                <a:solidFill>
                  <a:srgbClr val="002060"/>
                </a:solidFill>
                <a:latin typeface="Power Geez Unicode1" pitchFamily="2" charset="0"/>
              </a:rPr>
              <a:t>መስራት</a:t>
            </a:r>
            <a:r>
              <a:rPr lang="en-US" b="1" dirty="0" smtClean="0">
                <a:solidFill>
                  <a:srgbClr val="002060"/>
                </a:solidFill>
                <a:latin typeface="Power Geez Unicode1" pitchFamily="2" charset="0"/>
              </a:rPr>
              <a:t> </a:t>
            </a:r>
          </a:p>
          <a:p>
            <a:pPr algn="just">
              <a:buFont typeface="Wingdings" pitchFamily="2" charset="2"/>
              <a:buChar char="q"/>
            </a:pPr>
            <a:r>
              <a:rPr lang="en-US" b="1" dirty="0" err="1">
                <a:solidFill>
                  <a:srgbClr val="002060"/>
                </a:solidFill>
                <a:latin typeface="Power Geez Unicode1" pitchFamily="2" charset="0"/>
              </a:rPr>
              <a:t>የሴ</a:t>
            </a:r>
            <a:r>
              <a:rPr lang="en-US" b="1" dirty="0">
                <a:solidFill>
                  <a:srgbClr val="002060"/>
                </a:solidFill>
                <a:latin typeface="Power Geez Unicode1" pitchFamily="2" charset="0"/>
              </a:rPr>
              <a:t>/ሕ/ማ/ጉ </a:t>
            </a:r>
            <a:r>
              <a:rPr lang="en-US" b="1" dirty="0" err="1" smtClean="0">
                <a:solidFill>
                  <a:srgbClr val="002060"/>
                </a:solidFill>
                <a:latin typeface="Power Geez Unicode1" pitchFamily="2" charset="0"/>
              </a:rPr>
              <a:t>ሚኒስቴርን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በፋይናንስ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በቁሳቁስና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በሞያዊ</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ድጋፍ</a:t>
            </a:r>
            <a:r>
              <a:rPr lang="en-US" b="1" dirty="0" smtClean="0">
                <a:solidFill>
                  <a:srgbClr val="002060"/>
                </a:solidFill>
                <a:latin typeface="Power Geez Unicode1" pitchFamily="2" charset="0"/>
              </a:rPr>
              <a:t>  </a:t>
            </a:r>
            <a:r>
              <a:rPr lang="en-US" b="1" dirty="0" err="1">
                <a:solidFill>
                  <a:srgbClr val="002060"/>
                </a:solidFill>
                <a:latin typeface="Power Geez Unicode1" pitchFamily="2" charset="0"/>
              </a:rPr>
              <a:t>ዘ</a:t>
            </a:r>
            <a:r>
              <a:rPr lang="en-US" b="1" dirty="0" err="1" smtClean="0">
                <a:solidFill>
                  <a:srgbClr val="002060"/>
                </a:solidFill>
                <a:latin typeface="Power Geez Unicode1" pitchFamily="2" charset="0"/>
              </a:rPr>
              <a:t>ረፉን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የመምራት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ቁርጠኝነት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ማጎልብት</a:t>
            </a:r>
            <a:r>
              <a:rPr lang="en-US" b="1" dirty="0" smtClean="0">
                <a:solidFill>
                  <a:srgbClr val="002060"/>
                </a:solidFill>
                <a:latin typeface="Power Geez Unicode1" pitchFamily="2" charset="0"/>
              </a:rPr>
              <a:t>   </a:t>
            </a:r>
          </a:p>
          <a:p>
            <a:pPr algn="just">
              <a:buFont typeface="Wingdings" pitchFamily="2" charset="2"/>
              <a:buChar char="q"/>
            </a:pP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ዘርፉ</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በሞያና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በባለሞያ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መምራት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መቻል</a:t>
            </a:r>
            <a:r>
              <a:rPr lang="en-US" b="1" dirty="0" smtClean="0">
                <a:solidFill>
                  <a:srgbClr val="002060"/>
                </a:solidFill>
                <a:latin typeface="Power Geez Unicode1" pitchFamily="2" charset="0"/>
              </a:rPr>
              <a:t> </a:t>
            </a:r>
          </a:p>
          <a:p>
            <a:pPr algn="just">
              <a:buFont typeface="Wingdings" pitchFamily="2" charset="2"/>
              <a:buChar char="q"/>
            </a:pP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በአካል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ጉዳት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ማህበራትና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በመንግስት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ሴክተር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መስሪያ</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ቤቶች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የተጠናከረ</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ቅንጅት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መስራት</a:t>
            </a:r>
            <a:r>
              <a:rPr lang="en-US" b="1" dirty="0" smtClean="0">
                <a:solidFill>
                  <a:srgbClr val="002060"/>
                </a:solidFill>
                <a:latin typeface="Power Geez Unicode1" pitchFamily="2" charset="0"/>
              </a:rPr>
              <a:t> </a:t>
            </a:r>
          </a:p>
          <a:p>
            <a:pPr algn="just">
              <a:buFont typeface="Wingdings" pitchFamily="2" charset="2"/>
              <a:buChar char="q"/>
            </a:pPr>
            <a:r>
              <a:rPr lang="en-US" b="1" dirty="0" err="1" smtClean="0">
                <a:solidFill>
                  <a:srgbClr val="002060"/>
                </a:solidFill>
                <a:latin typeface="Power Geez Unicode1" pitchFamily="2" charset="0"/>
              </a:rPr>
              <a:t>በላቀ</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የትብብርና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የቁርጠኝንት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መንፈስ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መስራት</a:t>
            </a:r>
            <a:r>
              <a:rPr lang="en-US" b="1" dirty="0" smtClean="0">
                <a:solidFill>
                  <a:srgbClr val="002060"/>
                </a:solidFill>
                <a:latin typeface="Power Geez Unicode1" pitchFamily="2" charset="0"/>
              </a:rPr>
              <a:t>  </a:t>
            </a:r>
          </a:p>
          <a:p>
            <a:pPr algn="just">
              <a:buFont typeface="Wingdings" pitchFamily="2" charset="2"/>
              <a:buChar char="q"/>
            </a:pPr>
            <a:r>
              <a:rPr lang="en-US" b="1" dirty="0" err="1" smtClean="0">
                <a:solidFill>
                  <a:srgbClr val="002060"/>
                </a:solidFill>
                <a:latin typeface="Power Geez Unicode1" pitchFamily="2" charset="0"/>
              </a:rPr>
              <a:t>ተመጣጣኝ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ማመቻቸትን</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በአግባቡ</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መተግበር</a:t>
            </a:r>
            <a:r>
              <a:rPr lang="en-US" b="1" dirty="0" smtClean="0">
                <a:solidFill>
                  <a:srgbClr val="002060"/>
                </a:solidFill>
                <a:latin typeface="Power Geez Unicode1" pitchFamily="2" charset="0"/>
              </a:rPr>
              <a:t>  </a:t>
            </a:r>
          </a:p>
          <a:p>
            <a:pPr>
              <a:buFont typeface="Wingdings" pitchFamily="2" charset="2"/>
              <a:buChar char="q"/>
            </a:pPr>
            <a:endParaRPr lang="en-US" dirty="0"/>
          </a:p>
          <a:p>
            <a:pPr marL="0" indent="0">
              <a:buNone/>
            </a:pPr>
            <a:endParaRPr lang="en-US" dirty="0"/>
          </a:p>
        </p:txBody>
      </p:sp>
    </p:spTree>
    <p:extLst>
      <p:ext uri="{BB962C8B-B14F-4D97-AF65-F5344CB8AC3E}">
        <p14:creationId xmlns:p14="http://schemas.microsoft.com/office/powerpoint/2010/main" val="17651325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6754"/>
            <a:ext cx="11247120" cy="849086"/>
          </a:xfrm>
        </p:spPr>
        <p:txBody>
          <a:bodyPr>
            <a:normAutofit/>
          </a:bodyPr>
          <a:lstStyle/>
          <a:p>
            <a:r>
              <a:rPr lang="en-US" sz="2400" cap="none" dirty="0">
                <a:ln>
                  <a:noFill/>
                </a:ln>
                <a:solidFill>
                  <a:srgbClr val="FF0000"/>
                </a:solidFill>
                <a:latin typeface="Power Geez Unicode1" pitchFamily="2" charset="0"/>
                <a:ea typeface="+mn-ea"/>
                <a:cs typeface="+mn-cs"/>
              </a:rPr>
              <a:t>የ</a:t>
            </a:r>
            <a:r>
              <a:rPr lang="am-ET" sz="2400" cap="none" dirty="0" smtClean="0">
                <a:ln>
                  <a:noFill/>
                </a:ln>
                <a:solidFill>
                  <a:srgbClr val="FF0000"/>
                </a:solidFill>
                <a:ea typeface="+mn-ea"/>
                <a:cs typeface="+mn-cs"/>
              </a:rPr>
              <a:t>አካል ጉዳተኞች</a:t>
            </a:r>
            <a:r>
              <a:rPr lang="en-US" sz="2400" cap="none" dirty="0">
                <a:ln>
                  <a:noFill/>
                </a:ln>
                <a:solidFill>
                  <a:srgbClr val="FF0000"/>
                </a:solidFill>
                <a:latin typeface="Power Geez Unicode1" pitchFamily="2" charset="0"/>
                <a:ea typeface="+mn-ea"/>
                <a:cs typeface="+mn-cs"/>
              </a:rPr>
              <a:t> </a:t>
            </a:r>
            <a:r>
              <a:rPr lang="en-US" sz="2400" cap="none" dirty="0" err="1" smtClean="0">
                <a:ln>
                  <a:noFill/>
                </a:ln>
                <a:solidFill>
                  <a:srgbClr val="FF0000"/>
                </a:solidFill>
                <a:latin typeface="Power Geez Unicode1" pitchFamily="2" charset="0"/>
                <a:ea typeface="+mn-ea"/>
                <a:cs typeface="+mn-cs"/>
              </a:rPr>
              <a:t>ሕጎችንና</a:t>
            </a:r>
            <a:r>
              <a:rPr lang="en-US" sz="2400" cap="none" dirty="0" smtClean="0">
                <a:ln>
                  <a:noFill/>
                </a:ln>
                <a:solidFill>
                  <a:srgbClr val="FF0000"/>
                </a:solidFill>
                <a:latin typeface="Power Geez Unicode1" pitchFamily="2" charset="0"/>
                <a:ea typeface="+mn-ea"/>
                <a:cs typeface="+mn-cs"/>
              </a:rPr>
              <a:t> </a:t>
            </a:r>
            <a:r>
              <a:rPr lang="en-US" sz="2400" cap="none" dirty="0" err="1" smtClean="0">
                <a:ln>
                  <a:noFill/>
                </a:ln>
                <a:solidFill>
                  <a:srgbClr val="FF0000"/>
                </a:solidFill>
                <a:latin typeface="Power Geez Unicode1" pitchFamily="2" charset="0"/>
                <a:ea typeface="+mn-ea"/>
                <a:cs typeface="+mn-cs"/>
              </a:rPr>
              <a:t>ፖሊሲዎችን</a:t>
            </a:r>
            <a:r>
              <a:rPr lang="en-US" sz="2400" cap="none" dirty="0" smtClean="0">
                <a:ln>
                  <a:noFill/>
                </a:ln>
                <a:solidFill>
                  <a:srgbClr val="FF0000"/>
                </a:solidFill>
                <a:latin typeface="Power Geez Unicode1" pitchFamily="2" charset="0"/>
                <a:ea typeface="+mn-ea"/>
                <a:cs typeface="+mn-cs"/>
              </a:rPr>
              <a:t> </a:t>
            </a:r>
            <a:r>
              <a:rPr lang="en-US" sz="2400" cap="none" dirty="0" err="1" smtClean="0">
                <a:ln>
                  <a:noFill/>
                </a:ln>
                <a:solidFill>
                  <a:srgbClr val="FF0000"/>
                </a:solidFill>
                <a:latin typeface="Power Geez Unicode1" pitchFamily="2" charset="0"/>
                <a:ea typeface="+mn-ea"/>
                <a:cs typeface="+mn-cs"/>
              </a:rPr>
              <a:t>የማክበርና</a:t>
            </a:r>
            <a:r>
              <a:rPr lang="en-US" sz="2400" cap="none" dirty="0" smtClean="0">
                <a:ln>
                  <a:noFill/>
                </a:ln>
                <a:solidFill>
                  <a:srgbClr val="FF0000"/>
                </a:solidFill>
                <a:latin typeface="Power Geez Unicode1" pitchFamily="2" charset="0"/>
                <a:ea typeface="+mn-ea"/>
                <a:cs typeface="+mn-cs"/>
              </a:rPr>
              <a:t> </a:t>
            </a:r>
            <a:r>
              <a:rPr lang="en-US" sz="2400" cap="none" dirty="0" err="1" smtClean="0">
                <a:ln>
                  <a:noFill/>
                </a:ln>
                <a:solidFill>
                  <a:srgbClr val="FF0000"/>
                </a:solidFill>
                <a:latin typeface="Power Geez Unicode1" pitchFamily="2" charset="0"/>
                <a:ea typeface="+mn-ea"/>
                <a:cs typeface="+mn-cs"/>
              </a:rPr>
              <a:t>የማስከበር</a:t>
            </a:r>
            <a:r>
              <a:rPr lang="en-US" sz="2400" cap="none" dirty="0" smtClean="0">
                <a:ln>
                  <a:noFill/>
                </a:ln>
                <a:solidFill>
                  <a:srgbClr val="FF0000"/>
                </a:solidFill>
                <a:latin typeface="Power Geez Unicode1" pitchFamily="2" charset="0"/>
                <a:ea typeface="+mn-ea"/>
                <a:cs typeface="+mn-cs"/>
              </a:rPr>
              <a:t> </a:t>
            </a:r>
            <a:r>
              <a:rPr lang="en-US" sz="2400" cap="none" dirty="0" err="1">
                <a:ln>
                  <a:noFill/>
                </a:ln>
                <a:solidFill>
                  <a:srgbClr val="FF0000"/>
                </a:solidFill>
                <a:latin typeface="Power Geez Unicode1" pitchFamily="2" charset="0"/>
                <a:ea typeface="+mn-ea"/>
                <a:cs typeface="+mn-cs"/>
              </a:rPr>
              <a:t>ሐ</a:t>
            </a:r>
            <a:r>
              <a:rPr lang="en-US" sz="2400" cap="none" dirty="0" err="1" smtClean="0">
                <a:ln>
                  <a:noFill/>
                </a:ln>
                <a:solidFill>
                  <a:srgbClr val="FF0000"/>
                </a:solidFill>
                <a:latin typeface="Power Geez Unicode1" pitchFamily="2" charset="0"/>
                <a:ea typeface="+mn-ea"/>
                <a:cs typeface="+mn-cs"/>
              </a:rPr>
              <a:t>ላፊነት</a:t>
            </a:r>
            <a:r>
              <a:rPr lang="en-US" sz="2400" cap="none" dirty="0" smtClean="0">
                <a:ln>
                  <a:noFill/>
                </a:ln>
                <a:solidFill>
                  <a:srgbClr val="FF0000"/>
                </a:solidFill>
                <a:latin typeface="Power Geez Unicode1" pitchFamily="2" charset="0"/>
                <a:ea typeface="+mn-ea"/>
                <a:cs typeface="+mn-cs"/>
              </a:rPr>
              <a:t> </a:t>
            </a:r>
            <a:r>
              <a:rPr lang="en-US" sz="2400" cap="none" dirty="0" err="1" smtClean="0">
                <a:ln>
                  <a:noFill/>
                </a:ln>
                <a:solidFill>
                  <a:srgbClr val="FF0000"/>
                </a:solidFill>
                <a:latin typeface="Power Geez Unicode1" pitchFamily="2" charset="0"/>
                <a:ea typeface="+mn-ea"/>
                <a:cs typeface="+mn-cs"/>
              </a:rPr>
              <a:t>ያለባቸው</a:t>
            </a:r>
            <a:r>
              <a:rPr lang="en-US" sz="2400" cap="none" dirty="0" smtClean="0">
                <a:ln>
                  <a:noFill/>
                </a:ln>
                <a:solidFill>
                  <a:srgbClr val="FF0000"/>
                </a:solidFill>
                <a:latin typeface="Power Geez Unicode1" pitchFamily="2" charset="0"/>
                <a:ea typeface="+mn-ea"/>
                <a:cs typeface="+mn-cs"/>
              </a:rPr>
              <a:t> </a:t>
            </a:r>
            <a:r>
              <a:rPr lang="en-US" sz="2400" cap="none" dirty="0" err="1" smtClean="0">
                <a:ln>
                  <a:noFill/>
                </a:ln>
                <a:solidFill>
                  <a:srgbClr val="FF0000"/>
                </a:solidFill>
                <a:latin typeface="Power Geez Unicode1" pitchFamily="2" charset="0"/>
                <a:ea typeface="+mn-ea"/>
                <a:cs typeface="+mn-cs"/>
              </a:rPr>
              <a:t>ዋና</a:t>
            </a:r>
            <a:r>
              <a:rPr lang="en-US" sz="2400" cap="none" dirty="0" smtClean="0">
                <a:ln>
                  <a:noFill/>
                </a:ln>
                <a:solidFill>
                  <a:srgbClr val="FF0000"/>
                </a:solidFill>
                <a:latin typeface="Power Geez Unicode1" pitchFamily="2" charset="0"/>
                <a:ea typeface="+mn-ea"/>
                <a:cs typeface="+mn-cs"/>
              </a:rPr>
              <a:t> </a:t>
            </a:r>
            <a:r>
              <a:rPr lang="en-US" sz="2400" cap="none" dirty="0" err="1" smtClean="0">
                <a:ln>
                  <a:noFill/>
                </a:ln>
                <a:solidFill>
                  <a:srgbClr val="FF0000"/>
                </a:solidFill>
                <a:latin typeface="Power Geez Unicode1" pitchFamily="2" charset="0"/>
                <a:ea typeface="+mn-ea"/>
                <a:cs typeface="+mn-cs"/>
              </a:rPr>
              <a:t>ዋና</a:t>
            </a:r>
            <a:r>
              <a:rPr lang="en-US" sz="2400" cap="none" dirty="0" smtClean="0">
                <a:ln>
                  <a:noFill/>
                </a:ln>
                <a:solidFill>
                  <a:srgbClr val="FF0000"/>
                </a:solidFill>
                <a:latin typeface="Power Geez Unicode1" pitchFamily="2" charset="0"/>
                <a:ea typeface="+mn-ea"/>
                <a:cs typeface="+mn-cs"/>
              </a:rPr>
              <a:t> </a:t>
            </a:r>
            <a:r>
              <a:rPr lang="en-US" sz="2400" cap="none" dirty="0" err="1" smtClean="0">
                <a:ln>
                  <a:noFill/>
                </a:ln>
                <a:solidFill>
                  <a:srgbClr val="FF0000"/>
                </a:solidFill>
                <a:latin typeface="Power Geez Unicode1" pitchFamily="2" charset="0"/>
                <a:ea typeface="+mn-ea"/>
                <a:cs typeface="+mn-cs"/>
              </a:rPr>
              <a:t>አካላት</a:t>
            </a:r>
            <a:r>
              <a:rPr lang="en-US" sz="2400" cap="none" dirty="0" smtClean="0">
                <a:ln>
                  <a:noFill/>
                </a:ln>
                <a:solidFill>
                  <a:srgbClr val="FF0000"/>
                </a:solidFill>
                <a:latin typeface="Power Geez Unicode1" pitchFamily="2" charset="0"/>
                <a:ea typeface="+mn-ea"/>
                <a:cs typeface="+mn-cs"/>
              </a:rPr>
              <a:t> </a:t>
            </a:r>
            <a:endParaRPr lang="en-US" sz="4000" dirty="0">
              <a:solidFill>
                <a:srgbClr val="FF0000"/>
              </a:solidFill>
              <a:latin typeface="Power Geez Unicode1" pitchFamily="2" charset="0"/>
            </a:endParaRPr>
          </a:p>
        </p:txBody>
      </p:sp>
      <p:sp>
        <p:nvSpPr>
          <p:cNvPr id="3" name="Content Placeholder 2"/>
          <p:cNvSpPr>
            <a:spLocks noGrp="1"/>
          </p:cNvSpPr>
          <p:nvPr>
            <p:ph idx="1"/>
          </p:nvPr>
        </p:nvSpPr>
        <p:spPr>
          <a:xfrm>
            <a:off x="609600" y="992777"/>
            <a:ext cx="11216640" cy="5462959"/>
          </a:xfrm>
        </p:spPr>
        <p:txBody>
          <a:bodyPr>
            <a:normAutofit fontScale="92500" lnSpcReduction="10000"/>
          </a:bodyPr>
          <a:lstStyle/>
          <a:p>
            <a:pPr marL="0" indent="0" algn="just">
              <a:buNone/>
            </a:pPr>
            <a:r>
              <a:rPr lang="am-ET" b="1" dirty="0" smtClean="0">
                <a:solidFill>
                  <a:srgbClr val="002060"/>
                </a:solidFill>
              </a:rPr>
              <a:t>አካል ጉዳተኞች</a:t>
            </a:r>
            <a:r>
              <a:rPr lang="en-US" b="1" dirty="0" smtClean="0">
                <a:solidFill>
                  <a:srgbClr val="002060"/>
                </a:solidFill>
                <a:latin typeface="Power Geez Unicode1" pitchFamily="2" charset="0"/>
              </a:rPr>
              <a:t>ን </a:t>
            </a:r>
            <a:r>
              <a:rPr lang="en-US" b="1" dirty="0" err="1" smtClean="0">
                <a:solidFill>
                  <a:srgbClr val="002060"/>
                </a:solidFill>
                <a:latin typeface="Power Geez Unicode1" pitchFamily="2" charset="0"/>
              </a:rPr>
              <a:t>የተመለከቱ</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ሕጎችና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ፖሊሲዎች</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እንዲተገበሩ</a:t>
            </a:r>
            <a:r>
              <a:rPr lang="en-US" b="1" dirty="0" smtClean="0">
                <a:solidFill>
                  <a:srgbClr val="002060"/>
                </a:solidFill>
                <a:latin typeface="Power Geez Unicode1" pitchFamily="2" charset="0"/>
              </a:rPr>
              <a:t>፣ </a:t>
            </a:r>
            <a:r>
              <a:rPr lang="am-ET" b="1" dirty="0" smtClean="0">
                <a:solidFill>
                  <a:srgbClr val="002060"/>
                </a:solidFill>
              </a:rPr>
              <a:t>ሰብአዊ መብቶ</a:t>
            </a:r>
            <a:r>
              <a:rPr lang="en-US" b="1" dirty="0" err="1" smtClean="0">
                <a:solidFill>
                  <a:srgbClr val="002060"/>
                </a:solidFill>
                <a:latin typeface="Power Geez Unicode1" pitchFamily="2" charset="0"/>
              </a:rPr>
              <a:t>ቻቸው</a:t>
            </a:r>
            <a:r>
              <a:rPr lang="am-ET" b="1" dirty="0" smtClean="0">
                <a:solidFill>
                  <a:srgbClr val="002060"/>
                </a:solidFill>
              </a:rPr>
              <a:t> እንዲከበ</a:t>
            </a:r>
            <a:r>
              <a:rPr lang="en-US" b="1" dirty="0" smtClean="0">
                <a:solidFill>
                  <a:srgbClr val="002060"/>
                </a:solidFill>
                <a:latin typeface="Power Geez Unicode1" pitchFamily="2" charset="0"/>
              </a:rPr>
              <a:t>ሩ </a:t>
            </a:r>
            <a:r>
              <a:rPr lang="en-US" b="1" dirty="0" err="1" smtClean="0">
                <a:solidFill>
                  <a:srgbClr val="002060"/>
                </a:solidFill>
                <a:latin typeface="Power Geez Unicode1" pitchFamily="2" charset="0"/>
              </a:rPr>
              <a:t>እንዲሁም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ፍትሀዊ</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ተጠቃሚነታቸው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እንዲረጋገጥ</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የማስቻል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ግንባር</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ቀደም</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ሐላፊነት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ካለባቸው</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አካላት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ዋና</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ዋናዎቹ</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የሚከተሉት</a:t>
            </a:r>
            <a:r>
              <a:rPr lang="en-US" b="1" dirty="0" smtClean="0">
                <a:solidFill>
                  <a:srgbClr val="002060"/>
                </a:solidFill>
                <a:latin typeface="Power Geez Unicode1" pitchFamily="2" charset="0"/>
              </a:rPr>
              <a:t> </a:t>
            </a:r>
            <a:r>
              <a:rPr lang="en-US" b="1" dirty="0" err="1" smtClean="0">
                <a:solidFill>
                  <a:srgbClr val="002060"/>
                </a:solidFill>
                <a:latin typeface="Power Geez Unicode1" pitchFamily="2" charset="0"/>
              </a:rPr>
              <a:t>ናቸው</a:t>
            </a:r>
            <a:r>
              <a:rPr lang="en-US" b="1" dirty="0" smtClean="0">
                <a:solidFill>
                  <a:srgbClr val="002060"/>
                </a:solidFill>
                <a:latin typeface="Power Geez Unicode1" pitchFamily="2" charset="0"/>
              </a:rPr>
              <a:t>፡፡  </a:t>
            </a:r>
            <a:endParaRPr lang="am-ET" b="1" dirty="0">
              <a:solidFill>
                <a:srgbClr val="002060"/>
              </a:solidFill>
            </a:endParaRPr>
          </a:p>
          <a:p>
            <a:pPr marL="0" indent="0" algn="just">
              <a:buNone/>
            </a:pPr>
            <a:endParaRPr lang="am-ET" b="1" dirty="0">
              <a:solidFill>
                <a:srgbClr val="002060"/>
              </a:solidFill>
            </a:endParaRPr>
          </a:p>
          <a:p>
            <a:pPr algn="just">
              <a:buFont typeface="Wingdings" pitchFamily="2" charset="2"/>
              <a:buChar char="q"/>
            </a:pPr>
            <a:r>
              <a:rPr lang="am-ET" b="1" dirty="0">
                <a:solidFill>
                  <a:srgbClr val="002060"/>
                </a:solidFill>
              </a:rPr>
              <a:t>በፌደራልና ክልል ደረጃ ያሉ የሕግ አውጭ አካልት </a:t>
            </a:r>
          </a:p>
          <a:p>
            <a:pPr algn="just">
              <a:buFont typeface="Wingdings" pitchFamily="2" charset="2"/>
              <a:buChar char="q"/>
            </a:pPr>
            <a:r>
              <a:rPr lang="am-ET" b="1" dirty="0">
                <a:solidFill>
                  <a:srgbClr val="002060"/>
                </a:solidFill>
              </a:rPr>
              <a:t>የሕግ አስፈፃሚ ኣካላት</a:t>
            </a:r>
          </a:p>
          <a:p>
            <a:pPr algn="just">
              <a:buFont typeface="Wingdings" pitchFamily="2" charset="2"/>
              <a:buChar char="q"/>
            </a:pPr>
            <a:r>
              <a:rPr lang="am-ET" b="1" dirty="0">
                <a:solidFill>
                  <a:srgbClr val="002060"/>
                </a:solidFill>
              </a:rPr>
              <a:t>ፍርድ ቤቶች </a:t>
            </a:r>
          </a:p>
          <a:p>
            <a:pPr algn="just">
              <a:buFont typeface="Wingdings" pitchFamily="2" charset="2"/>
              <a:buChar char="q"/>
            </a:pPr>
            <a:r>
              <a:rPr lang="am-ET" b="1" dirty="0">
                <a:solidFill>
                  <a:srgbClr val="002060"/>
                </a:solidFill>
              </a:rPr>
              <a:t>የሰብአዊ መብቶች ኮሚሽንና </a:t>
            </a:r>
          </a:p>
          <a:p>
            <a:pPr algn="just">
              <a:buFont typeface="Wingdings" pitchFamily="2" charset="2"/>
              <a:buChar char="q"/>
            </a:pPr>
            <a:r>
              <a:rPr lang="am-ET" b="1" dirty="0">
                <a:solidFill>
                  <a:srgbClr val="002060"/>
                </a:solidFill>
              </a:rPr>
              <a:t>የሕዝብ እንባ ጠባቂ ተቁዋም </a:t>
            </a:r>
          </a:p>
          <a:p>
            <a:pPr algn="just">
              <a:buFont typeface="Wingdings" pitchFamily="2" charset="2"/>
              <a:buChar char="q"/>
            </a:pPr>
            <a:r>
              <a:rPr lang="am-ET" b="1" dirty="0">
                <a:solidFill>
                  <a:srgbClr val="002060"/>
                </a:solidFill>
              </a:rPr>
              <a:t>የሲቪል ማሕበረሰብ ድርጅቶች </a:t>
            </a:r>
          </a:p>
          <a:p>
            <a:pPr algn="just">
              <a:buFont typeface="Wingdings" pitchFamily="2" charset="2"/>
              <a:buChar char="q"/>
            </a:pPr>
            <a:r>
              <a:rPr lang="am-ET" b="1" dirty="0">
                <a:solidFill>
                  <a:srgbClr val="002060"/>
                </a:solidFill>
              </a:rPr>
              <a:t>መገናኛ ብዙሃን </a:t>
            </a:r>
          </a:p>
          <a:p>
            <a:pPr algn="just">
              <a:buFont typeface="Wingdings" pitchFamily="2" charset="2"/>
              <a:buChar char="q"/>
            </a:pPr>
            <a:r>
              <a:rPr lang="am-ET" b="1" dirty="0">
                <a:solidFill>
                  <a:srgbClr val="002060"/>
                </a:solidFill>
              </a:rPr>
              <a:t>አካል ጉዳተኛ ማህበራትና ፌደሬሽኖች  እንዲሁም</a:t>
            </a:r>
          </a:p>
          <a:p>
            <a:pPr algn="just">
              <a:buFont typeface="Wingdings" pitchFamily="2" charset="2"/>
              <a:buChar char="q"/>
            </a:pPr>
            <a:r>
              <a:rPr lang="am-ET" b="1" dirty="0">
                <a:solidFill>
                  <a:srgbClr val="002060"/>
                </a:solidFill>
              </a:rPr>
              <a:t>ሌሎች ለሰብአዊ መብቶች መከበርና መስፋፋት ዙሪያ የሚሰሩ ተቁዋማት ሐላፊነት አለባቸው፡፡ </a:t>
            </a:r>
          </a:p>
          <a:p>
            <a:pPr marL="0" indent="0">
              <a:buNone/>
            </a:pPr>
            <a:endParaRPr lang="am-ET" dirty="0"/>
          </a:p>
        </p:txBody>
      </p:sp>
    </p:spTree>
    <p:extLst>
      <p:ext uri="{BB962C8B-B14F-4D97-AF65-F5344CB8AC3E}">
        <p14:creationId xmlns:p14="http://schemas.microsoft.com/office/powerpoint/2010/main" val="20358424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11582400" cy="450669"/>
          </a:xfrm>
        </p:spPr>
        <p:txBody>
          <a:bodyPr>
            <a:noAutofit/>
          </a:bodyPr>
          <a:lstStyle/>
          <a:p>
            <a:r>
              <a:rPr lang="en-US" sz="2400" dirty="0" err="1" smtClean="0">
                <a:solidFill>
                  <a:srgbClr val="FF0000"/>
                </a:solidFill>
                <a:latin typeface="Power Geez Unicode1" pitchFamily="2" charset="0"/>
              </a:rPr>
              <a:t>የአካል</a:t>
            </a:r>
            <a:r>
              <a:rPr lang="en-US" sz="2400" dirty="0" smtClean="0">
                <a:solidFill>
                  <a:srgbClr val="FF0000"/>
                </a:solidFill>
                <a:latin typeface="Power Geez Unicode1" pitchFamily="2" charset="0"/>
              </a:rPr>
              <a:t> </a:t>
            </a:r>
            <a:r>
              <a:rPr lang="en-US" sz="2400" dirty="0" err="1" smtClean="0">
                <a:solidFill>
                  <a:srgbClr val="FF0000"/>
                </a:solidFill>
                <a:latin typeface="Power Geez Unicode1" pitchFamily="2" charset="0"/>
              </a:rPr>
              <a:t>ጉዳተኞችን</a:t>
            </a:r>
            <a:r>
              <a:rPr lang="en-US" sz="2400" dirty="0" smtClean="0">
                <a:solidFill>
                  <a:srgbClr val="FF0000"/>
                </a:solidFill>
                <a:latin typeface="Power Geez Unicode1" pitchFamily="2" charset="0"/>
              </a:rPr>
              <a:t> </a:t>
            </a:r>
            <a:r>
              <a:rPr lang="en-US" sz="2400" dirty="0" err="1" smtClean="0">
                <a:solidFill>
                  <a:srgbClr val="FF0000"/>
                </a:solidFill>
                <a:latin typeface="Power Geez Unicode1" pitchFamily="2" charset="0"/>
              </a:rPr>
              <a:t>ዘርፈ-ብዙ</a:t>
            </a:r>
            <a:r>
              <a:rPr lang="en-US" sz="2400" dirty="0" smtClean="0">
                <a:solidFill>
                  <a:srgbClr val="FF0000"/>
                </a:solidFill>
                <a:latin typeface="Power Geez Unicode1" pitchFamily="2" charset="0"/>
              </a:rPr>
              <a:t> </a:t>
            </a:r>
            <a:r>
              <a:rPr lang="en-US" sz="2400" dirty="0" err="1" smtClean="0">
                <a:solidFill>
                  <a:srgbClr val="FF0000"/>
                </a:solidFill>
                <a:latin typeface="Power Geez Unicode1" pitchFamily="2" charset="0"/>
              </a:rPr>
              <a:t>ችግሮች</a:t>
            </a:r>
            <a:r>
              <a:rPr lang="en-US" sz="2400" dirty="0" smtClean="0">
                <a:solidFill>
                  <a:srgbClr val="FF0000"/>
                </a:solidFill>
                <a:latin typeface="Power Geez Unicode1" pitchFamily="2" charset="0"/>
              </a:rPr>
              <a:t> </a:t>
            </a:r>
            <a:r>
              <a:rPr lang="en-US" sz="2400" dirty="0" err="1" smtClean="0">
                <a:solidFill>
                  <a:srgbClr val="FF0000"/>
                </a:solidFill>
                <a:latin typeface="Power Geez Unicode1" pitchFamily="2" charset="0"/>
              </a:rPr>
              <a:t>ለመቅረፍ</a:t>
            </a:r>
            <a:r>
              <a:rPr lang="en-US" sz="2400" dirty="0">
                <a:solidFill>
                  <a:srgbClr val="FF0000"/>
                </a:solidFill>
                <a:latin typeface="Power Geez Unicode1" pitchFamily="2" charset="0"/>
              </a:rPr>
              <a:t> </a:t>
            </a:r>
            <a:r>
              <a:rPr lang="en-US" sz="2400" dirty="0" err="1" smtClean="0">
                <a:solidFill>
                  <a:srgbClr val="FF0000"/>
                </a:solidFill>
                <a:latin typeface="Power Geez Unicode1" pitchFamily="2" charset="0"/>
              </a:rPr>
              <a:t>የሚረዱ</a:t>
            </a:r>
            <a:r>
              <a:rPr lang="en-US" sz="2400" dirty="0" smtClean="0">
                <a:solidFill>
                  <a:srgbClr val="FF0000"/>
                </a:solidFill>
                <a:latin typeface="Power Geez Unicode1" pitchFamily="2" charset="0"/>
              </a:rPr>
              <a:t> </a:t>
            </a:r>
            <a:r>
              <a:rPr lang="en-US" sz="2400" dirty="0" err="1" smtClean="0">
                <a:solidFill>
                  <a:srgbClr val="FF0000"/>
                </a:solidFill>
                <a:latin typeface="Power Geez Unicode1" pitchFamily="2" charset="0"/>
              </a:rPr>
              <a:t>የመፍትሄ</a:t>
            </a:r>
            <a:r>
              <a:rPr lang="en-US" sz="2400" dirty="0" smtClean="0">
                <a:solidFill>
                  <a:srgbClr val="FF0000"/>
                </a:solidFill>
                <a:latin typeface="Power Geez Unicode1" pitchFamily="2" charset="0"/>
              </a:rPr>
              <a:t> </a:t>
            </a:r>
            <a:r>
              <a:rPr lang="en-US" sz="2400" dirty="0" err="1" smtClean="0">
                <a:solidFill>
                  <a:srgbClr val="FF0000"/>
                </a:solidFill>
                <a:latin typeface="Power Geez Unicode1" pitchFamily="2" charset="0"/>
              </a:rPr>
              <a:t>አቅጣጫዎች</a:t>
            </a:r>
            <a:r>
              <a:rPr lang="en-US" sz="2400" dirty="0" smtClean="0">
                <a:solidFill>
                  <a:srgbClr val="FF0000"/>
                </a:solidFill>
                <a:latin typeface="Power Geez Unicode1" pitchFamily="2" charset="0"/>
              </a:rPr>
              <a:t>   </a:t>
            </a:r>
            <a:endParaRPr lang="en-US" sz="2400" dirty="0">
              <a:solidFill>
                <a:srgbClr val="FF0000"/>
              </a:solidFill>
              <a:latin typeface="Power Geez Unicode1" pitchFamily="2" charset="0"/>
            </a:endParaRPr>
          </a:p>
        </p:txBody>
      </p:sp>
      <p:sp>
        <p:nvSpPr>
          <p:cNvPr id="3" name="Content Placeholder 2"/>
          <p:cNvSpPr>
            <a:spLocks noGrp="1"/>
          </p:cNvSpPr>
          <p:nvPr>
            <p:ph idx="1"/>
          </p:nvPr>
        </p:nvSpPr>
        <p:spPr>
          <a:xfrm>
            <a:off x="609600" y="822960"/>
            <a:ext cx="11018520" cy="5632776"/>
          </a:xfrm>
        </p:spPr>
        <p:txBody>
          <a:bodyPr>
            <a:normAutofit/>
          </a:bodyPr>
          <a:lstStyle/>
          <a:p>
            <a:pPr marL="0" indent="0">
              <a:buNone/>
            </a:pPr>
            <a:r>
              <a:rPr lang="en-US" sz="3200" b="1" dirty="0" smtClean="0">
                <a:solidFill>
                  <a:srgbClr val="C00000"/>
                </a:solidFill>
                <a:latin typeface="Power Geez Unicode1" pitchFamily="2" charset="0"/>
              </a:rPr>
              <a:t>1. </a:t>
            </a:r>
            <a:r>
              <a:rPr lang="en-US" sz="3200" b="1" dirty="0" err="1" smtClean="0">
                <a:solidFill>
                  <a:srgbClr val="C00000"/>
                </a:solidFill>
                <a:latin typeface="Power Geez Unicode1" pitchFamily="2" charset="0"/>
              </a:rPr>
              <a:t>የሰፊውን</a:t>
            </a:r>
            <a:r>
              <a:rPr lang="en-US" sz="3200" b="1" dirty="0" smtClean="0">
                <a:solidFill>
                  <a:srgbClr val="C00000"/>
                </a:solidFill>
                <a:latin typeface="Power Geez Unicode1" pitchFamily="2" charset="0"/>
              </a:rPr>
              <a:t> </a:t>
            </a:r>
            <a:r>
              <a:rPr lang="en-US" sz="3200" b="1" dirty="0" err="1" smtClean="0">
                <a:solidFill>
                  <a:srgbClr val="C00000"/>
                </a:solidFill>
                <a:latin typeface="Power Geez Unicode1" pitchFamily="2" charset="0"/>
              </a:rPr>
              <a:t>ማህበረሰብ</a:t>
            </a:r>
            <a:r>
              <a:rPr lang="en-US" sz="3200" b="1" dirty="0" smtClean="0">
                <a:solidFill>
                  <a:srgbClr val="C00000"/>
                </a:solidFill>
                <a:latin typeface="Power Geez Unicode1" pitchFamily="2" charset="0"/>
              </a:rPr>
              <a:t> </a:t>
            </a:r>
            <a:r>
              <a:rPr lang="en-US" sz="3200" b="1" dirty="0" err="1" smtClean="0">
                <a:solidFill>
                  <a:srgbClr val="C00000"/>
                </a:solidFill>
                <a:latin typeface="Power Geez Unicode1" pitchFamily="2" charset="0"/>
              </a:rPr>
              <a:t>ግንዛቤን</a:t>
            </a:r>
            <a:r>
              <a:rPr lang="en-US" sz="3200" b="1" dirty="0" smtClean="0">
                <a:solidFill>
                  <a:srgbClr val="C00000"/>
                </a:solidFill>
                <a:latin typeface="Power Geez Unicode1" pitchFamily="2" charset="0"/>
              </a:rPr>
              <a:t> </a:t>
            </a:r>
            <a:r>
              <a:rPr lang="en-US" sz="3200" b="1" dirty="0" err="1" smtClean="0">
                <a:solidFill>
                  <a:srgbClr val="C00000"/>
                </a:solidFill>
                <a:latin typeface="Power Geez Unicode1" pitchFamily="2" charset="0"/>
              </a:rPr>
              <a:t>ማጎልብት</a:t>
            </a:r>
            <a:r>
              <a:rPr lang="en-US" sz="3200" b="1" dirty="0" smtClean="0">
                <a:solidFill>
                  <a:srgbClr val="C00000"/>
                </a:solidFill>
                <a:latin typeface="Power Geez Unicode1" pitchFamily="2" charset="0"/>
              </a:rPr>
              <a:t> </a:t>
            </a:r>
          </a:p>
          <a:p>
            <a:pPr marL="0" indent="0" algn="just">
              <a:buNone/>
            </a:pPr>
            <a:r>
              <a:rPr lang="en-US" sz="2800" b="1" dirty="0" err="1" smtClean="0">
                <a:solidFill>
                  <a:srgbClr val="002060"/>
                </a:solidFill>
                <a:latin typeface="Power Geez Unicode1" pitchFamily="2" charset="0"/>
              </a:rPr>
              <a:t>ሰውን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ስነትን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አካል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ጉዳተኝነትን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አካል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ጉዳተኝነትን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የተመለከቱ</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ሕጎችን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ፖሊሲዎችንና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መሰል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ጉዳዮችን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በተመለከተ</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እያደገና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እየጎለበት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የሚሄድ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ትክክለኛና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ዘመኑን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የዋጀ</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ግንዛቤ</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ባለቤት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መሆን</a:t>
            </a:r>
            <a:r>
              <a:rPr lang="en-US" sz="2800" b="1" dirty="0" smtClean="0">
                <a:solidFill>
                  <a:srgbClr val="002060"/>
                </a:solidFill>
                <a:latin typeface="Power Geez Unicode1" pitchFamily="2" charset="0"/>
              </a:rPr>
              <a:t>፡፡    </a:t>
            </a:r>
          </a:p>
          <a:p>
            <a:pPr marL="0" indent="0">
              <a:buNone/>
            </a:pPr>
            <a:r>
              <a:rPr lang="en-US" sz="2800" b="1" dirty="0" smtClean="0">
                <a:solidFill>
                  <a:srgbClr val="C00000"/>
                </a:solidFill>
                <a:latin typeface="Power Geez Unicode1" pitchFamily="2" charset="0"/>
              </a:rPr>
              <a:t>2. </a:t>
            </a:r>
            <a:r>
              <a:rPr lang="en-US" sz="2800" b="1" dirty="0" err="1" smtClean="0">
                <a:solidFill>
                  <a:srgbClr val="C00000"/>
                </a:solidFill>
                <a:latin typeface="Power Geez Unicode1" pitchFamily="2" charset="0"/>
              </a:rPr>
              <a:t>የሰፊውን</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ማህበረሰብ</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አመለካከት</a:t>
            </a:r>
            <a:r>
              <a:rPr lang="en-US" sz="2800" b="1" dirty="0" smtClean="0">
                <a:solidFill>
                  <a:srgbClr val="C00000"/>
                </a:solidFill>
                <a:latin typeface="Power Geez Unicode1" pitchFamily="2" charset="0"/>
              </a:rPr>
              <a:t> </a:t>
            </a:r>
            <a:r>
              <a:rPr lang="en-US" sz="2800" b="1" dirty="0" err="1" smtClean="0">
                <a:solidFill>
                  <a:srgbClr val="C00000"/>
                </a:solidFill>
                <a:latin typeface="Power Geez Unicode1" pitchFamily="2" charset="0"/>
              </a:rPr>
              <a:t>መለወጥ</a:t>
            </a:r>
            <a:r>
              <a:rPr lang="en-US" sz="2800" b="1" dirty="0" smtClean="0">
                <a:solidFill>
                  <a:srgbClr val="C00000"/>
                </a:solidFill>
                <a:latin typeface="Power Geez Unicode1" pitchFamily="2" charset="0"/>
              </a:rPr>
              <a:t> </a:t>
            </a:r>
          </a:p>
          <a:p>
            <a:pPr marL="0" indent="0" algn="just">
              <a:buNone/>
            </a:pPr>
            <a:r>
              <a:rPr lang="en-US" sz="2800" b="1" dirty="0" err="1" smtClean="0">
                <a:solidFill>
                  <a:srgbClr val="002060"/>
                </a:solidFill>
                <a:latin typeface="Power Geez Unicode1" pitchFamily="2" charset="0"/>
              </a:rPr>
              <a:t>ለሰው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ለስነት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ለአካል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ጉዳተኝነት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አካል</a:t>
            </a:r>
            <a:r>
              <a:rPr lang="en-US" sz="2800" b="1" dirty="0" smtClean="0">
                <a:solidFill>
                  <a:srgbClr val="002060"/>
                </a:solidFill>
                <a:latin typeface="Power Geez Unicode1" pitchFamily="2" charset="0"/>
              </a:rPr>
              <a:t> </a:t>
            </a:r>
            <a:r>
              <a:rPr lang="en-US" sz="2800" b="1" dirty="0" err="1">
                <a:solidFill>
                  <a:srgbClr val="002060"/>
                </a:solidFill>
                <a:latin typeface="Power Geez Unicode1" pitchFamily="2" charset="0"/>
              </a:rPr>
              <a:t>ጉዳተኝነትን</a:t>
            </a:r>
            <a:r>
              <a:rPr lang="en-US" sz="2800" b="1" dirty="0">
                <a:solidFill>
                  <a:srgbClr val="002060"/>
                </a:solidFill>
                <a:latin typeface="Power Geez Unicode1" pitchFamily="2" charset="0"/>
              </a:rPr>
              <a:t> </a:t>
            </a:r>
            <a:r>
              <a:rPr lang="en-US" sz="2800" b="1" dirty="0" err="1" smtClean="0">
                <a:solidFill>
                  <a:srgbClr val="002060"/>
                </a:solidFill>
                <a:latin typeface="Power Geez Unicode1" pitchFamily="2" charset="0"/>
              </a:rPr>
              <a:t>ለተመለከቱ</a:t>
            </a:r>
            <a:r>
              <a:rPr lang="en-US" sz="2800" b="1" dirty="0" smtClean="0">
                <a:solidFill>
                  <a:srgbClr val="002060"/>
                </a:solidFill>
                <a:latin typeface="Power Geez Unicode1" pitchFamily="2" charset="0"/>
              </a:rPr>
              <a:t> </a:t>
            </a:r>
            <a:r>
              <a:rPr lang="en-US" sz="2800" b="1" dirty="0" err="1">
                <a:solidFill>
                  <a:srgbClr val="002060"/>
                </a:solidFill>
                <a:latin typeface="Power Geez Unicode1" pitchFamily="2" charset="0"/>
              </a:rPr>
              <a:t>ሕጎች</a:t>
            </a:r>
            <a:r>
              <a:rPr lang="en-US" sz="2800" b="1" dirty="0">
                <a:solidFill>
                  <a:srgbClr val="002060"/>
                </a:solidFill>
                <a:latin typeface="Power Geez Unicode1" pitchFamily="2" charset="0"/>
              </a:rPr>
              <a:t>፣ </a:t>
            </a:r>
            <a:r>
              <a:rPr lang="en-US" sz="2800" b="1" dirty="0" err="1" smtClean="0">
                <a:solidFill>
                  <a:srgbClr val="002060"/>
                </a:solidFill>
                <a:latin typeface="Power Geez Unicode1" pitchFamily="2" charset="0"/>
              </a:rPr>
              <a:t>ፖሊሲዎችና</a:t>
            </a:r>
            <a:r>
              <a:rPr lang="en-US" sz="2800" b="1" dirty="0" smtClean="0">
                <a:solidFill>
                  <a:srgbClr val="002060"/>
                </a:solidFill>
                <a:latin typeface="Power Geez Unicode1" pitchFamily="2" charset="0"/>
              </a:rPr>
              <a:t> </a:t>
            </a:r>
            <a:r>
              <a:rPr lang="en-US" sz="2800" b="1" dirty="0" err="1">
                <a:solidFill>
                  <a:srgbClr val="002060"/>
                </a:solidFill>
                <a:latin typeface="Power Geez Unicode1" pitchFamily="2" charset="0"/>
              </a:rPr>
              <a:t>መሰል</a:t>
            </a:r>
            <a:r>
              <a:rPr lang="en-US" sz="2800" b="1" dirty="0">
                <a:solidFill>
                  <a:srgbClr val="002060"/>
                </a:solidFill>
                <a:latin typeface="Power Geez Unicode1" pitchFamily="2" charset="0"/>
              </a:rPr>
              <a:t> </a:t>
            </a:r>
            <a:r>
              <a:rPr lang="en-US" sz="2800" b="1" dirty="0" err="1" smtClean="0">
                <a:solidFill>
                  <a:srgbClr val="002060"/>
                </a:solidFill>
                <a:latin typeface="Power Geez Unicode1" pitchFamily="2" charset="0"/>
              </a:rPr>
              <a:t>ጉዳዮች</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ያለንን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ዕይታ</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መለወጥ</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ለእነዚህ</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ነገሮች</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የሰጠነውን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ትርጉምም</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በማስተካከል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ቀና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አመለካከት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መላበስ</a:t>
            </a:r>
            <a:r>
              <a:rPr lang="en-US" sz="2800" b="1" dirty="0" smtClean="0">
                <a:solidFill>
                  <a:srgbClr val="002060"/>
                </a:solidFill>
                <a:latin typeface="Power Geez Unicode1" pitchFamily="2" charset="0"/>
              </a:rPr>
              <a:t>፡፡  </a:t>
            </a:r>
          </a:p>
        </p:txBody>
      </p:sp>
    </p:spTree>
    <p:extLst>
      <p:ext uri="{BB962C8B-B14F-4D97-AF65-F5344CB8AC3E}">
        <p14:creationId xmlns:p14="http://schemas.microsoft.com/office/powerpoint/2010/main" val="4141404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6755"/>
            <a:ext cx="9652000" cy="365760"/>
          </a:xfrm>
        </p:spPr>
        <p:txBody>
          <a:bodyPr>
            <a:normAutofit fontScale="90000"/>
          </a:bodyPr>
          <a:lstStyle/>
          <a:p>
            <a:r>
              <a:rPr lang="en-US" sz="2400" dirty="0" err="1">
                <a:ln w="500">
                  <a:solidFill>
                    <a:srgbClr val="B13F9A">
                      <a:shade val="20000"/>
                      <a:satMod val="120000"/>
                    </a:srgbClr>
                  </a:solidFill>
                </a:ln>
                <a:solidFill>
                  <a:srgbClr val="FF0000"/>
                </a:solidFill>
                <a:latin typeface="Power Geez Unicode1" pitchFamily="2" charset="0"/>
              </a:rPr>
              <a:t>የቀጠለ</a:t>
            </a:r>
            <a:r>
              <a:rPr lang="en-US" sz="4000" dirty="0">
                <a:ln w="500">
                  <a:solidFill>
                    <a:srgbClr val="B13F9A">
                      <a:shade val="20000"/>
                      <a:satMod val="120000"/>
                    </a:srgbClr>
                  </a:solidFill>
                </a:ln>
                <a:solidFill>
                  <a:srgbClr val="FF0000"/>
                </a:solidFill>
                <a:latin typeface="Power Geez Unicode1" pitchFamily="2" charset="0"/>
              </a:rPr>
              <a:t> </a:t>
            </a:r>
            <a:endParaRPr lang="en-US" dirty="0"/>
          </a:p>
        </p:txBody>
      </p:sp>
      <p:sp>
        <p:nvSpPr>
          <p:cNvPr id="3" name="Content Placeholder 2"/>
          <p:cNvSpPr>
            <a:spLocks noGrp="1"/>
          </p:cNvSpPr>
          <p:nvPr>
            <p:ph idx="1"/>
          </p:nvPr>
        </p:nvSpPr>
        <p:spPr>
          <a:xfrm>
            <a:off x="609600" y="509451"/>
            <a:ext cx="11445240" cy="5946285"/>
          </a:xfrm>
        </p:spPr>
        <p:txBody>
          <a:bodyPr>
            <a:normAutofit/>
          </a:bodyPr>
          <a:lstStyle/>
          <a:p>
            <a:pPr marL="0" lvl="0" indent="0" algn="just">
              <a:buClr>
                <a:srgbClr val="B13F9A"/>
              </a:buClr>
              <a:buNone/>
            </a:pPr>
            <a:r>
              <a:rPr lang="en-US" sz="3200" b="1" dirty="0" smtClean="0">
                <a:solidFill>
                  <a:srgbClr val="C00000"/>
                </a:solidFill>
                <a:latin typeface="Power Geez Unicode1" pitchFamily="2" charset="0"/>
              </a:rPr>
              <a:t>3.ሁለንተናዊ </a:t>
            </a:r>
            <a:r>
              <a:rPr lang="en-US" sz="3200" b="1" dirty="0" err="1" smtClean="0">
                <a:solidFill>
                  <a:srgbClr val="C00000"/>
                </a:solidFill>
                <a:latin typeface="Power Geez Unicode1" pitchFamily="2" charset="0"/>
              </a:rPr>
              <a:t>አቅምን</a:t>
            </a:r>
            <a:r>
              <a:rPr lang="en-US" sz="3200" b="1" dirty="0" smtClean="0">
                <a:solidFill>
                  <a:srgbClr val="C00000"/>
                </a:solidFill>
                <a:latin typeface="Power Geez Unicode1" pitchFamily="2" charset="0"/>
              </a:rPr>
              <a:t> </a:t>
            </a:r>
            <a:r>
              <a:rPr lang="en-US" sz="3200" b="1" dirty="0" err="1" smtClean="0">
                <a:solidFill>
                  <a:srgbClr val="C00000"/>
                </a:solidFill>
                <a:latin typeface="Power Geez Unicode1" pitchFamily="2" charset="0"/>
              </a:rPr>
              <a:t>መገንባት</a:t>
            </a:r>
            <a:r>
              <a:rPr lang="en-US" sz="3200" b="1" dirty="0" smtClean="0">
                <a:solidFill>
                  <a:srgbClr val="C00000"/>
                </a:solidFill>
                <a:latin typeface="Power Geez Unicode1" pitchFamily="2" charset="0"/>
              </a:rPr>
              <a:t> </a:t>
            </a:r>
            <a:endParaRPr lang="en-US" sz="2800" b="1" dirty="0">
              <a:solidFill>
                <a:srgbClr val="C00000"/>
              </a:solidFill>
              <a:latin typeface="Power Geez Unicode1" pitchFamily="2" charset="0"/>
            </a:endParaRPr>
          </a:p>
          <a:p>
            <a:pPr marL="0" lvl="0" indent="0" algn="just">
              <a:buClr>
                <a:srgbClr val="B13F9A"/>
              </a:buClr>
              <a:buNone/>
            </a:pPr>
            <a:r>
              <a:rPr lang="en-US" sz="2800" b="1" dirty="0" err="1" smtClean="0">
                <a:solidFill>
                  <a:srgbClr val="002060"/>
                </a:solidFill>
                <a:latin typeface="Power Geez Unicode1" pitchFamily="2" charset="0"/>
              </a:rPr>
              <a:t>በግለሰብ</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በቤተሰብ</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በማህበረሰብ</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በማህበራት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በድርጅቶችና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በገር</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ደረጃ</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ያለንን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ዕውቀት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ክህሎት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የገንዘብ</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የቁሳቁስ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የሰው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ሀይልና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መሰል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አቅም</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የማጎልብት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ስራ</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መስራት</a:t>
            </a:r>
            <a:r>
              <a:rPr lang="en-US" sz="2800" b="1" dirty="0" smtClean="0">
                <a:solidFill>
                  <a:srgbClr val="002060"/>
                </a:solidFill>
                <a:latin typeface="Power Geez Unicode1" pitchFamily="2" charset="0"/>
              </a:rPr>
              <a:t>፡፡</a:t>
            </a:r>
            <a:endParaRPr lang="en-US" sz="2800" b="1" dirty="0">
              <a:solidFill>
                <a:srgbClr val="002060"/>
              </a:solidFill>
              <a:latin typeface="Power Geez Unicode1" pitchFamily="2" charset="0"/>
            </a:endParaRPr>
          </a:p>
          <a:p>
            <a:pPr marL="0" lvl="0" indent="0" algn="just">
              <a:buClr>
                <a:srgbClr val="B13F9A"/>
              </a:buClr>
              <a:buNone/>
            </a:pPr>
            <a:r>
              <a:rPr lang="en-US" sz="3200" b="1" dirty="0" smtClean="0">
                <a:solidFill>
                  <a:srgbClr val="C00000"/>
                </a:solidFill>
                <a:latin typeface="Power Geez Unicode1" pitchFamily="2" charset="0"/>
              </a:rPr>
              <a:t>4. </a:t>
            </a:r>
            <a:r>
              <a:rPr lang="en-US" sz="3200" b="1" dirty="0" err="1" smtClean="0">
                <a:solidFill>
                  <a:srgbClr val="C00000"/>
                </a:solidFill>
                <a:latin typeface="Power Geez Unicode1" pitchFamily="2" charset="0"/>
              </a:rPr>
              <a:t>ከግለሰብ</a:t>
            </a:r>
            <a:r>
              <a:rPr lang="en-US" sz="3200" b="1" dirty="0" smtClean="0">
                <a:solidFill>
                  <a:srgbClr val="C00000"/>
                </a:solidFill>
                <a:latin typeface="Power Geez Unicode1" pitchFamily="2" charset="0"/>
              </a:rPr>
              <a:t> </a:t>
            </a:r>
            <a:r>
              <a:rPr lang="en-US" sz="3200" b="1" dirty="0" err="1" smtClean="0">
                <a:solidFill>
                  <a:srgbClr val="C00000"/>
                </a:solidFill>
                <a:latin typeface="Power Geez Unicode1" pitchFamily="2" charset="0"/>
              </a:rPr>
              <a:t>እስከማህብረሰብ</a:t>
            </a:r>
            <a:r>
              <a:rPr lang="en-US" sz="3200" b="1" dirty="0">
                <a:solidFill>
                  <a:srgbClr val="C00000"/>
                </a:solidFill>
                <a:latin typeface="Power Geez Unicode1" pitchFamily="2" charset="0"/>
              </a:rPr>
              <a:t> </a:t>
            </a:r>
            <a:r>
              <a:rPr lang="en-US" sz="3200" b="1" dirty="0" err="1" smtClean="0">
                <a:solidFill>
                  <a:srgbClr val="C00000"/>
                </a:solidFill>
                <a:latin typeface="Power Geez Unicode1" pitchFamily="2" charset="0"/>
              </a:rPr>
              <a:t>ለቆሙለት</a:t>
            </a:r>
            <a:r>
              <a:rPr lang="en-US" sz="3200" b="1" dirty="0" smtClean="0">
                <a:solidFill>
                  <a:srgbClr val="C00000"/>
                </a:solidFill>
                <a:latin typeface="Power Geez Unicode1" pitchFamily="2" charset="0"/>
              </a:rPr>
              <a:t> </a:t>
            </a:r>
            <a:r>
              <a:rPr lang="en-US" sz="3200" b="1" dirty="0" err="1" smtClean="0">
                <a:solidFill>
                  <a:srgbClr val="C00000"/>
                </a:solidFill>
                <a:latin typeface="Power Geez Unicode1" pitchFamily="2" charset="0"/>
              </a:rPr>
              <a:t>አላማ</a:t>
            </a:r>
            <a:r>
              <a:rPr lang="en-US" sz="3200" b="1" dirty="0" smtClean="0">
                <a:solidFill>
                  <a:srgbClr val="C00000"/>
                </a:solidFill>
                <a:latin typeface="Power Geez Unicode1" pitchFamily="2" charset="0"/>
              </a:rPr>
              <a:t> </a:t>
            </a:r>
            <a:r>
              <a:rPr lang="en-US" sz="3200" b="1" dirty="0" err="1" smtClean="0">
                <a:solidFill>
                  <a:srgbClr val="C00000"/>
                </a:solidFill>
                <a:latin typeface="Power Geez Unicode1" pitchFamily="2" charset="0"/>
              </a:rPr>
              <a:t>እውነተኛና</a:t>
            </a:r>
            <a:r>
              <a:rPr lang="en-US" sz="3200" b="1" dirty="0" smtClean="0">
                <a:solidFill>
                  <a:srgbClr val="C00000"/>
                </a:solidFill>
                <a:latin typeface="Power Geez Unicode1" pitchFamily="2" charset="0"/>
              </a:rPr>
              <a:t> </a:t>
            </a:r>
            <a:r>
              <a:rPr lang="en-US" sz="3200" b="1" dirty="0" err="1" smtClean="0">
                <a:solidFill>
                  <a:srgbClr val="C00000"/>
                </a:solidFill>
                <a:latin typeface="Power Geez Unicode1" pitchFamily="2" charset="0"/>
              </a:rPr>
              <a:t>ቁርጠኛ</a:t>
            </a:r>
            <a:r>
              <a:rPr lang="en-US" sz="3200" b="1" dirty="0" smtClean="0">
                <a:solidFill>
                  <a:srgbClr val="C00000"/>
                </a:solidFill>
                <a:latin typeface="Power Geez Unicode1" pitchFamily="2" charset="0"/>
              </a:rPr>
              <a:t> </a:t>
            </a:r>
            <a:r>
              <a:rPr lang="en-US" sz="3200" b="1" dirty="0" err="1" smtClean="0">
                <a:solidFill>
                  <a:srgbClr val="C00000"/>
                </a:solidFill>
                <a:latin typeface="Power Geez Unicode1" pitchFamily="2" charset="0"/>
              </a:rPr>
              <a:t>መሆን</a:t>
            </a:r>
            <a:r>
              <a:rPr lang="en-US" sz="3200" b="1" dirty="0" smtClean="0">
                <a:solidFill>
                  <a:srgbClr val="C00000"/>
                </a:solidFill>
                <a:latin typeface="Power Geez Unicode1" pitchFamily="2" charset="0"/>
              </a:rPr>
              <a:t> </a:t>
            </a:r>
            <a:r>
              <a:rPr lang="en-US" sz="2800" b="1" dirty="0" smtClean="0">
                <a:solidFill>
                  <a:srgbClr val="C00000"/>
                </a:solidFill>
                <a:latin typeface="Power Geez Unicode1" pitchFamily="2" charset="0"/>
              </a:rPr>
              <a:t>   </a:t>
            </a:r>
            <a:endParaRPr lang="en-US" sz="2800" b="1" dirty="0">
              <a:solidFill>
                <a:srgbClr val="C00000"/>
              </a:solidFill>
              <a:latin typeface="Power Geez Unicode1" pitchFamily="2" charset="0"/>
            </a:endParaRPr>
          </a:p>
          <a:p>
            <a:pPr marL="0" indent="0" algn="just">
              <a:buNone/>
            </a:pPr>
            <a:r>
              <a:rPr lang="en-US" sz="2800" b="1" dirty="0" err="1" smtClean="0">
                <a:solidFill>
                  <a:srgbClr val="002060"/>
                </a:solidFill>
                <a:latin typeface="Power Geez Unicode1" pitchFamily="2" charset="0"/>
              </a:rPr>
              <a:t>ከግላዊ</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ጥቅም</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ፈላጊነት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ከስንፍናና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ቸልተኝነት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በመላቀቅ</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ለሀገር</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ዕድገትና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ለወገን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በተለይም</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ለአካል</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ጉዳተኞች</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ተጠቃሚነት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ደከመኝ</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ሰለቸኝ</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ሳይሉ</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መስራትና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በየተሰማሩበት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መስክ</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ለቆሙለት</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አላማ</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ወዶና</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ፈቅዶ</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ተገቢውን</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ዋጋ</a:t>
            </a:r>
            <a:r>
              <a:rPr lang="en-US" sz="2800" b="1" dirty="0" smtClean="0">
                <a:solidFill>
                  <a:srgbClr val="002060"/>
                </a:solidFill>
                <a:latin typeface="Power Geez Unicode1" pitchFamily="2" charset="0"/>
              </a:rPr>
              <a:t> </a:t>
            </a:r>
            <a:r>
              <a:rPr lang="en-US" sz="2800" b="1" dirty="0" err="1" smtClean="0">
                <a:solidFill>
                  <a:srgbClr val="002060"/>
                </a:solidFill>
                <a:latin typeface="Power Geez Unicode1" pitchFamily="2" charset="0"/>
              </a:rPr>
              <a:t>መክፈል</a:t>
            </a:r>
            <a:r>
              <a:rPr lang="en-US" sz="2800" b="1" dirty="0" smtClean="0">
                <a:solidFill>
                  <a:srgbClr val="002060"/>
                </a:solidFill>
                <a:latin typeface="Power Geez Unicode1" pitchFamily="2" charset="0"/>
              </a:rPr>
              <a:t>፡፡  </a:t>
            </a:r>
            <a:endParaRPr lang="en-US" sz="2800" b="1" dirty="0">
              <a:solidFill>
                <a:srgbClr val="002060"/>
              </a:solidFill>
              <a:latin typeface="Power Geez Unicode1" pitchFamily="2" charset="0"/>
            </a:endParaRPr>
          </a:p>
        </p:txBody>
      </p:sp>
    </p:spTree>
    <p:extLst>
      <p:ext uri="{BB962C8B-B14F-4D97-AF65-F5344CB8AC3E}">
        <p14:creationId xmlns:p14="http://schemas.microsoft.com/office/powerpoint/2010/main" val="26968349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660" y="152089"/>
            <a:ext cx="11449050" cy="553305"/>
          </a:xfrm>
        </p:spPr>
        <p:txBody>
          <a:bodyPr>
            <a:noAutofit/>
          </a:bodyPr>
          <a:lstStyle/>
          <a:p>
            <a:r>
              <a:rPr lang="en-US" sz="3200" dirty="0" err="1" smtClean="0">
                <a:solidFill>
                  <a:srgbClr val="002060"/>
                </a:solidFill>
                <a:latin typeface="Arial Black" pitchFamily="34" charset="0"/>
              </a:rPr>
              <a:t>የኢትዮጵያ</a:t>
            </a:r>
            <a:r>
              <a:rPr lang="en-US" sz="3200" dirty="0" smtClean="0">
                <a:solidFill>
                  <a:srgbClr val="002060"/>
                </a:solidFill>
                <a:latin typeface="Arial Black" pitchFamily="34" charset="0"/>
              </a:rPr>
              <a:t> National DISABILITY ACT </a:t>
            </a:r>
            <a:endParaRPr lang="en-US" sz="3200" dirty="0">
              <a:solidFill>
                <a:srgbClr val="002060"/>
              </a:solidFill>
              <a:latin typeface="Arial Black" pitchFamily="34"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52697" y="718457"/>
                <a:ext cx="11591653" cy="5943599"/>
              </a:xfrm>
            </p:spPr>
            <p:txBody>
              <a:bodyPr>
                <a:normAutofit fontScale="25000" lnSpcReduction="20000"/>
              </a:bodyPr>
              <a:lstStyle/>
              <a:p>
                <a:pPr marL="0" indent="0" algn="just">
                  <a:buNone/>
                </a:pPr>
                <a:r>
                  <a:rPr lang="en-US" sz="7200" b="1" dirty="0" err="1" smtClean="0">
                    <a:solidFill>
                      <a:srgbClr val="0070C0"/>
                    </a:solidFill>
                    <a:latin typeface="Power Geez Unicode1" pitchFamily="2" charset="0"/>
                  </a:rPr>
                  <a:t>የኢትዮጵያ</a:t>
                </a:r>
                <a:r>
                  <a:rPr lang="en-US" sz="7200" b="1" dirty="0" smtClean="0">
                    <a:solidFill>
                      <a:srgbClr val="0070C0"/>
                    </a:solidFill>
                    <a:latin typeface="Power Geez Unicode1" pitchFamily="2" charset="0"/>
                  </a:rPr>
                  <a:t> National Disability ACT </a:t>
                </a:r>
                <a:r>
                  <a:rPr lang="en-US" sz="7200" b="1" dirty="0" err="1" smtClean="0">
                    <a:solidFill>
                      <a:srgbClr val="0070C0"/>
                    </a:solidFill>
                    <a:latin typeface="Power Geez Unicode1" pitchFamily="2" charset="0"/>
                  </a:rPr>
                  <a:t>በኢትዮጵያ</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አካል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ጉዳተኞች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ማህበራት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ፌደሬሽንና</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ለዚሁ</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አላማ</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በተቁዋቁዋመ</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ኮሚቴ</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አስተባባሪነት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በኢፌድሪ</a:t>
                </a:r>
                <a:r>
                  <a:rPr lang="en-US" sz="7200" b="1" dirty="0" smtClean="0">
                    <a:solidFill>
                      <a:srgbClr val="0070C0"/>
                    </a:solidFill>
                    <a:latin typeface="Power Geez Unicode1" pitchFamily="2" charset="0"/>
                  </a:rPr>
                  <a:t> ሴ/ሕ/ማ/ጉ/ሚ ከ2015  </a:t>
                </a:r>
                <a:r>
                  <a:rPr lang="en-US" sz="7200" b="1" dirty="0" err="1" smtClean="0">
                    <a:solidFill>
                      <a:srgbClr val="0070C0"/>
                    </a:solidFill>
                    <a:latin typeface="Power Geez Unicode1" pitchFamily="2" charset="0"/>
                  </a:rPr>
                  <a:t>ዓ.ም</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ጀምሮ</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በመዘጋጀት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ላይ</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የሚገኝ</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ሲሆን</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ያስፈለገውም</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በሚከተሉት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ምክንያቶች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ነው</a:t>
                </a:r>
                <a:r>
                  <a:rPr lang="en-US" sz="7200" b="1" dirty="0" smtClean="0">
                    <a:solidFill>
                      <a:srgbClr val="0070C0"/>
                    </a:solidFill>
                    <a:latin typeface="Power Geez Unicode1" pitchFamily="2" charset="0"/>
                  </a:rPr>
                  <a:t>፡፡  </a:t>
                </a:r>
              </a:p>
              <a:p>
                <a:pPr marL="0" indent="0" algn="just">
                  <a:buNone/>
                </a:pPr>
                <a:endParaRPr lang="en-US" sz="7200" b="1" dirty="0" smtClean="0">
                  <a:solidFill>
                    <a:srgbClr val="0070C0"/>
                  </a:solidFill>
                  <a:latin typeface="Power Geez Unicode1" pitchFamily="2" charset="0"/>
                </a:endParaRPr>
              </a:p>
              <a:p>
                <a:pPr algn="just">
                  <a:buFont typeface="Wingdings" pitchFamily="2" charset="2"/>
                  <a:buChar char="q"/>
                </a:pPr>
                <a:r>
                  <a:rPr lang="en-US" sz="7200" b="1" dirty="0" err="1" smtClean="0">
                    <a:solidFill>
                      <a:srgbClr val="0070C0"/>
                    </a:solidFill>
                    <a:latin typeface="Power Geez Unicode1" pitchFamily="2" charset="0"/>
                  </a:rPr>
                  <a:t>እንደሌሎች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ሀገራት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ሁሉ</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ሀገራችንም</a:t>
                </a:r>
                <a:r>
                  <a:rPr lang="en-US" sz="7200" b="1" dirty="0" smtClean="0">
                    <a:solidFill>
                      <a:srgbClr val="0070C0"/>
                    </a:solidFill>
                    <a:latin typeface="Power Geez Unicode1" pitchFamily="2" charset="0"/>
                  </a:rPr>
                  <a:t>  National Disability Act  </a:t>
                </a:r>
                <a:r>
                  <a:rPr lang="en-US" sz="7200" b="1" dirty="0" err="1" smtClean="0">
                    <a:solidFill>
                      <a:srgbClr val="0070C0"/>
                    </a:solidFill>
                    <a:latin typeface="Power Geez Unicode1" pitchFamily="2" charset="0"/>
                  </a:rPr>
                  <a:t>እንዲኖራት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ለማስቻል</a:t>
                </a:r>
                <a:r>
                  <a:rPr lang="en-US" sz="7200" b="1" dirty="0" smtClean="0">
                    <a:solidFill>
                      <a:srgbClr val="0070C0"/>
                    </a:solidFill>
                    <a:latin typeface="Power Geez Unicode1" pitchFamily="2" charset="0"/>
                  </a:rPr>
                  <a:t> </a:t>
                </a:r>
              </a:p>
              <a:p>
                <a:pPr algn="just">
                  <a:buFont typeface="Wingdings" pitchFamily="2" charset="2"/>
                  <a:buChar char="q"/>
                </a:pPr>
                <a:r>
                  <a:rPr lang="en-US" sz="7200" b="1" dirty="0" err="1" smtClean="0">
                    <a:solidFill>
                      <a:srgbClr val="0070C0"/>
                    </a:solidFill>
                    <a:latin typeface="Power Geez Unicode1" pitchFamily="2" charset="0"/>
                  </a:rPr>
                  <a:t>ተበጣጥሰውና</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ተበታትነው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የሚገኙትን</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የአካል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ጉዳተኞች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ሕጎችና</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ፖሊሲዎች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ሰብሰብ</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ለማድረግ</a:t>
                </a:r>
                <a:r>
                  <a:rPr lang="en-US" sz="7200" b="1" dirty="0" smtClean="0">
                    <a:solidFill>
                      <a:srgbClr val="0070C0"/>
                    </a:solidFill>
                    <a:latin typeface="Power Geez Unicode1" pitchFamily="2" charset="0"/>
                  </a:rPr>
                  <a:t> </a:t>
                </a:r>
              </a:p>
              <a:p>
                <a:pPr algn="just">
                  <a:buFont typeface="Wingdings" pitchFamily="2" charset="2"/>
                  <a:buChar char="q"/>
                </a:pPr>
                <a:r>
                  <a:rPr lang="en-US" sz="7200" b="1" dirty="0" err="1" smtClean="0">
                    <a:solidFill>
                      <a:srgbClr val="0070C0"/>
                    </a:solidFill>
                    <a:latin typeface="Power Geez Unicode1" pitchFamily="2" charset="0"/>
                  </a:rPr>
                  <a:t>የተዘነጉ</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የአካል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ጉዳተኞች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ጉዳዮች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የሕግ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ማዕከቀፍ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እንዲኖራቸው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ለማስቻል</a:t>
                </a:r>
                <a:endParaRPr lang="en-US" sz="7200" b="1" dirty="0" smtClean="0">
                  <a:solidFill>
                    <a:srgbClr val="0070C0"/>
                  </a:solidFill>
                  <a:latin typeface="Power Geez Unicode1" pitchFamily="2" charset="0"/>
                </a:endParaRPr>
              </a:p>
              <a:p>
                <a:pPr algn="just">
                  <a:buFont typeface="Wingdings" pitchFamily="2" charset="2"/>
                  <a:buChar char="q"/>
                </a:pPr>
                <a:r>
                  <a:rPr lang="en-US" sz="7200" b="1" dirty="0" err="1" smtClean="0">
                    <a:solidFill>
                      <a:srgbClr val="0070C0"/>
                    </a:solidFill>
                    <a:latin typeface="Power Geez Unicode1" pitchFamily="2" charset="0"/>
                  </a:rPr>
                  <a:t>አስፈፃሚ</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አካል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የሌላቸው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ሕጎችና</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ፖሊሰዎች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አስፈፃሚ</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አካል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እንዲኖራቸው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ለማድረግ</a:t>
                </a:r>
                <a:endParaRPr lang="en-US" sz="7200" b="1" dirty="0" smtClean="0">
                  <a:solidFill>
                    <a:srgbClr val="0070C0"/>
                  </a:solidFill>
                  <a:latin typeface="Power Geez Unicode1" pitchFamily="2" charset="0"/>
                </a:endParaRPr>
              </a:p>
              <a:p>
                <a:pPr algn="just">
                  <a:buFont typeface="Wingdings" pitchFamily="2" charset="2"/>
                  <a:buChar char="q"/>
                </a:pPr>
                <a:r>
                  <a:rPr lang="en-US" sz="7200" b="1" dirty="0" err="1" smtClean="0">
                    <a:solidFill>
                      <a:srgbClr val="0070C0"/>
                    </a:solidFill>
                    <a:latin typeface="Power Geez Unicode1" pitchFamily="2" charset="0"/>
                  </a:rPr>
                  <a:t>በፍርድ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ቤት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ለማስፈፀም</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አስቸጋሪ</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የሆኑ</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ሕጎችና</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ፖሊሰዎች</a:t>
                </a:r>
                <a:r>
                  <a:rPr lang="en-US" sz="7200" b="1" dirty="0" smtClean="0">
                    <a:solidFill>
                      <a:srgbClr val="0070C0"/>
                    </a:solidFill>
                    <a:latin typeface="Power Geez Unicode1" pitchFamily="2" charset="0"/>
                  </a:rPr>
                  <a:t> "Regulation" </a:t>
                </a:r>
                <a:r>
                  <a:rPr lang="en-US" sz="7200" b="1" dirty="0" err="1" smtClean="0">
                    <a:solidFill>
                      <a:srgbClr val="0070C0"/>
                    </a:solidFill>
                    <a:latin typeface="Power Geez Unicode1" pitchFamily="2" charset="0"/>
                  </a:rPr>
                  <a:t>እንዲኖራቸው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ለማስቻል</a:t>
                </a:r>
                <a:endParaRPr lang="en-US" sz="7200" b="1" dirty="0" smtClean="0">
                  <a:solidFill>
                    <a:srgbClr val="0070C0"/>
                  </a:solidFill>
                  <a:latin typeface="Power Geez Unicode1" pitchFamily="2" charset="0"/>
                </a:endParaRPr>
              </a:p>
              <a:p>
                <a:pPr marL="0" indent="0" algn="just">
                  <a:buNone/>
                </a:pPr>
                <a:endParaRPr lang="en-US" sz="7200" b="1" dirty="0">
                  <a:solidFill>
                    <a:srgbClr val="0070C0"/>
                  </a:solidFill>
                  <a:latin typeface="Power Geez Unicode1" pitchFamily="2" charset="0"/>
                </a:endParaRPr>
              </a:p>
              <a:p>
                <a:pPr marL="0" indent="0" algn="just">
                  <a:buNone/>
                </a:pPr>
                <a:r>
                  <a:rPr lang="en-US" sz="7200" b="1" dirty="0" err="1">
                    <a:solidFill>
                      <a:srgbClr val="0070C0"/>
                    </a:solidFill>
                    <a:latin typeface="Power Geez Unicode1" pitchFamily="2" charset="0"/>
                  </a:rPr>
                  <a:t>የኢትዮጵያ</a:t>
                </a:r>
                <a:r>
                  <a:rPr lang="en-US" sz="7200" b="1" dirty="0">
                    <a:solidFill>
                      <a:srgbClr val="0070C0"/>
                    </a:solidFill>
                    <a:latin typeface="Power Geez Unicode1" pitchFamily="2" charset="0"/>
                  </a:rPr>
                  <a:t> National Disability </a:t>
                </a:r>
                <a:r>
                  <a:rPr lang="en-US" sz="7200" b="1" dirty="0" err="1" smtClean="0">
                    <a:solidFill>
                      <a:srgbClr val="0070C0"/>
                    </a:solidFill>
                    <a:latin typeface="Power Geez Unicode1" pitchFamily="2" charset="0"/>
                  </a:rPr>
                  <a:t>ACTን</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የአካል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ጉዳተኞች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ማህበራትና</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ሌሎችም</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የሚመለከታቸው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አካላት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ደጋግመው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ከተቹት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በሁዋላ</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በተወካዮች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ምክር</a:t>
                </a:r>
                <a:r>
                  <a:rPr lang="en-US" sz="7200" b="1" dirty="0" smtClean="0">
                    <a:solidFill>
                      <a:srgbClr val="0070C0"/>
                    </a:solidFill>
                    <a:latin typeface="Power Geez Unicode1" pitchFamily="2" charset="0"/>
                  </a:rPr>
                  <a:t> </a:t>
                </a:r>
                <a:r>
                  <a:rPr lang="en-US" sz="7200" b="1" dirty="0" err="1">
                    <a:solidFill>
                      <a:srgbClr val="0070C0"/>
                    </a:solidFill>
                    <a:latin typeface="Power Geez Unicode1" pitchFamily="2" charset="0"/>
                  </a:rPr>
                  <a:t>ቤት</a:t>
                </a:r>
                <a:r>
                  <a:rPr lang="en-US" sz="7200" b="1" dirty="0">
                    <a:solidFill>
                      <a:srgbClr val="0070C0"/>
                    </a:solidFill>
                    <a:latin typeface="Power Geez Unicode1" pitchFamily="2" charset="0"/>
                  </a:rPr>
                  <a:t> </a:t>
                </a:r>
                <a:r>
                  <a:rPr lang="en-US" sz="7200" b="1" dirty="0" err="1" smtClean="0">
                    <a:solidFill>
                      <a:srgbClr val="0070C0"/>
                    </a:solidFill>
                    <a:latin typeface="Power Geez Unicode1" pitchFamily="2" charset="0"/>
                  </a:rPr>
                  <a:t>ውስጥ</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ጉዳዩ</a:t>
                </a:r>
                <a:r>
                  <a:rPr lang="en-US" sz="7200" b="1" dirty="0" smtClean="0">
                    <a:solidFill>
                      <a:srgbClr val="0070C0"/>
                    </a:solidFill>
                    <a:latin typeface="Power Geez Unicode1" pitchFamily="2" charset="0"/>
                  </a:rPr>
                  <a:t> </a:t>
                </a:r>
                <a:r>
                  <a:rPr lang="en-US" sz="7200" b="1" dirty="0" err="1">
                    <a:solidFill>
                      <a:srgbClr val="0070C0"/>
                    </a:solidFill>
                    <a:latin typeface="Power Geez Unicode1" pitchFamily="2" charset="0"/>
                  </a:rPr>
                  <a:t>በ</a:t>
                </a:r>
                <a:r>
                  <a:rPr lang="en-US" sz="7200" b="1" dirty="0" err="1" smtClean="0">
                    <a:solidFill>
                      <a:srgbClr val="0070C0"/>
                    </a:solidFill>
                    <a:latin typeface="Power Geez Unicode1" pitchFamily="2" charset="0"/>
                  </a:rPr>
                  <a:t>ሚመለከተው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ቁዋሚ</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ኮሚቴ</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በኩል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ወደፍትህ</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ሚኒስቴር</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የተላከ</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ሲሆን</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ፍትህ</a:t>
                </a:r>
                <a:r>
                  <a:rPr lang="en-US" sz="7200" b="1" dirty="0" smtClean="0">
                    <a:solidFill>
                      <a:srgbClr val="0070C0"/>
                    </a:solidFill>
                    <a:latin typeface="Power Geez Unicode1" pitchFamily="2" charset="0"/>
                  </a:rPr>
                  <a:t> </a:t>
                </a:r>
                <a:r>
                  <a:rPr lang="en-US" sz="7200" b="1" dirty="0" err="1">
                    <a:solidFill>
                      <a:srgbClr val="0070C0"/>
                    </a:solidFill>
                    <a:latin typeface="Power Geez Unicode1" pitchFamily="2" charset="0"/>
                  </a:rPr>
                  <a:t>ሚኒስቴር</a:t>
                </a:r>
                <a:r>
                  <a:rPr lang="en-US" sz="7200" b="1" dirty="0">
                    <a:solidFill>
                      <a:srgbClr val="0070C0"/>
                    </a:solidFill>
                    <a:latin typeface="Power Geez Unicode1" pitchFamily="2" charset="0"/>
                  </a:rPr>
                  <a:t> </a:t>
                </a:r>
                <a:r>
                  <a:rPr lang="en-US" sz="7200" b="1" dirty="0" err="1">
                    <a:solidFill>
                      <a:srgbClr val="0070C0"/>
                    </a:solidFill>
                    <a:latin typeface="Power Geez Unicode1" pitchFamily="2" charset="0"/>
                  </a:rPr>
                  <a:t>ደግሞ</a:t>
                </a:r>
                <a:r>
                  <a:rPr lang="en-US" sz="7200" b="1" dirty="0">
                    <a:solidFill>
                      <a:srgbClr val="0070C0"/>
                    </a:solidFill>
                    <a:latin typeface="Power Geez Unicode1" pitchFamily="2" charset="0"/>
                  </a:rPr>
                  <a:t> </a:t>
                </a:r>
                <a14:m>
                  <m:oMath xmlns:m="http://schemas.openxmlformats.org/officeDocument/2006/math">
                    <m:r>
                      <a:rPr lang="en-US" sz="7200" b="1" i="1" smtClean="0">
                        <a:solidFill>
                          <a:srgbClr val="0070C0"/>
                        </a:solidFill>
                        <a:latin typeface="Cambria Math"/>
                      </a:rPr>
                      <m:t>"</m:t>
                    </m:r>
                  </m:oMath>
                </a14:m>
                <a:r>
                  <a:rPr lang="en-US" sz="7200" b="1" dirty="0" err="1" smtClean="0">
                    <a:solidFill>
                      <a:srgbClr val="0070C0"/>
                    </a:solidFill>
                    <a:latin typeface="Power Geez Unicode1" pitchFamily="2" charset="0"/>
                  </a:rPr>
                  <a:t>አቅም</a:t>
                </a:r>
                <a:r>
                  <a:rPr lang="en-US" sz="7200" b="1" dirty="0" smtClean="0">
                    <a:solidFill>
                      <a:srgbClr val="0070C0"/>
                    </a:solidFill>
                    <a:latin typeface="Power Geez Unicode1" pitchFamily="2" charset="0"/>
                  </a:rPr>
                  <a:t> </a:t>
                </a:r>
                <a:r>
                  <a:rPr lang="en-US" sz="7200" b="1" dirty="0" err="1">
                    <a:solidFill>
                      <a:srgbClr val="0070C0"/>
                    </a:solidFill>
                    <a:latin typeface="Power Geez Unicode1" pitchFamily="2" charset="0"/>
                  </a:rPr>
                  <a:t>በፈቀደ</a:t>
                </a:r>
                <a:r>
                  <a:rPr lang="en-US" sz="7200" b="1" dirty="0">
                    <a:solidFill>
                      <a:srgbClr val="0070C0"/>
                    </a:solidFill>
                    <a:latin typeface="Power Geez Unicode1" pitchFamily="2" charset="0"/>
                  </a:rPr>
                  <a:t> </a:t>
                </a:r>
                <a:r>
                  <a:rPr lang="en-US" sz="7200" b="1" dirty="0" err="1" smtClean="0">
                    <a:solidFill>
                      <a:srgbClr val="0070C0"/>
                    </a:solidFill>
                    <a:latin typeface="Power Geez Unicode1" pitchFamily="2" charset="0"/>
                  </a:rPr>
                  <a:t>መጠን</a:t>
                </a:r>
                <a14:m>
                  <m:oMath xmlns:m="http://schemas.openxmlformats.org/officeDocument/2006/math">
                    <m:r>
                      <a:rPr lang="en-US" sz="7200" b="1" i="1" smtClean="0">
                        <a:solidFill>
                          <a:srgbClr val="0070C0"/>
                        </a:solidFill>
                        <a:latin typeface="Cambria Math"/>
                      </a:rPr>
                      <m:t>"</m:t>
                    </m:r>
                  </m:oMath>
                </a14:m>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ከሚለው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የሕገ-መንግስቱ</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አንቀፅ</a:t>
                </a:r>
                <a:r>
                  <a:rPr lang="en-US" sz="7200" b="1" dirty="0" smtClean="0">
                    <a:solidFill>
                      <a:srgbClr val="0070C0"/>
                    </a:solidFill>
                    <a:latin typeface="Power Geez Unicode1" pitchFamily="2" charset="0"/>
                  </a:rPr>
                  <a:t> 41 (5) </a:t>
                </a:r>
                <a:r>
                  <a:rPr lang="en-US" sz="7200" b="1" dirty="0" err="1" smtClean="0">
                    <a:solidFill>
                      <a:srgbClr val="0070C0"/>
                    </a:solidFill>
                    <a:latin typeface="Power Geez Unicode1" pitchFamily="2" charset="0"/>
                  </a:rPr>
                  <a:t>ጋር</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በመጣረስ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ለአካል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ጉዳተኞች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ከአቅም</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በላይ</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የሆነ</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መብት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ስለሚያላብስ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በሚልና</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መሰል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ምክንያቶች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አለመቀበሉን</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ተከትሎ</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ለተቀባይነቱ</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በሴ</a:t>
                </a:r>
                <a:r>
                  <a:rPr lang="en-US" sz="7200" b="1" dirty="0" smtClean="0">
                    <a:solidFill>
                      <a:srgbClr val="0070C0"/>
                    </a:solidFill>
                    <a:latin typeface="Power Geez Unicode1" pitchFamily="2" charset="0"/>
                  </a:rPr>
                  <a:t>/ሕ/ማ/ጉ/ሚ </a:t>
                </a:r>
                <a:r>
                  <a:rPr lang="en-US" sz="7200" b="1" dirty="0" err="1" smtClean="0">
                    <a:solidFill>
                      <a:srgbClr val="0070C0"/>
                    </a:solidFill>
                    <a:latin typeface="Power Geez Unicode1" pitchFamily="2" charset="0"/>
                  </a:rPr>
                  <a:t>እና</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በአጋሮቹ</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በኩል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ተጨማሪ</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ጥረቶች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በመደረግ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ላይ</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ናቸው</a:t>
                </a:r>
                <a:r>
                  <a:rPr lang="en-US" sz="7200" b="1" dirty="0" smtClean="0">
                    <a:solidFill>
                      <a:srgbClr val="0070C0"/>
                    </a:solidFill>
                    <a:latin typeface="Power Geez Unicode1" pitchFamily="2" charset="0"/>
                  </a:rPr>
                  <a:t>፡፡  </a:t>
                </a:r>
                <a:endParaRPr lang="en-US" sz="7200" b="1" dirty="0">
                  <a:solidFill>
                    <a:srgbClr val="0070C0"/>
                  </a:solidFill>
                  <a:latin typeface="Power Geez Unicode1" pitchFamily="2" charset="0"/>
                </a:endParaRPr>
              </a:p>
              <a:p>
                <a:pPr marL="0" indent="0" algn="just">
                  <a:buNone/>
                </a:pPr>
                <a:endParaRPr lang="en-US" sz="7200" b="1" dirty="0">
                  <a:solidFill>
                    <a:srgbClr val="0070C0"/>
                  </a:solidFill>
                  <a:latin typeface="Power Geez Unicode1" pitchFamily="2" charset="0"/>
                </a:endParaRPr>
              </a:p>
              <a:p>
                <a:pPr marL="0" indent="0" algn="just">
                  <a:buNone/>
                </a:pPr>
                <a:r>
                  <a:rPr lang="en-US" sz="7200" b="1" dirty="0" err="1" smtClean="0">
                    <a:solidFill>
                      <a:srgbClr val="0070C0"/>
                    </a:solidFill>
                    <a:latin typeface="Power Geez Unicode1" pitchFamily="2" charset="0"/>
                  </a:rPr>
                  <a:t>በመሆኑም</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የኢትዮጵያ</a:t>
                </a:r>
                <a:r>
                  <a:rPr lang="en-US" sz="7200" b="1" dirty="0" smtClean="0">
                    <a:solidFill>
                      <a:srgbClr val="0070C0"/>
                    </a:solidFill>
                    <a:latin typeface="Power Geez Unicode1" pitchFamily="2" charset="0"/>
                  </a:rPr>
                  <a:t> National Disability ACT </a:t>
                </a:r>
                <a:r>
                  <a:rPr lang="en-US" sz="7200" b="1" dirty="0" err="1" smtClean="0">
                    <a:solidFill>
                      <a:srgbClr val="0070C0"/>
                    </a:solidFill>
                    <a:latin typeface="Power Geez Unicode1" pitchFamily="2" charset="0"/>
                  </a:rPr>
                  <a:t>በእጅጉ</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እየተጣሰ</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የሚገኜውን</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የአካል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ጉዳተኞች</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መብት</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ለማስከበርና</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ሁለንተናዊ</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ተጠቃሚነታቸውን</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ለማረጋገጥ</a:t>
                </a:r>
                <a:r>
                  <a:rPr lang="en-US" sz="7200" b="1" dirty="0">
                    <a:solidFill>
                      <a:srgbClr val="0070C0"/>
                    </a:solidFill>
                    <a:latin typeface="Power Geez Unicode1" pitchFamily="2" charset="0"/>
                  </a:rPr>
                  <a:t> </a:t>
                </a:r>
                <a:r>
                  <a:rPr lang="en-US" sz="7200" b="1" dirty="0" err="1" smtClean="0">
                    <a:solidFill>
                      <a:srgbClr val="0070C0"/>
                    </a:solidFill>
                    <a:latin typeface="Power Geez Unicode1" pitchFamily="2" charset="0"/>
                  </a:rPr>
                  <a:t>የላቀ</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ፋይዳ</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እንደሚኖረው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ስለሚታመን</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ለውጤታማነቱ</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የየበኩላችንን</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አስተዋፅኦ</a:t>
                </a:r>
                <a:r>
                  <a:rPr lang="en-US" sz="7200" b="1" dirty="0" smtClean="0">
                    <a:solidFill>
                      <a:srgbClr val="0070C0"/>
                    </a:solidFill>
                    <a:latin typeface="Power Geez Unicode1" pitchFamily="2" charset="0"/>
                  </a:rPr>
                  <a:t> </a:t>
                </a:r>
                <a:r>
                  <a:rPr lang="en-US" sz="7200" b="1" dirty="0">
                    <a:solidFill>
                      <a:srgbClr val="0070C0"/>
                    </a:solidFill>
                    <a:latin typeface="Power Geez Unicode1" pitchFamily="2" charset="0"/>
                  </a:rPr>
                  <a:t> </a:t>
                </a:r>
                <a:r>
                  <a:rPr lang="en-US" sz="7200" b="1" dirty="0" err="1" smtClean="0">
                    <a:solidFill>
                      <a:srgbClr val="0070C0"/>
                    </a:solidFill>
                    <a:latin typeface="Power Geez Unicode1" pitchFamily="2" charset="0"/>
                  </a:rPr>
                  <a:t>ልናደርግ</a:t>
                </a:r>
                <a:r>
                  <a:rPr lang="en-US" sz="7200" b="1" dirty="0" smtClean="0">
                    <a:solidFill>
                      <a:srgbClr val="0070C0"/>
                    </a:solidFill>
                    <a:latin typeface="Power Geez Unicode1" pitchFamily="2" charset="0"/>
                  </a:rPr>
                  <a:t> </a:t>
                </a:r>
                <a:r>
                  <a:rPr lang="en-US" sz="7200" b="1" dirty="0" err="1" smtClean="0">
                    <a:solidFill>
                      <a:srgbClr val="0070C0"/>
                    </a:solidFill>
                    <a:latin typeface="Power Geez Unicode1" pitchFamily="2" charset="0"/>
                  </a:rPr>
                  <a:t>ይገባል</a:t>
                </a:r>
                <a:r>
                  <a:rPr lang="en-US" sz="7200" b="1" dirty="0" smtClean="0">
                    <a:solidFill>
                      <a:srgbClr val="0070C0"/>
                    </a:solidFill>
                    <a:latin typeface="Power Geez Unicode1" pitchFamily="2" charset="0"/>
                  </a:rPr>
                  <a:t>፡፡       </a:t>
                </a:r>
              </a:p>
              <a:p>
                <a:pPr marL="0" indent="0" algn="just">
                  <a:buNone/>
                </a:pPr>
                <a:endParaRPr lang="en-US" sz="8000" b="1" dirty="0" smtClean="0">
                  <a:solidFill>
                    <a:srgbClr val="0070C0"/>
                  </a:solidFill>
                  <a:latin typeface="Power Geez Unicode1" pitchFamily="2" charset="0"/>
                </a:endParaRPr>
              </a:p>
              <a:p>
                <a:pPr marL="0" indent="0" algn="just">
                  <a:buNone/>
                </a:pPr>
                <a:endParaRPr lang="en-US" sz="8000" dirty="0"/>
              </a:p>
              <a:p>
                <a:pPr marL="0" indent="0" algn="just">
                  <a:buNone/>
                </a:pPr>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52697" y="718457"/>
                <a:ext cx="11591653" cy="5943599"/>
              </a:xfrm>
              <a:blipFill rotWithShape="1">
                <a:blip r:embed="rId2"/>
                <a:stretch>
                  <a:fillRect l="-579" t="-1333" r="-1368"/>
                </a:stretch>
              </a:blipFill>
            </p:spPr>
            <p:txBody>
              <a:bodyPr/>
              <a:lstStyle/>
              <a:p>
                <a:r>
                  <a:rPr lang="en-US">
                    <a:noFill/>
                  </a:rPr>
                  <a:t> </a:t>
                </a:r>
              </a:p>
            </p:txBody>
          </p:sp>
        </mc:Fallback>
      </mc:AlternateContent>
    </p:spTree>
    <p:extLst>
      <p:ext uri="{BB962C8B-B14F-4D97-AF65-F5344CB8AC3E}">
        <p14:creationId xmlns:p14="http://schemas.microsoft.com/office/powerpoint/2010/main" val="10538443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535577"/>
            <a:ext cx="11551920" cy="5656218"/>
          </a:xfrm>
        </p:spPr>
        <p:txBody>
          <a:bodyPr>
            <a:normAutofit/>
          </a:bodyPr>
          <a:lstStyle/>
          <a:p>
            <a:pPr marL="0" lvl="0" indent="0">
              <a:buClr>
                <a:srgbClr val="B13F9A"/>
              </a:buClr>
              <a:buNone/>
            </a:pPr>
            <a:endParaRPr lang="en-US" sz="1800" dirty="0" smtClean="0">
              <a:solidFill>
                <a:prstClr val="black"/>
              </a:solidFill>
            </a:endParaRPr>
          </a:p>
          <a:p>
            <a:pPr marL="0" lvl="0" indent="0">
              <a:buClr>
                <a:srgbClr val="B13F9A"/>
              </a:buClr>
              <a:buNone/>
            </a:pPr>
            <a:endParaRPr lang="en-US" sz="1800" dirty="0">
              <a:solidFill>
                <a:prstClr val="black"/>
              </a:solidFill>
              <a:latin typeface="Power Geez Unicode1" pitchFamily="2" charset="0"/>
            </a:endParaRPr>
          </a:p>
          <a:p>
            <a:pPr marL="0" lvl="0" indent="0" algn="ctr">
              <a:buClr>
                <a:srgbClr val="B13F9A"/>
              </a:buClr>
              <a:buNone/>
            </a:pPr>
            <a:endParaRPr lang="en-US" sz="3200" b="1" dirty="0" smtClean="0">
              <a:solidFill>
                <a:srgbClr val="FF0000"/>
              </a:solidFill>
            </a:endParaRPr>
          </a:p>
          <a:p>
            <a:pPr marL="0" lvl="0" indent="0" algn="ctr">
              <a:buClr>
                <a:srgbClr val="B13F9A"/>
              </a:buClr>
              <a:buNone/>
            </a:pPr>
            <a:endParaRPr lang="en-US" sz="3200" b="1" dirty="0">
              <a:solidFill>
                <a:srgbClr val="FF0000"/>
              </a:solidFill>
            </a:endParaRPr>
          </a:p>
          <a:p>
            <a:pPr marL="0" lvl="0" indent="0">
              <a:buClr>
                <a:srgbClr val="B13F9A"/>
              </a:buClr>
              <a:buNone/>
            </a:pPr>
            <a:r>
              <a:rPr lang="am-ET" sz="4000" b="1" dirty="0" smtClean="0">
                <a:solidFill>
                  <a:srgbClr val="0070C0"/>
                </a:solidFill>
              </a:rPr>
              <a:t>አካል ጉዳተኞች</a:t>
            </a:r>
            <a:r>
              <a:rPr lang="en-US" sz="4000" b="1" dirty="0" smtClean="0">
                <a:solidFill>
                  <a:srgbClr val="0070C0"/>
                </a:solidFill>
                <a:latin typeface="Power Geez Unicode1" pitchFamily="2" charset="0"/>
              </a:rPr>
              <a:t>ን </a:t>
            </a:r>
            <a:r>
              <a:rPr lang="en-US" sz="4000" b="1" dirty="0" err="1" smtClean="0">
                <a:solidFill>
                  <a:srgbClr val="0070C0"/>
                </a:solidFill>
                <a:latin typeface="Power Geez Unicode1" pitchFamily="2" charset="0"/>
              </a:rPr>
              <a:t>የተመለከቱ</a:t>
            </a:r>
            <a:r>
              <a:rPr lang="en-US" sz="4000" b="1" dirty="0" smtClean="0">
                <a:solidFill>
                  <a:srgbClr val="0070C0"/>
                </a:solidFill>
                <a:latin typeface="Power Geez Unicode1" pitchFamily="2" charset="0"/>
              </a:rPr>
              <a:t> </a:t>
            </a:r>
            <a:r>
              <a:rPr lang="en-US" sz="4000" b="1" dirty="0" err="1" smtClean="0">
                <a:solidFill>
                  <a:srgbClr val="0070C0"/>
                </a:solidFill>
                <a:latin typeface="Power Geez Unicode1" pitchFamily="2" charset="0"/>
              </a:rPr>
              <a:t>ሕጎችንና</a:t>
            </a:r>
            <a:r>
              <a:rPr lang="en-US" sz="4000" b="1" dirty="0" smtClean="0">
                <a:solidFill>
                  <a:srgbClr val="0070C0"/>
                </a:solidFill>
                <a:latin typeface="Power Geez Unicode1" pitchFamily="2" charset="0"/>
              </a:rPr>
              <a:t> </a:t>
            </a:r>
            <a:r>
              <a:rPr lang="en-US" sz="4000" b="1" dirty="0" err="1" smtClean="0">
                <a:solidFill>
                  <a:srgbClr val="0070C0"/>
                </a:solidFill>
                <a:latin typeface="Power Geez Unicode1" pitchFamily="2" charset="0"/>
              </a:rPr>
              <a:t>ፖሊሲዎችን</a:t>
            </a:r>
            <a:r>
              <a:rPr lang="en-US" sz="4000" b="1" dirty="0" smtClean="0">
                <a:solidFill>
                  <a:srgbClr val="0070C0"/>
                </a:solidFill>
                <a:latin typeface="Power Geez Unicode1" pitchFamily="2" charset="0"/>
              </a:rPr>
              <a:t> </a:t>
            </a:r>
            <a:r>
              <a:rPr lang="en-US" sz="4000" b="1" dirty="0" err="1" smtClean="0">
                <a:solidFill>
                  <a:srgbClr val="0070C0"/>
                </a:solidFill>
                <a:latin typeface="Power Geez Unicode1" pitchFamily="2" charset="0"/>
              </a:rPr>
              <a:t>በመተግበርና</a:t>
            </a:r>
            <a:r>
              <a:rPr lang="en-US" sz="4000" b="1" dirty="0" smtClean="0">
                <a:solidFill>
                  <a:srgbClr val="0070C0"/>
                </a:solidFill>
                <a:latin typeface="Power Geez Unicode1" pitchFamily="2" charset="0"/>
              </a:rPr>
              <a:t> </a:t>
            </a:r>
            <a:r>
              <a:rPr lang="en-US" sz="4000" b="1" dirty="0" err="1" smtClean="0">
                <a:solidFill>
                  <a:srgbClr val="0070C0"/>
                </a:solidFill>
                <a:latin typeface="Power Geez Unicode1" pitchFamily="2" charset="0"/>
              </a:rPr>
              <a:t>በማስተግበር</a:t>
            </a:r>
            <a:r>
              <a:rPr lang="en-US" sz="4000" b="1" dirty="0" smtClean="0">
                <a:solidFill>
                  <a:srgbClr val="0070C0"/>
                </a:solidFill>
                <a:latin typeface="Power Geez Unicode1" pitchFamily="2" charset="0"/>
              </a:rPr>
              <a:t>፣</a:t>
            </a:r>
            <a:r>
              <a:rPr lang="am-ET" sz="4000" b="1" dirty="0" smtClean="0">
                <a:solidFill>
                  <a:srgbClr val="0070C0"/>
                </a:solidFill>
              </a:rPr>
              <a:t> መብቶ</a:t>
            </a:r>
            <a:r>
              <a:rPr lang="en-US" sz="4000" b="1" dirty="0" err="1" smtClean="0">
                <a:solidFill>
                  <a:srgbClr val="0070C0"/>
                </a:solidFill>
                <a:latin typeface="Power Geez Unicode1" pitchFamily="2" charset="0"/>
              </a:rPr>
              <a:t>ቻቸውን</a:t>
            </a:r>
            <a:r>
              <a:rPr lang="en-US" sz="4000" b="1" dirty="0" smtClean="0">
                <a:solidFill>
                  <a:srgbClr val="0070C0"/>
                </a:solidFill>
                <a:latin typeface="Power Geez Unicode1" pitchFamily="2" charset="0"/>
              </a:rPr>
              <a:t> </a:t>
            </a:r>
            <a:r>
              <a:rPr lang="am-ET" sz="4000" b="1" dirty="0" smtClean="0">
                <a:solidFill>
                  <a:srgbClr val="0070C0"/>
                </a:solidFill>
              </a:rPr>
              <a:t> </a:t>
            </a:r>
            <a:r>
              <a:rPr lang="am-ET" sz="4000" b="1" dirty="0">
                <a:solidFill>
                  <a:srgbClr val="0070C0"/>
                </a:solidFill>
              </a:rPr>
              <a:t>በማክብርና በማስከበር እንዲሁም ፍትሐዊ ተጠቃሚነታቸውን በማረጋገጥ ረገድ ሁላችንም </a:t>
            </a:r>
            <a:r>
              <a:rPr lang="en-US" sz="4000" b="1" dirty="0" err="1" smtClean="0">
                <a:solidFill>
                  <a:srgbClr val="0070C0"/>
                </a:solidFill>
                <a:latin typeface="Power Geez Unicode1" pitchFamily="2" charset="0"/>
              </a:rPr>
              <a:t>የየበኩላችንን</a:t>
            </a:r>
            <a:r>
              <a:rPr lang="en-US" sz="4000" b="1" dirty="0" smtClean="0">
                <a:solidFill>
                  <a:srgbClr val="0070C0"/>
                </a:solidFill>
                <a:latin typeface="Power Geez Unicode1" pitchFamily="2" charset="0"/>
              </a:rPr>
              <a:t> </a:t>
            </a:r>
            <a:r>
              <a:rPr lang="en-US" sz="4000" b="1" dirty="0" err="1" smtClean="0">
                <a:solidFill>
                  <a:srgbClr val="0070C0"/>
                </a:solidFill>
                <a:latin typeface="Power Geez Unicode1" pitchFamily="2" charset="0"/>
              </a:rPr>
              <a:t>ሀላፊነት</a:t>
            </a:r>
            <a:r>
              <a:rPr lang="en-US" sz="4000" b="1" dirty="0">
                <a:solidFill>
                  <a:srgbClr val="0070C0"/>
                </a:solidFill>
                <a:latin typeface="Power Geez Unicode1" pitchFamily="2" charset="0"/>
              </a:rPr>
              <a:t> </a:t>
            </a:r>
            <a:r>
              <a:rPr lang="am-ET" sz="4000" b="1" dirty="0" smtClean="0">
                <a:solidFill>
                  <a:srgbClr val="0070C0"/>
                </a:solidFill>
              </a:rPr>
              <a:t>እንወጣ</a:t>
            </a:r>
            <a:r>
              <a:rPr lang="en-US" sz="4000" b="1" dirty="0" smtClean="0">
                <a:solidFill>
                  <a:srgbClr val="0070C0"/>
                </a:solidFill>
                <a:latin typeface="Power Geez Unicode1" pitchFamily="2" charset="0"/>
              </a:rPr>
              <a:t>!</a:t>
            </a:r>
            <a:r>
              <a:rPr lang="en-US" sz="3200" b="1" dirty="0" smtClean="0">
                <a:solidFill>
                  <a:srgbClr val="0070C0"/>
                </a:solidFill>
                <a:latin typeface="Power Geez Unicode1" pitchFamily="2" charset="0"/>
              </a:rPr>
              <a:t> </a:t>
            </a:r>
            <a:r>
              <a:rPr lang="am-ET" sz="3200" b="1" dirty="0" smtClean="0">
                <a:solidFill>
                  <a:srgbClr val="0070C0"/>
                </a:solidFill>
              </a:rPr>
              <a:t> </a:t>
            </a:r>
            <a:r>
              <a:rPr lang="en-US" sz="3200" b="1" dirty="0" smtClean="0">
                <a:solidFill>
                  <a:srgbClr val="0070C0"/>
                </a:solidFill>
                <a:latin typeface="Power Geez Unicode1" pitchFamily="2" charset="0"/>
              </a:rPr>
              <a:t>    </a:t>
            </a:r>
            <a:endParaRPr lang="en-US" sz="3200" b="1" dirty="0">
              <a:solidFill>
                <a:srgbClr val="0070C0"/>
              </a:solidFill>
              <a:latin typeface="Power Geez Unicode1" pitchFamily="2" charset="0"/>
            </a:endParaRPr>
          </a:p>
          <a:p>
            <a:pPr marL="0" indent="0" algn="ctr">
              <a:buNone/>
            </a:pPr>
            <a:endParaRPr lang="en-US" sz="3600" b="1" dirty="0">
              <a:solidFill>
                <a:srgbClr val="0070C0"/>
              </a:solidFill>
              <a:latin typeface="Power Geez Unicode1" pitchFamily="2" charset="0"/>
            </a:endParaRPr>
          </a:p>
        </p:txBody>
      </p:sp>
    </p:spTree>
    <p:extLst>
      <p:ext uri="{BB962C8B-B14F-4D97-AF65-F5344CB8AC3E}">
        <p14:creationId xmlns:p14="http://schemas.microsoft.com/office/powerpoint/2010/main" val="2058154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blipFill>
            <a:blip r:embed="rId2"/>
            <a:tile tx="0" ty="0" sx="100000" sy="100000" flip="none" algn="tl"/>
          </a:blipFill>
        </p:spPr>
        <p:txBody>
          <a:bodyPr numCol="1">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en-US" sz="9600" b="1" dirty="0">
              <a:ln w="11430"/>
              <a:solidFill>
                <a:srgbClr val="FF0000"/>
              </a:solidFill>
              <a:effectLst>
                <a:outerShdw blurRad="50800" dist="39000" dir="5460000" algn="tl">
                  <a:srgbClr val="000000">
                    <a:alpha val="38000"/>
                  </a:srgbClr>
                </a:outerShdw>
              </a:effectLst>
              <a:latin typeface="Power Geez Unicode1" pitchFamily="2" charset="0"/>
            </a:endParaRPr>
          </a:p>
        </p:txBody>
      </p:sp>
      <p:pic>
        <p:nvPicPr>
          <p:cNvPr id="4" name="Picture 3" descr="C:\Users\Kris\AppData\Local\Microsoft\Windows\Temporary Internet Files\Content.IE5\K6MNGU74\goodby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94" y="352697"/>
            <a:ext cx="11704320" cy="58782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 y="2105561"/>
            <a:ext cx="12191999" cy="2646878"/>
          </a:xfrm>
          <a:prstGeom prst="rect">
            <a:avLst/>
          </a:prstGeom>
        </p:spPr>
        <p:txBody>
          <a:bodyPr wrap="square">
            <a:spAutoFit/>
          </a:bodyPr>
          <a:lstStyle/>
          <a:p>
            <a:pPr algn="ctr"/>
            <a:endParaRPr lang="en-US" sz="16600" b="1" dirty="0">
              <a:ln w="18000">
                <a:solidFill>
                  <a:srgbClr val="FF0000"/>
                </a:solidFill>
                <a:prstDash val="solid"/>
                <a:miter lim="800000"/>
              </a:ln>
              <a:solidFill>
                <a:srgbClr val="002060"/>
              </a:solidFill>
              <a:effectLst>
                <a:outerShdw blurRad="25500" dist="23000" dir="7020000" algn="tl">
                  <a:srgbClr val="000000">
                    <a:alpha val="50000"/>
                  </a:srgbClr>
                </a:outerShdw>
              </a:effectLst>
              <a:latin typeface="Power Geez Unicode1" pitchFamily="2" charset="0"/>
            </a:endParaRPr>
          </a:p>
        </p:txBody>
      </p:sp>
      <p:sp>
        <p:nvSpPr>
          <p:cNvPr id="8" name="Heart 7"/>
          <p:cNvSpPr/>
          <p:nvPr/>
        </p:nvSpPr>
        <p:spPr>
          <a:xfrm>
            <a:off x="1268961" y="-13994"/>
            <a:ext cx="1362271" cy="1618861"/>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err="1">
                <a:solidFill>
                  <a:srgbClr val="002060"/>
                </a:solidFill>
                <a:latin typeface="Power Geez Unicode1" pitchFamily="2" charset="0"/>
              </a:rPr>
              <a:t>አመሰግናለሁ</a:t>
            </a:r>
            <a:endParaRPr lang="en-US" sz="2000" b="1" dirty="0">
              <a:solidFill>
                <a:srgbClr val="002060"/>
              </a:solidFill>
              <a:latin typeface="Power Geez Unicode1" pitchFamily="2" charset="0"/>
            </a:endParaRPr>
          </a:p>
        </p:txBody>
      </p:sp>
      <p:sp>
        <p:nvSpPr>
          <p:cNvPr id="9" name="Heart 8"/>
          <p:cNvSpPr/>
          <p:nvPr/>
        </p:nvSpPr>
        <p:spPr>
          <a:xfrm>
            <a:off x="10210797" y="-13995"/>
            <a:ext cx="1362271" cy="1618861"/>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err="1">
                <a:solidFill>
                  <a:srgbClr val="002060"/>
                </a:solidFill>
                <a:latin typeface="Power Geez Unicode1" pitchFamily="2" charset="0"/>
              </a:rPr>
              <a:t>አመሰግናለሁ</a:t>
            </a:r>
            <a:endParaRPr lang="en-US" sz="2000" b="1" dirty="0">
              <a:solidFill>
                <a:srgbClr val="002060"/>
              </a:solidFill>
              <a:latin typeface="Power Geez Unicode1" pitchFamily="2" charset="0"/>
            </a:endParaRPr>
          </a:p>
        </p:txBody>
      </p:sp>
    </p:spTree>
    <p:extLst>
      <p:ext uri="{BB962C8B-B14F-4D97-AF65-F5344CB8AC3E}">
        <p14:creationId xmlns:p14="http://schemas.microsoft.com/office/powerpoint/2010/main" val="22847911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17648</TotalTime>
  <Words>6013</Words>
  <Application>Microsoft Office PowerPoint</Application>
  <PresentationFormat>Custom</PresentationFormat>
  <Paragraphs>691</Paragraphs>
  <Slides>96</Slides>
  <Notes>2</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Opulent</vt:lpstr>
      <vt:lpstr>PowerPoint Presentation</vt:lpstr>
      <vt:lpstr>PowerPoint Presentation</vt:lpstr>
      <vt:lpstr>መግቢያ </vt:lpstr>
      <vt:lpstr>PowerPoint Presentation</vt:lpstr>
      <vt:lpstr>የመተዳደሪያ ደንቦች </vt:lpstr>
      <vt:lpstr>ሰዓት </vt:lpstr>
      <vt:lpstr>የስልጠናው አስተባበሪዎች </vt:lpstr>
      <vt:lpstr>PowerPoint Presentation</vt:lpstr>
      <vt:lpstr>የስልጠናው አላማዎች </vt:lpstr>
      <vt:lpstr>የስልጠናው አሰጣጥ ዘዴ</vt:lpstr>
      <vt:lpstr>የአዋቂዎች ስልጠና አሰጣጥ ዘዴዎች </vt:lpstr>
      <vt:lpstr>አካል ጉዳትና አካል ጉዳተኝነት  </vt:lpstr>
      <vt:lpstr>አካል ጉዳት/IMPAIRMENT </vt:lpstr>
      <vt:lpstr>PowerPoint Presentation</vt:lpstr>
      <vt:lpstr>የአካል ጉዳት/Imairmenet ዓይነቶች </vt:lpstr>
      <vt:lpstr>አካል ጉዳተኝነት/Disability</vt:lpstr>
      <vt:lpstr>ለአካል ጉዳተኝነት አጋላጭ የሆኑ መሰናክሎችና እክሎች   </vt:lpstr>
      <vt:lpstr>ለአካል ጉዳተኝነት አጋላጭ የሆኑ መሰናክሎችና መፍትሔዎቻቸው     </vt:lpstr>
      <vt:lpstr>ሰውን መረዳት </vt:lpstr>
      <vt:lpstr>የቀጠለ </vt:lpstr>
      <vt:lpstr>ሰውና ሌሎች እንስሳት</vt:lpstr>
      <vt:lpstr>ሰው ከሌሎች እንስሳት የሚለይባቸው </vt:lpstr>
      <vt:lpstr>    መሰረተ-ቢስ አመለካከቶች </vt:lpstr>
      <vt:lpstr>የአካል ጉዳተኝነት አተያዮች (Disability Models) </vt:lpstr>
      <vt:lpstr>የቀጠለ</vt:lpstr>
      <vt:lpstr>የአካል ጉዳተኞችን ፍላጎቶች መለየት </vt:lpstr>
      <vt:lpstr>የሰው ልጆች የጋራ ፍላጎቶች </vt:lpstr>
      <vt:lpstr>የቀጠለ </vt:lpstr>
      <vt:lpstr>PowerPoint Presentation</vt:lpstr>
      <vt:lpstr> መግቢያ </vt:lpstr>
      <vt:lpstr>የቡደን ስራ  </vt:lpstr>
      <vt:lpstr>ዓለም አቅፍ ሕጎችና ፖሊሲዎች</vt:lpstr>
      <vt:lpstr>የቀጠለ </vt:lpstr>
      <vt:lpstr>የቀጠለ </vt:lpstr>
      <vt:lpstr>የቀጠለ </vt:lpstr>
      <vt:lpstr>የቀጠለ </vt:lpstr>
      <vt:lpstr>የቀጠለ </vt:lpstr>
      <vt:lpstr>የቀጠለ </vt:lpstr>
      <vt:lpstr>የቀጠለ </vt:lpstr>
      <vt:lpstr>የቀጠለ   </vt:lpstr>
      <vt:lpstr>የቀጠለ </vt:lpstr>
      <vt:lpstr>የአካል ጉዳተኞች ሰብአዊ መብቶች ስምምነት </vt:lpstr>
      <vt:lpstr>በአካል ጉዳተኞች ሰብአዊ መብቶች ስምምነት ዕውቅና የተሰጣቸው መብቶች </vt:lpstr>
      <vt:lpstr>የቀጠለ </vt:lpstr>
      <vt:lpstr>የቀጠለ </vt:lpstr>
      <vt:lpstr>አሕጉር (አፍሪካ) አቅፍ ሕጎችና ፖሊሲዎች  </vt:lpstr>
      <vt:lpstr>የቀጠለ</vt:lpstr>
      <vt:lpstr>የቀጠለ </vt:lpstr>
      <vt:lpstr>አገር በቀል ሕጎችና ፖሊሲዎች</vt:lpstr>
      <vt:lpstr>የቀጠለ </vt:lpstr>
      <vt:lpstr>የቀጠለ </vt:lpstr>
      <vt:lpstr>የቀጠለ </vt:lpstr>
      <vt:lpstr>የቀጠለ </vt:lpstr>
      <vt:lpstr>የቀጠለ </vt:lpstr>
      <vt:lpstr>የቀጠለ </vt:lpstr>
      <vt:lpstr>የቀጠለ </vt:lpstr>
      <vt:lpstr>የቀጠለ </vt:lpstr>
      <vt:lpstr>የቀጠለ </vt:lpstr>
      <vt:lpstr>የቀጠለ</vt:lpstr>
      <vt:lpstr>የቀጠለ </vt:lpstr>
      <vt:lpstr>የቀጠለ </vt:lpstr>
      <vt:lpstr>የቀጠለ </vt:lpstr>
      <vt:lpstr>የቀጠለ </vt:lpstr>
      <vt:lpstr>የቀጠለ </vt:lpstr>
      <vt:lpstr>የቀጠለ </vt:lpstr>
      <vt:lpstr>የቀጠለ </vt:lpstr>
      <vt:lpstr>የቀጠለ </vt:lpstr>
      <vt:lpstr>የቀጠለ </vt:lpstr>
      <vt:lpstr>የቀጠለ </vt:lpstr>
      <vt:lpstr>የቀጠለ </vt:lpstr>
      <vt:lpstr>አካል ጉዳተኛ ዜጎችን ያማከሉ ፖሊሲዎች / ፕሮግራሞች </vt:lpstr>
      <vt:lpstr>የቀጠለ </vt:lpstr>
      <vt:lpstr>የቀጠለ </vt:lpstr>
      <vt:lpstr>የቀጠለ </vt:lpstr>
      <vt:lpstr>የቀጠለ </vt:lpstr>
      <vt:lpstr>       አካል ጉዳተኞችን በተመለከተ በሚከተሉት መሰረታዊ ዘርፎች የኢትዮጵያ ሕጎና ፖሊሲዎች የያዟቸው ዋና ዋና መርሆዎች </vt:lpstr>
      <vt:lpstr>የቀጠለ </vt:lpstr>
      <vt:lpstr>የቀጠለ </vt:lpstr>
      <vt:lpstr>የቀጠለ </vt:lpstr>
      <vt:lpstr>የቀጠለ </vt:lpstr>
      <vt:lpstr>የቀጠለ </vt:lpstr>
      <vt:lpstr>የቀጠለ </vt:lpstr>
      <vt:lpstr>የቀጠለ </vt:lpstr>
      <vt:lpstr>የቀጠለ </vt:lpstr>
      <vt:lpstr>አካል ጉዳተኝነትን የተመለከቱ ብልጫ ያላቸው የሌሎች ሀገራት ተሞክሮች  </vt:lpstr>
      <vt:lpstr>የቀጠለ </vt:lpstr>
      <vt:lpstr>አካል ጉዳተኞችን የተመለከቱ ዓለም አቀፍ፣ አሕጉር አቀፍና ሀገር አቀፍ ሕጎችና ፖሊሲዎች እንዳይተገበሩና የአካል ጉዳተኞች ዘርፈ-ብዙ ችግሮች መፍትሔ ሳያገኙ እንዲባዙና እንዲራዘሙ ያደረጉ ምክንያቶች</vt:lpstr>
      <vt:lpstr>የቀጠለ </vt:lpstr>
      <vt:lpstr>የቀጠለ </vt:lpstr>
      <vt:lpstr>ወደፊት ሊከናወኑ የሚገባቸው ተግባራት </vt:lpstr>
      <vt:lpstr>የአካል ጉዳተኞች ሕጎችንና ፖሊሲዎችን የማክበርና የማስከበር ሐላፊነት ያለባቸው ዋና ዋና አካላት </vt:lpstr>
      <vt:lpstr>የአካል ጉዳተኞችን ዘርፈ-ብዙ ችግሮች ለመቅረፍ የሚረዱ የመፍትሄ አቅጣጫዎች   </vt:lpstr>
      <vt:lpstr>የቀጠለ </vt:lpstr>
      <vt:lpstr>የኢትዮጵያ National DISABILITY ACT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Bank of Ethiopia</dc:title>
  <dc:creator>Thanks</dc:creator>
  <cp:lastModifiedBy>Other user</cp:lastModifiedBy>
  <cp:revision>940</cp:revision>
  <dcterms:created xsi:type="dcterms:W3CDTF">2019-05-09T15:26:51Z</dcterms:created>
  <dcterms:modified xsi:type="dcterms:W3CDTF">2024-11-21T14:17:19Z</dcterms:modified>
</cp:coreProperties>
</file>